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321"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5" r:id="rId18"/>
    <p:sldId id="29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p:scale>
          <a:sx n="90" d="100"/>
          <a:sy n="90" d="100"/>
        </p:scale>
        <p:origin x="-59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9C77A4-6E0F-4740-9520-933E27B15C98}"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372160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9C77A4-6E0F-4740-9520-933E27B15C98}"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196583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9C77A4-6E0F-4740-9520-933E27B15C98}"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137855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9C77A4-6E0F-4740-9520-933E27B15C98}"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145609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C77A4-6E0F-4740-9520-933E27B15C98}" type="datetimeFigureOut">
              <a:rPr lang="en-GB" smtClean="0"/>
              <a:t>21/09/2020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417428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9C77A4-6E0F-4740-9520-933E27B15C98}"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162092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9C77A4-6E0F-4740-9520-933E27B15C98}" type="datetimeFigureOut">
              <a:rPr lang="en-GB" smtClean="0"/>
              <a:t>21/09/2020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623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9C77A4-6E0F-4740-9520-933E27B15C98}" type="datetimeFigureOut">
              <a:rPr lang="en-GB" smtClean="0"/>
              <a:t>21/09/2020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243891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C77A4-6E0F-4740-9520-933E27B15C98}" type="datetimeFigureOut">
              <a:rPr lang="en-GB" smtClean="0"/>
              <a:t>21/09/2020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53449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C77A4-6E0F-4740-9520-933E27B15C98}"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269407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C77A4-6E0F-4740-9520-933E27B15C98}" type="datetimeFigureOut">
              <a:rPr lang="en-GB" smtClean="0"/>
              <a:t>21/09/2020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302217-6443-402D-9630-520442DB82A1}" type="slidenum">
              <a:rPr lang="en-GB" smtClean="0"/>
              <a:t>‹#›</a:t>
            </a:fld>
            <a:endParaRPr lang="en-GB"/>
          </a:p>
        </p:txBody>
      </p:sp>
    </p:spTree>
    <p:extLst>
      <p:ext uri="{BB962C8B-B14F-4D97-AF65-F5344CB8AC3E}">
        <p14:creationId xmlns:p14="http://schemas.microsoft.com/office/powerpoint/2010/main" val="309681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C77A4-6E0F-4740-9520-933E27B15C98}" type="datetimeFigureOut">
              <a:rPr lang="en-GB" smtClean="0"/>
              <a:t>21/09/2020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02217-6443-402D-9630-520442DB82A1}" type="slidenum">
              <a:rPr lang="en-GB" smtClean="0"/>
              <a:t>‹#›</a:t>
            </a:fld>
            <a:endParaRPr lang="en-GB"/>
          </a:p>
        </p:txBody>
      </p:sp>
    </p:spTree>
    <p:extLst>
      <p:ext uri="{BB962C8B-B14F-4D97-AF65-F5344CB8AC3E}">
        <p14:creationId xmlns:p14="http://schemas.microsoft.com/office/powerpoint/2010/main" val="1677504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Autofit/>
          </a:bodyPr>
          <a:lstStyle/>
          <a:p>
            <a:r>
              <a:rPr lang="en-GB" sz="8800" b="1" dirty="0" smtClean="0"/>
              <a:t>COURSEWORK</a:t>
            </a:r>
            <a:br>
              <a:rPr lang="en-GB" sz="8800" b="1" dirty="0" smtClean="0"/>
            </a:br>
            <a:r>
              <a:rPr lang="en-GB" sz="8800" b="1" dirty="0" smtClean="0"/>
              <a:t>TOPICS</a:t>
            </a:r>
            <a:endParaRPr lang="en-GB" sz="8800" b="1" dirty="0"/>
          </a:p>
        </p:txBody>
      </p:sp>
    </p:spTree>
    <p:extLst>
      <p:ext uri="{BB962C8B-B14F-4D97-AF65-F5344CB8AC3E}">
        <p14:creationId xmlns:p14="http://schemas.microsoft.com/office/powerpoint/2010/main" val="405048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ucida Handwriting" pitchFamily="66" charset="0"/>
              </a:rPr>
              <a:t>Framing – Alex Webb</a:t>
            </a:r>
            <a:endParaRPr lang="en-GB" dirty="0">
              <a:latin typeface="Lucida Handwriting" pitchFamily="66" charset="0"/>
            </a:endParaRPr>
          </a:p>
        </p:txBody>
      </p:sp>
      <p:pic>
        <p:nvPicPr>
          <p:cNvPr id="5122" name="Picture 2" descr="Image result for alex webb fra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564904"/>
            <a:ext cx="3024336" cy="17647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lex webb fra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564904"/>
            <a:ext cx="2652097" cy="17647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alex webb fram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1" y="2564904"/>
            <a:ext cx="3024335" cy="17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ucida Handwriting" pitchFamily="66" charset="0"/>
              </a:rPr>
              <a:t>Framing – Irving Penn</a:t>
            </a:r>
            <a:endParaRPr lang="en-GB" dirty="0">
              <a:latin typeface="Lucida Handwriting" pitchFamily="66" charset="0"/>
            </a:endParaRPr>
          </a:p>
        </p:txBody>
      </p:sp>
      <p:pic>
        <p:nvPicPr>
          <p:cNvPr id="6146" name="Picture 2" descr="Image result for irving penn fra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500633"/>
            <a:ext cx="2494017" cy="31683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rving penn fra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71" y="2492896"/>
            <a:ext cx="2724190"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4" name="Picture 10" descr="Image result for irving penn framing"/>
          <p:cNvPicPr>
            <a:picLocks noChangeAspect="1" noChangeArrowheads="1"/>
          </p:cNvPicPr>
          <p:nvPr/>
        </p:nvPicPr>
        <p:blipFill rotWithShape="1">
          <a:blip r:embed="rId4">
            <a:extLst>
              <a:ext uri="{28A0092B-C50C-407E-A947-70E740481C1C}">
                <a14:useLocalDpi xmlns:a14="http://schemas.microsoft.com/office/drawing/2010/main" val="0"/>
              </a:ext>
            </a:extLst>
          </a:blip>
          <a:srcRect l="13486" t="13376" r="14208" b="13512"/>
          <a:stretch/>
        </p:blipFill>
        <p:spPr bwMode="auto">
          <a:xfrm>
            <a:off x="5868144" y="2500633"/>
            <a:ext cx="2574532" cy="236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3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Framing – Laura </a:t>
            </a:r>
            <a:r>
              <a:rPr lang="en-GB" dirty="0" err="1" smtClean="0">
                <a:latin typeface="Lucida Handwriting" pitchFamily="66" charset="0"/>
              </a:rPr>
              <a:t>Letinsky</a:t>
            </a:r>
            <a:endParaRPr lang="en-GB" dirty="0">
              <a:latin typeface="Lucida Handwriting" pitchFamily="66" charset="0"/>
            </a:endParaRPr>
          </a:p>
        </p:txBody>
      </p:sp>
      <p:pic>
        <p:nvPicPr>
          <p:cNvPr id="7170" name="Picture 2" descr="Image result for laura letinsky fra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05191"/>
            <a:ext cx="243380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aura letinsky fra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005191"/>
            <a:ext cx="3406902" cy="26014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laura letinsky fram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994596"/>
            <a:ext cx="250029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35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Light &amp; Dark – Willy </a:t>
            </a:r>
            <a:r>
              <a:rPr lang="en-GB" dirty="0" err="1" smtClean="0">
                <a:latin typeface="Lucida Handwriting" pitchFamily="66" charset="0"/>
              </a:rPr>
              <a:t>Ronis</a:t>
            </a:r>
            <a:endParaRPr lang="en-GB" dirty="0">
              <a:latin typeface="Lucida Handwriting" pitchFamily="66" charset="0"/>
            </a:endParaRPr>
          </a:p>
        </p:txBody>
      </p:sp>
      <p:pic>
        <p:nvPicPr>
          <p:cNvPr id="8194" name="Picture 2" descr="Image result for willy ron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83580"/>
            <a:ext cx="250299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296613"/>
            <a:ext cx="192719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willy ron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283580"/>
            <a:ext cx="3889252" cy="261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9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Light &amp; Dark – Horst P Horst</a:t>
            </a:r>
            <a:endParaRPr lang="en-GB" dirty="0">
              <a:latin typeface="Lucida Handwriting" pitchFamily="66" charset="0"/>
            </a:endParaRPr>
          </a:p>
        </p:txBody>
      </p:sp>
      <p:pic>
        <p:nvPicPr>
          <p:cNvPr id="9218" name="Picture 2" descr="Image result for horst p hor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53626"/>
            <a:ext cx="2649894" cy="33123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56485"/>
            <a:ext cx="2579967" cy="331236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horst p hor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066678"/>
            <a:ext cx="2715406" cy="369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8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Light &amp; Dark – </a:t>
            </a:r>
            <a:r>
              <a:rPr lang="en-GB" dirty="0" err="1" smtClean="0">
                <a:latin typeface="Lucida Handwriting" pitchFamily="66" charset="0"/>
              </a:rPr>
              <a:t>Ferdinando</a:t>
            </a:r>
            <a:r>
              <a:rPr lang="en-GB" dirty="0" smtClean="0">
                <a:latin typeface="Lucida Handwriting" pitchFamily="66" charset="0"/>
              </a:rPr>
              <a:t> </a:t>
            </a:r>
            <a:r>
              <a:rPr lang="en-GB" dirty="0" err="1" smtClean="0">
                <a:latin typeface="Lucida Handwriting" pitchFamily="66" charset="0"/>
              </a:rPr>
              <a:t>Scianna</a:t>
            </a:r>
            <a:endParaRPr lang="en-GB" dirty="0">
              <a:latin typeface="Lucida Handwriting" pitchFamily="66" charset="0"/>
            </a:endParaRPr>
          </a:p>
        </p:txBody>
      </p:sp>
      <p:pic>
        <p:nvPicPr>
          <p:cNvPr id="10244" name="Picture 4" descr="Image result for ferdinando scianna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9" y="2492897"/>
            <a:ext cx="3163987"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852" y="2492897"/>
            <a:ext cx="3124086" cy="208272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ferdinando scianna phot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761" y="2483544"/>
            <a:ext cx="2357024" cy="347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1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Light &amp; Dark – Alexey </a:t>
            </a:r>
            <a:r>
              <a:rPr lang="en-GB" dirty="0" err="1" smtClean="0">
                <a:latin typeface="Lucida Handwriting" pitchFamily="66" charset="0"/>
              </a:rPr>
              <a:t>Bednij</a:t>
            </a:r>
            <a:endParaRPr lang="en-GB" dirty="0">
              <a:latin typeface="Lucida Handwriting" pitchFamily="66" charset="0"/>
            </a:endParaRPr>
          </a:p>
        </p:txBody>
      </p:sp>
      <p:pic>
        <p:nvPicPr>
          <p:cNvPr id="11266" name="Picture 2" descr="Image result for alexey bednij light and dark pho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100" y="2348880"/>
            <a:ext cx="2824018" cy="417646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alexey bednij light and dark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98" y="2348880"/>
            <a:ext cx="2788413" cy="210002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alexey bednij light and dark photograp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364315"/>
            <a:ext cx="2798739" cy="21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47" y="-99392"/>
            <a:ext cx="8229600" cy="1143000"/>
          </a:xfrm>
        </p:spPr>
        <p:txBody>
          <a:bodyPr/>
          <a:lstStyle/>
          <a:p>
            <a:r>
              <a:rPr lang="en-GB" b="1" dirty="0" smtClean="0"/>
              <a:t>ACTION PLAN</a:t>
            </a:r>
            <a:endParaRPr lang="en-GB" b="1" dirty="0"/>
          </a:p>
        </p:txBody>
      </p:sp>
      <p:sp>
        <p:nvSpPr>
          <p:cNvPr id="3" name="TextBox 2"/>
          <p:cNvSpPr txBox="1"/>
          <p:nvPr/>
        </p:nvSpPr>
        <p:spPr>
          <a:xfrm>
            <a:off x="570647" y="908720"/>
            <a:ext cx="8352928" cy="7386638"/>
          </a:xfrm>
          <a:prstGeom prst="rect">
            <a:avLst/>
          </a:prstGeom>
          <a:noFill/>
        </p:spPr>
        <p:txBody>
          <a:bodyPr wrap="square" rtlCol="0">
            <a:spAutoFit/>
          </a:bodyPr>
          <a:lstStyle/>
          <a:p>
            <a:pPr marL="285750" indent="-285750">
              <a:buFontTx/>
              <a:buChar char="-"/>
            </a:pPr>
            <a:r>
              <a:rPr lang="en-GB" sz="1600" dirty="0" smtClean="0"/>
              <a:t>Start a new PowerPoint dedicated to COURSEWORK</a:t>
            </a:r>
          </a:p>
          <a:p>
            <a:pPr marL="285750" indent="-285750">
              <a:buFontTx/>
              <a:buChar char="-"/>
            </a:pPr>
            <a:r>
              <a:rPr lang="en-GB" sz="1600" dirty="0" smtClean="0"/>
              <a:t>Choose </a:t>
            </a:r>
            <a:r>
              <a:rPr lang="en-GB" sz="1600" dirty="0" smtClean="0"/>
              <a:t>either</a:t>
            </a:r>
            <a:r>
              <a:rPr lang="en-GB" sz="1600" dirty="0" smtClean="0">
                <a:solidFill>
                  <a:srgbClr val="FF0000"/>
                </a:solidFill>
              </a:rPr>
              <a:t> </a:t>
            </a:r>
            <a:r>
              <a:rPr lang="en-GB" sz="1600" b="1" dirty="0" smtClean="0">
                <a:solidFill>
                  <a:srgbClr val="FF0000"/>
                </a:solidFill>
              </a:rPr>
              <a:t>Framing</a:t>
            </a:r>
            <a:r>
              <a:rPr lang="en-GB" sz="1600" dirty="0" smtClean="0">
                <a:solidFill>
                  <a:srgbClr val="FF0000"/>
                </a:solidFill>
              </a:rPr>
              <a:t> </a:t>
            </a:r>
            <a:r>
              <a:rPr lang="en-GB" sz="1600" dirty="0" smtClean="0"/>
              <a:t>OR </a:t>
            </a:r>
            <a:r>
              <a:rPr lang="en-GB" sz="1600" b="1" dirty="0" smtClean="0">
                <a:solidFill>
                  <a:srgbClr val="FF0000"/>
                </a:solidFill>
              </a:rPr>
              <a:t>Light and Dark </a:t>
            </a:r>
            <a:r>
              <a:rPr lang="en-GB" sz="1600" dirty="0" smtClean="0"/>
              <a:t>as your coursework topic</a:t>
            </a:r>
          </a:p>
          <a:p>
            <a:pPr marL="285750" indent="-285750">
              <a:buFontTx/>
              <a:buChar char="-"/>
            </a:pPr>
            <a:r>
              <a:rPr lang="en-GB" sz="1600" dirty="0" smtClean="0"/>
              <a:t>Do a title page for your chosen </a:t>
            </a:r>
            <a:r>
              <a:rPr lang="en-GB" sz="1600" dirty="0" smtClean="0"/>
              <a:t>topic – Add images &amp; your name &amp; candidate number</a:t>
            </a:r>
            <a:endParaRPr lang="en-GB" sz="1600" dirty="0" smtClean="0"/>
          </a:p>
          <a:p>
            <a:pPr marL="285750" indent="-285750">
              <a:buFontTx/>
              <a:buChar char="-"/>
            </a:pPr>
            <a:r>
              <a:rPr lang="en-GB" sz="1600" dirty="0" smtClean="0"/>
              <a:t>Do a Brief page for your chosen </a:t>
            </a:r>
            <a:r>
              <a:rPr lang="en-GB" sz="1600" dirty="0" smtClean="0"/>
              <a:t>topic – This can be copied across from my PP</a:t>
            </a:r>
            <a:endParaRPr lang="en-GB" sz="1600" dirty="0" smtClean="0"/>
          </a:p>
          <a:p>
            <a:pPr marL="285750" indent="-285750">
              <a:buFontTx/>
              <a:buChar char="-"/>
            </a:pPr>
            <a:r>
              <a:rPr lang="en-GB" sz="1600" dirty="0" smtClean="0"/>
              <a:t>Write a Statement of Intent for your chosen topic. Write how you will answer the brief set? What will you take photos of? Where will you go (location(s)), props, models, lighting, camera skills/techniques used etc</a:t>
            </a:r>
            <a:r>
              <a:rPr lang="en-GB" sz="1600" dirty="0" smtClean="0"/>
              <a:t>… LOOK AT EXAMPLE PP TO HELP YOU HERE…</a:t>
            </a:r>
            <a:endParaRPr lang="en-GB" sz="1600" dirty="0" smtClean="0"/>
          </a:p>
          <a:p>
            <a:pPr marL="285750" indent="-285750">
              <a:buFontTx/>
              <a:buChar char="-"/>
            </a:pPr>
            <a:r>
              <a:rPr lang="en-GB" sz="1600" dirty="0" smtClean="0"/>
              <a:t>Do an ideas page. This can be a spider diagram with notes</a:t>
            </a:r>
          </a:p>
          <a:p>
            <a:pPr marL="285750" indent="-285750">
              <a:buFontTx/>
              <a:buChar char="-"/>
            </a:pPr>
            <a:r>
              <a:rPr lang="en-GB" sz="1600" dirty="0" smtClean="0"/>
              <a:t>Do a inspirational images/mood board for the chosen topic</a:t>
            </a:r>
          </a:p>
          <a:p>
            <a:pPr marL="285750" indent="-285750">
              <a:buFontTx/>
              <a:buChar char="-"/>
            </a:pPr>
            <a:r>
              <a:rPr lang="en-GB" sz="1600" dirty="0"/>
              <a:t>Photographer </a:t>
            </a:r>
            <a:r>
              <a:rPr lang="en-GB" sz="1600" dirty="0" smtClean="0"/>
              <a:t>research – Work from the photographers issued in the brief and do a page for 2/3 photographers</a:t>
            </a:r>
          </a:p>
          <a:p>
            <a:pPr marL="285750" indent="-285750">
              <a:buFontTx/>
              <a:buChar char="-"/>
            </a:pPr>
            <a:r>
              <a:rPr lang="en-GB" sz="1600" dirty="0" smtClean="0"/>
              <a:t>Test Shoot. Take a test shoot for the chosen topic of 25 photos. Evaluate how the shoot went and shown 2 best images larger</a:t>
            </a:r>
          </a:p>
          <a:p>
            <a:pPr marL="285750" indent="-285750">
              <a:buFontTx/>
              <a:buChar char="-"/>
            </a:pPr>
            <a:r>
              <a:rPr lang="en-GB" sz="1600" dirty="0" smtClean="0"/>
              <a:t>Plan the shoots – Do a gridded plan </a:t>
            </a:r>
            <a:r>
              <a:rPr lang="en-GB" sz="1600" dirty="0" smtClean="0"/>
              <a:t>for the</a:t>
            </a:r>
            <a:r>
              <a:rPr lang="en-GB" sz="1600" dirty="0" smtClean="0"/>
              <a:t> shoots 1 to 4 </a:t>
            </a:r>
            <a:r>
              <a:rPr lang="en-GB" sz="1600" dirty="0" smtClean="0"/>
              <a:t>(I will show you how to do </a:t>
            </a:r>
            <a:r>
              <a:rPr lang="en-GB" sz="1600" dirty="0" smtClean="0"/>
              <a:t>this OR see example PP)</a:t>
            </a:r>
            <a:endParaRPr lang="en-GB" sz="1600" dirty="0" smtClean="0"/>
          </a:p>
          <a:p>
            <a:pPr marL="285750" indent="-285750">
              <a:buFontTx/>
              <a:buChar char="-"/>
            </a:pPr>
            <a:r>
              <a:rPr lang="en-GB" sz="1600" dirty="0" smtClean="0"/>
              <a:t>Shoot One with evaluation notes and 2 best images (50 plus photos)</a:t>
            </a:r>
          </a:p>
          <a:p>
            <a:pPr marL="285750" indent="-285750">
              <a:buFontTx/>
              <a:buChar char="-"/>
            </a:pPr>
            <a:r>
              <a:rPr lang="en-GB" sz="1600" dirty="0"/>
              <a:t>Shoot </a:t>
            </a:r>
            <a:r>
              <a:rPr lang="en-GB" sz="1600" dirty="0" smtClean="0"/>
              <a:t>Two </a:t>
            </a:r>
            <a:r>
              <a:rPr lang="en-GB" sz="1600" dirty="0"/>
              <a:t>with evaluation notes and 2 best </a:t>
            </a:r>
            <a:r>
              <a:rPr lang="en-GB" sz="1600" dirty="0" smtClean="0"/>
              <a:t>images </a:t>
            </a:r>
            <a:r>
              <a:rPr lang="en-GB" sz="1600" dirty="0"/>
              <a:t>(50 plus photos</a:t>
            </a:r>
            <a:r>
              <a:rPr lang="en-GB" sz="1600" dirty="0" smtClean="0"/>
              <a:t>)</a:t>
            </a:r>
          </a:p>
          <a:p>
            <a:pPr marL="285750" indent="-285750">
              <a:buFontTx/>
              <a:buChar char="-"/>
            </a:pPr>
            <a:r>
              <a:rPr lang="en-GB" sz="1600" dirty="0" smtClean="0"/>
              <a:t>Add in a further inspirational photographer or artist here and evaluate what you have done to date</a:t>
            </a:r>
          </a:p>
          <a:p>
            <a:pPr marL="285750" indent="-285750">
              <a:buFontTx/>
              <a:buChar char="-"/>
            </a:pPr>
            <a:r>
              <a:rPr lang="en-GB" sz="1600" dirty="0"/>
              <a:t>Shoot </a:t>
            </a:r>
            <a:r>
              <a:rPr lang="en-GB" sz="1600" dirty="0" smtClean="0"/>
              <a:t>Three </a:t>
            </a:r>
            <a:r>
              <a:rPr lang="en-GB" sz="1600" dirty="0"/>
              <a:t>with evaluation notes and 2 best </a:t>
            </a:r>
            <a:r>
              <a:rPr lang="en-GB" sz="1600" dirty="0" smtClean="0"/>
              <a:t>images </a:t>
            </a:r>
            <a:r>
              <a:rPr lang="en-GB" sz="1600" dirty="0"/>
              <a:t>(50 plus photos</a:t>
            </a:r>
            <a:r>
              <a:rPr lang="en-GB" sz="1600" dirty="0" smtClean="0"/>
              <a:t>)</a:t>
            </a:r>
          </a:p>
          <a:p>
            <a:pPr marL="285750" indent="-285750">
              <a:buFontTx/>
              <a:buChar char="-"/>
            </a:pPr>
            <a:r>
              <a:rPr lang="en-GB" sz="1600" dirty="0"/>
              <a:t>Shoot </a:t>
            </a:r>
            <a:r>
              <a:rPr lang="en-GB" sz="1600" dirty="0" smtClean="0"/>
              <a:t>Four </a:t>
            </a:r>
            <a:r>
              <a:rPr lang="en-GB" sz="1600" dirty="0"/>
              <a:t>with evaluation notes and 2 best </a:t>
            </a:r>
            <a:r>
              <a:rPr lang="en-GB" sz="1600" dirty="0" smtClean="0"/>
              <a:t>images </a:t>
            </a:r>
            <a:r>
              <a:rPr lang="en-GB" sz="1600" dirty="0"/>
              <a:t>(50 plus photos</a:t>
            </a:r>
            <a:r>
              <a:rPr lang="en-GB" sz="1600" dirty="0" smtClean="0"/>
              <a:t>) – </a:t>
            </a:r>
            <a:endParaRPr lang="en-GB" sz="1600" dirty="0" smtClean="0"/>
          </a:p>
          <a:p>
            <a:pPr marL="285750" indent="-285750">
              <a:buFontTx/>
              <a:buChar char="-"/>
            </a:pPr>
            <a:r>
              <a:rPr lang="en-GB" sz="1600" dirty="0" smtClean="0"/>
              <a:t>Further ideas – What have you done so far – do a quick summary – then state how you plan to move forward</a:t>
            </a:r>
          </a:p>
          <a:p>
            <a:pPr marL="285750" indent="-285750">
              <a:buFontTx/>
              <a:buChar char="-"/>
            </a:pPr>
            <a:r>
              <a:rPr lang="en-GB" sz="1600" dirty="0" smtClean="0"/>
              <a:t>Shoot Five/Six with evaluations</a:t>
            </a:r>
            <a:endParaRPr lang="en-GB" sz="1600"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a:p>
          <a:p>
            <a:pPr marL="285750" indent="-285750">
              <a:buFontTx/>
              <a:buChar char="-"/>
            </a:pPr>
            <a:endParaRPr lang="en-GB" dirty="0" smtClean="0"/>
          </a:p>
          <a:p>
            <a:pPr marL="285750" indent="-285750">
              <a:buFontTx/>
              <a:buChar char="-"/>
            </a:pPr>
            <a:endParaRPr lang="en-GB" dirty="0" smtClean="0"/>
          </a:p>
        </p:txBody>
      </p:sp>
    </p:spTree>
    <p:extLst>
      <p:ext uri="{BB962C8B-B14F-4D97-AF65-F5344CB8AC3E}">
        <p14:creationId xmlns:p14="http://schemas.microsoft.com/office/powerpoint/2010/main" val="189243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161" y="328983"/>
            <a:ext cx="8496944" cy="3508653"/>
          </a:xfrm>
          <a:prstGeom prst="rect">
            <a:avLst/>
          </a:prstGeom>
          <a:noFill/>
        </p:spPr>
        <p:txBody>
          <a:bodyPr wrap="square" rtlCol="0">
            <a:spAutoFit/>
          </a:bodyPr>
          <a:lstStyle/>
          <a:p>
            <a:r>
              <a:rPr lang="en-GB" dirty="0" smtClean="0"/>
              <a:t>-    Do a detailed analysis of one of your photographs (Use the 5 C’s worksheet)</a:t>
            </a:r>
          </a:p>
          <a:p>
            <a:pPr marL="285750" indent="-285750">
              <a:buFontTx/>
              <a:buChar char="-"/>
            </a:pPr>
            <a:r>
              <a:rPr lang="en-GB" dirty="0" smtClean="0"/>
              <a:t>Do several PC edits on a selection of best images (no less than 4 images) and write about how you edited the image and ideally show before and after</a:t>
            </a:r>
          </a:p>
          <a:p>
            <a:pPr marL="285750" indent="-285750">
              <a:buFontTx/>
              <a:buChar char="-"/>
            </a:pPr>
            <a:r>
              <a:rPr lang="en-GB" dirty="0" smtClean="0"/>
              <a:t>Show possible final outcomes (how could you produced an outcome?)</a:t>
            </a:r>
          </a:p>
          <a:p>
            <a:pPr marL="285750" indent="-285750">
              <a:buFontTx/>
              <a:buChar char="-"/>
            </a:pPr>
            <a:r>
              <a:rPr lang="en-GB" dirty="0" smtClean="0"/>
              <a:t>Produce a Final Piece (We will print this out and frame etc…</a:t>
            </a:r>
          </a:p>
          <a:p>
            <a:pPr marL="285750" indent="-285750">
              <a:buFontTx/>
              <a:buChar char="-"/>
            </a:pPr>
            <a:r>
              <a:rPr lang="en-GB" dirty="0" smtClean="0"/>
              <a:t>Evaluate how your major coursework topic has gone (I will give you a writing frame to help you with this)</a:t>
            </a:r>
          </a:p>
          <a:p>
            <a:pPr algn="ctr"/>
            <a:r>
              <a:rPr lang="en-GB" sz="3200" b="1" dirty="0" smtClean="0"/>
              <a:t>COMPLETE</a:t>
            </a:r>
          </a:p>
          <a:p>
            <a:pPr algn="ctr"/>
            <a:endParaRPr lang="en-GB" sz="3200" b="1" dirty="0"/>
          </a:p>
          <a:p>
            <a:pPr algn="ctr"/>
            <a:endParaRPr lang="en-GB" sz="3200" b="1" dirty="0"/>
          </a:p>
        </p:txBody>
      </p:sp>
    </p:spTree>
    <p:extLst>
      <p:ext uri="{BB962C8B-B14F-4D97-AF65-F5344CB8AC3E}">
        <p14:creationId xmlns:p14="http://schemas.microsoft.com/office/powerpoint/2010/main" val="109850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LOCKDOWN INFO – Y11 PHOTOGRAPY</a:t>
            </a:r>
            <a:endParaRPr lang="en-GB" dirty="0"/>
          </a:p>
        </p:txBody>
      </p:sp>
      <p:sp>
        <p:nvSpPr>
          <p:cNvPr id="3" name="TextBox 2"/>
          <p:cNvSpPr txBox="1"/>
          <p:nvPr/>
        </p:nvSpPr>
        <p:spPr>
          <a:xfrm>
            <a:off x="395536" y="1484784"/>
            <a:ext cx="8568952" cy="4801314"/>
          </a:xfrm>
          <a:prstGeom prst="rect">
            <a:avLst/>
          </a:prstGeom>
          <a:noFill/>
        </p:spPr>
        <p:txBody>
          <a:bodyPr wrap="square" rtlCol="0">
            <a:spAutoFit/>
          </a:bodyPr>
          <a:lstStyle/>
          <a:p>
            <a:pPr marL="285750" indent="-285750">
              <a:buFontTx/>
              <a:buChar char="-"/>
            </a:pPr>
            <a:r>
              <a:rPr lang="en-GB" dirty="0" smtClean="0"/>
              <a:t>If we go into another lockdown situation then you should continue to work on your ‘Coursework’ PowerPoint and build up the slides </a:t>
            </a:r>
            <a:r>
              <a:rPr lang="en-GB" smtClean="0"/>
              <a:t>in order</a:t>
            </a:r>
            <a:endParaRPr lang="en-GB" dirty="0" smtClean="0"/>
          </a:p>
          <a:p>
            <a:pPr marL="285750" indent="-285750">
              <a:buFontTx/>
              <a:buChar char="-"/>
            </a:pPr>
            <a:r>
              <a:rPr lang="en-GB" dirty="0" smtClean="0"/>
              <a:t>View the teacher PowerPoint and work out where you have got to – complete any outstanding bits needed for the particular section you were last working on in school.</a:t>
            </a:r>
          </a:p>
          <a:p>
            <a:pPr marL="285750" indent="-285750">
              <a:buFontTx/>
              <a:buChar char="-"/>
            </a:pPr>
            <a:r>
              <a:rPr lang="en-GB" dirty="0" smtClean="0"/>
              <a:t>Move to the next section of work – paying close attention to the order the work should come in – this can be found towards the end of the PowerPoint. </a:t>
            </a:r>
            <a:r>
              <a:rPr lang="en-GB" dirty="0" smtClean="0">
                <a:solidFill>
                  <a:srgbClr val="FF0000"/>
                </a:solidFill>
              </a:rPr>
              <a:t>ACTION PLAN</a:t>
            </a:r>
          </a:p>
          <a:p>
            <a:pPr marL="285750" indent="-285750">
              <a:buFontTx/>
              <a:buChar char="-"/>
            </a:pPr>
            <a:r>
              <a:rPr lang="en-GB" dirty="0" smtClean="0"/>
              <a:t>Take care and time when taking photoshoots and save all images into individual folders to keep safe. </a:t>
            </a:r>
            <a:r>
              <a:rPr lang="en-GB" dirty="0" smtClean="0">
                <a:solidFill>
                  <a:srgbClr val="FF0000"/>
                </a:solidFill>
              </a:rPr>
              <a:t>DO NOT LOOSE YOUR WORK – SAVE ON A MEMORY STICK</a:t>
            </a:r>
          </a:p>
          <a:p>
            <a:pPr marL="285750" indent="-285750">
              <a:buFontTx/>
              <a:buChar char="-"/>
            </a:pPr>
            <a:r>
              <a:rPr lang="en-GB" dirty="0" smtClean="0"/>
              <a:t>A student example PowerPoint will also be available for you to view, which will help you with the slide layout BUT please do not simply copy!</a:t>
            </a:r>
          </a:p>
          <a:p>
            <a:pPr marL="285750" indent="-285750">
              <a:buFontTx/>
              <a:buChar char="-"/>
            </a:pPr>
            <a:r>
              <a:rPr lang="en-GB" dirty="0" smtClean="0"/>
              <a:t>If you are unsure at any stage about the section you are working on, then feel free to move on to the next section and make sure to make a note of any sections you have missed – You can then receive help on any missed sections on return to school</a:t>
            </a:r>
          </a:p>
          <a:p>
            <a:pPr marL="285750" indent="-285750">
              <a:buFontTx/>
              <a:buChar char="-"/>
            </a:pPr>
            <a:r>
              <a:rPr lang="en-GB" dirty="0" smtClean="0">
                <a:solidFill>
                  <a:srgbClr val="FF0000"/>
                </a:solidFill>
              </a:rPr>
              <a:t>THE MOST IMPORTANT THING IS TO SPEND AT LEAST 3 HOURS A WEEK WORKING ON YOUR PHOTOGRAPHY GCSE COURSEWORK POWERPOINT</a:t>
            </a:r>
          </a:p>
          <a:p>
            <a:pPr marL="285750" indent="-285750">
              <a:buFontTx/>
              <a:buChar char="-"/>
            </a:pPr>
            <a:r>
              <a:rPr lang="en-GB" dirty="0" smtClean="0"/>
              <a:t>Feel free to email me for any further clarification – jdawson@farmors.gloucs.sch.uk</a:t>
            </a:r>
          </a:p>
          <a:p>
            <a:pPr marL="285750" indent="-285750">
              <a:buFontTx/>
              <a:buChar char="-"/>
            </a:pPr>
            <a:endParaRPr lang="en-GB" dirty="0"/>
          </a:p>
        </p:txBody>
      </p:sp>
    </p:spTree>
    <p:extLst>
      <p:ext uri="{BB962C8B-B14F-4D97-AF65-F5344CB8AC3E}">
        <p14:creationId xmlns:p14="http://schemas.microsoft.com/office/powerpoint/2010/main" val="241647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dirty="0" smtClean="0"/>
              <a:t>Choose </a:t>
            </a:r>
            <a:r>
              <a:rPr lang="en-GB" b="1" dirty="0" smtClean="0">
                <a:solidFill>
                  <a:srgbClr val="FF0000"/>
                </a:solidFill>
              </a:rPr>
              <a:t>ONE </a:t>
            </a:r>
            <a:r>
              <a:rPr lang="en-GB" dirty="0" smtClean="0"/>
              <a:t>topic to work from as a major coursework piece with a minimum of 6 photo shoots…</a:t>
            </a:r>
            <a:br>
              <a:rPr lang="en-GB" dirty="0" smtClean="0"/>
            </a:br>
            <a:endParaRPr lang="en-GB" dirty="0"/>
          </a:p>
        </p:txBody>
      </p:sp>
      <p:sp>
        <p:nvSpPr>
          <p:cNvPr id="3" name="TextBox 2"/>
          <p:cNvSpPr txBox="1"/>
          <p:nvPr/>
        </p:nvSpPr>
        <p:spPr>
          <a:xfrm>
            <a:off x="368114" y="2708920"/>
            <a:ext cx="8280920" cy="3416320"/>
          </a:xfrm>
          <a:prstGeom prst="rect">
            <a:avLst/>
          </a:prstGeom>
          <a:noFill/>
        </p:spPr>
        <p:txBody>
          <a:bodyPr wrap="square" rtlCol="0">
            <a:spAutoFit/>
          </a:bodyPr>
          <a:lstStyle/>
          <a:p>
            <a:pPr algn="ctr"/>
            <a:r>
              <a:rPr lang="en-GB" sz="7200" dirty="0" smtClean="0"/>
              <a:t>Framing</a:t>
            </a:r>
          </a:p>
          <a:p>
            <a:pPr algn="ctr"/>
            <a:r>
              <a:rPr lang="en-GB" sz="7200" dirty="0" smtClean="0"/>
              <a:t>OR</a:t>
            </a:r>
          </a:p>
          <a:p>
            <a:pPr algn="ctr"/>
            <a:r>
              <a:rPr lang="en-GB" sz="7200" dirty="0" smtClean="0"/>
              <a:t>Light and Dark</a:t>
            </a:r>
            <a:endParaRPr lang="en-GB" sz="7200" dirty="0"/>
          </a:p>
        </p:txBody>
      </p:sp>
    </p:spTree>
    <p:extLst>
      <p:ext uri="{BB962C8B-B14F-4D97-AF65-F5344CB8AC3E}">
        <p14:creationId xmlns:p14="http://schemas.microsoft.com/office/powerpoint/2010/main" val="365900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ucida Handwriting" pitchFamily="66" charset="0"/>
              </a:rPr>
              <a:t>Framing</a:t>
            </a:r>
            <a:endParaRPr lang="en-GB" dirty="0">
              <a:latin typeface="Lucida Handwriting" pitchFamily="66" charset="0"/>
            </a:endParaRPr>
          </a:p>
        </p:txBody>
      </p:sp>
      <p:sp>
        <p:nvSpPr>
          <p:cNvPr id="3" name="TextBox 2"/>
          <p:cNvSpPr txBox="1"/>
          <p:nvPr/>
        </p:nvSpPr>
        <p:spPr>
          <a:xfrm>
            <a:off x="323528" y="1628800"/>
            <a:ext cx="8424936" cy="3724096"/>
          </a:xfrm>
          <a:prstGeom prst="rect">
            <a:avLst/>
          </a:prstGeom>
          <a:noFill/>
        </p:spPr>
        <p:txBody>
          <a:bodyPr wrap="square" rtlCol="0">
            <a:spAutoFit/>
          </a:bodyPr>
          <a:lstStyle/>
          <a:p>
            <a:r>
              <a:rPr lang="en-GB" sz="2000" b="1" dirty="0" smtClean="0"/>
              <a:t>BRIEF</a:t>
            </a:r>
          </a:p>
          <a:p>
            <a:endParaRPr lang="en-GB" dirty="0"/>
          </a:p>
          <a:p>
            <a:r>
              <a:rPr lang="en-GB" sz="2000" dirty="0" smtClean="0"/>
              <a:t>Photographers sometimes use parts of their image as a technique for framing and so direct attention to a particular part of the picture. Photographs by Christopher Anderson, Henri Cartier-Bresson and Alex Webb show how doorways, windows, mirrors or gaps in walls can be used to frame a subject.  Irving Penn sometimes used corners to direct attention towards his subject and Laura </a:t>
            </a:r>
            <a:r>
              <a:rPr lang="en-GB" sz="2000" dirty="0" err="1" smtClean="0"/>
              <a:t>Letinsky</a:t>
            </a:r>
            <a:r>
              <a:rPr lang="en-GB" sz="2000" dirty="0" smtClean="0"/>
              <a:t> often uses the edges of tables to frame her still life arrangements.</a:t>
            </a:r>
          </a:p>
          <a:p>
            <a:endParaRPr lang="en-GB" sz="2000" dirty="0"/>
          </a:p>
          <a:p>
            <a:pPr algn="ctr"/>
            <a:r>
              <a:rPr lang="en-GB" sz="2000" b="1" dirty="0" smtClean="0"/>
              <a:t>Take a series of photo shoots exploring ‘Framing’ and use the work of other photographers to help inspire your own final outcome.</a:t>
            </a:r>
            <a:endParaRPr lang="en-GB" sz="2000" b="1" dirty="0"/>
          </a:p>
        </p:txBody>
      </p:sp>
    </p:spTree>
    <p:extLst>
      <p:ext uri="{BB962C8B-B14F-4D97-AF65-F5344CB8AC3E}">
        <p14:creationId xmlns:p14="http://schemas.microsoft.com/office/powerpoint/2010/main" val="321840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ucida Handwriting" pitchFamily="66" charset="0"/>
              </a:rPr>
              <a:t>Light and Dark</a:t>
            </a:r>
            <a:endParaRPr lang="en-GB" dirty="0">
              <a:latin typeface="Lucida Handwriting" pitchFamily="66" charset="0"/>
            </a:endParaRPr>
          </a:p>
        </p:txBody>
      </p:sp>
      <p:sp>
        <p:nvSpPr>
          <p:cNvPr id="3" name="TextBox 2"/>
          <p:cNvSpPr txBox="1"/>
          <p:nvPr/>
        </p:nvSpPr>
        <p:spPr>
          <a:xfrm>
            <a:off x="539552" y="1506187"/>
            <a:ext cx="8136904" cy="4093428"/>
          </a:xfrm>
          <a:prstGeom prst="rect">
            <a:avLst/>
          </a:prstGeom>
          <a:noFill/>
        </p:spPr>
        <p:txBody>
          <a:bodyPr wrap="square" rtlCol="0">
            <a:spAutoFit/>
          </a:bodyPr>
          <a:lstStyle/>
          <a:p>
            <a:r>
              <a:rPr lang="en-GB" sz="2000" b="1" dirty="0" smtClean="0"/>
              <a:t>BRIEF</a:t>
            </a:r>
          </a:p>
          <a:p>
            <a:endParaRPr lang="en-GB" sz="2000" b="1" dirty="0"/>
          </a:p>
          <a:p>
            <a:r>
              <a:rPr lang="en-GB" sz="2000" dirty="0" smtClean="0"/>
              <a:t>Willy </a:t>
            </a:r>
            <a:r>
              <a:rPr lang="en-GB" sz="2000" dirty="0" err="1" smtClean="0"/>
              <a:t>Ronis</a:t>
            </a:r>
            <a:r>
              <a:rPr lang="en-GB" sz="2000" dirty="0" smtClean="0"/>
              <a:t> and Horst P Horst often used back lighting to create a silhouette or tonal contrast between subject and background. </a:t>
            </a:r>
            <a:r>
              <a:rPr lang="en-GB" sz="2000" dirty="0" err="1" smtClean="0"/>
              <a:t>Ferdinando</a:t>
            </a:r>
            <a:r>
              <a:rPr lang="en-GB" sz="2000" dirty="0" smtClean="0"/>
              <a:t> </a:t>
            </a:r>
            <a:r>
              <a:rPr lang="en-GB" sz="2000" dirty="0" err="1" smtClean="0"/>
              <a:t>Scianna</a:t>
            </a:r>
            <a:r>
              <a:rPr lang="en-GB" sz="2000" dirty="0" smtClean="0"/>
              <a:t> and Alexey </a:t>
            </a:r>
            <a:r>
              <a:rPr lang="en-GB" sz="2000" dirty="0" err="1" smtClean="0"/>
              <a:t>Bednij</a:t>
            </a:r>
            <a:r>
              <a:rPr lang="en-GB" sz="2000" dirty="0" smtClean="0"/>
              <a:t> have used shadows to create contrast and pattern in their photographs. Marks and Spencer’s advertising campaign for promoting their food products uses the intense colour of ingredients contrasted against dark backgrounds.</a:t>
            </a:r>
          </a:p>
          <a:p>
            <a:endParaRPr lang="en-GB" sz="2000" dirty="0"/>
          </a:p>
          <a:p>
            <a:pPr algn="ctr"/>
            <a:r>
              <a:rPr lang="en-GB" sz="2000" b="1" dirty="0" smtClean="0"/>
              <a:t>Research appropriate sources and create a series of photo shoots and final outcome based on ‘Light and Dark’.</a:t>
            </a:r>
          </a:p>
          <a:p>
            <a:endParaRPr lang="en-GB" sz="2000" b="1" dirty="0"/>
          </a:p>
          <a:p>
            <a:endParaRPr lang="en-GB" sz="2000" b="1" dirty="0"/>
          </a:p>
        </p:txBody>
      </p:sp>
    </p:spTree>
    <p:extLst>
      <p:ext uri="{BB962C8B-B14F-4D97-AF65-F5344CB8AC3E}">
        <p14:creationId xmlns:p14="http://schemas.microsoft.com/office/powerpoint/2010/main" val="294806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51" y="188640"/>
            <a:ext cx="8229600" cy="1143000"/>
          </a:xfrm>
        </p:spPr>
        <p:txBody>
          <a:bodyPr/>
          <a:lstStyle/>
          <a:p>
            <a:r>
              <a:rPr lang="en-GB" dirty="0" smtClean="0">
                <a:latin typeface="Lucida Handwriting" pitchFamily="66" charset="0"/>
              </a:rPr>
              <a:t>Framing</a:t>
            </a:r>
            <a:endParaRPr lang="en-GB" dirty="0">
              <a:latin typeface="Lucida Handwriting" pitchFamily="66" charset="0"/>
            </a:endParaRPr>
          </a:p>
        </p:txBody>
      </p:sp>
      <p:pic>
        <p:nvPicPr>
          <p:cNvPr id="1026" name="Picture 2" descr="Image result for framing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31979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776" y="1196752"/>
            <a:ext cx="205295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429000"/>
            <a:ext cx="3132348"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raming photogra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44" y="3429000"/>
            <a:ext cx="2468948" cy="32919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aming photograph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872" y="4149081"/>
            <a:ext cx="2781056"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raming photograph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1198057"/>
            <a:ext cx="3132348" cy="208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7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219"/>
            <a:ext cx="8229600" cy="1143000"/>
          </a:xfrm>
        </p:spPr>
        <p:txBody>
          <a:bodyPr/>
          <a:lstStyle/>
          <a:p>
            <a:r>
              <a:rPr lang="en-GB" dirty="0" smtClean="0">
                <a:latin typeface="Lucida Handwriting" pitchFamily="66" charset="0"/>
              </a:rPr>
              <a:t>Light and Dark</a:t>
            </a:r>
            <a:endParaRPr lang="en-GB" dirty="0">
              <a:latin typeface="Lucida Handwriting" pitchFamily="66" charset="0"/>
            </a:endParaRPr>
          </a:p>
        </p:txBody>
      </p:sp>
      <p:pic>
        <p:nvPicPr>
          <p:cNvPr id="2050" name="Picture 2" descr="Image result for light and dark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729" y="1191342"/>
            <a:ext cx="201622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ght and dark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266" y="1196752"/>
            <a:ext cx="2391111" cy="30135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ight and dark photograp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598" y="1196752"/>
            <a:ext cx="1777504" cy="30135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196752"/>
            <a:ext cx="19716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ight and dark photograph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29" y="4293096"/>
            <a:ext cx="3240360" cy="21457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ight and dark photograph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833" t="11630" r="12232"/>
          <a:stretch/>
        </p:blipFill>
        <p:spPr bwMode="auto">
          <a:xfrm>
            <a:off x="7164287" y="3573016"/>
            <a:ext cx="1838687"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8582" y="4293096"/>
            <a:ext cx="3397782" cy="212361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light and dark photograph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2320" y="5042541"/>
            <a:ext cx="1150841" cy="173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4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Framing – Christopher Anderson</a:t>
            </a:r>
            <a:endParaRPr lang="en-GB" dirty="0">
              <a:latin typeface="Lucida Handwriting" pitchFamily="66" charset="0"/>
            </a:endParaRP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36912"/>
            <a:ext cx="3168352" cy="23719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raming christopher and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636912"/>
            <a:ext cx="2424713" cy="32318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raming christopher and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392" y="2636911"/>
            <a:ext cx="3162608" cy="237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66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ucida Handwriting" pitchFamily="66" charset="0"/>
              </a:rPr>
              <a:t>Framing – Henri Cartier-Bresson</a:t>
            </a:r>
            <a:endParaRPr lang="en-GB" dirty="0">
              <a:latin typeface="Lucida Handwriting" pitchFamily="66" charset="0"/>
            </a:endParaRP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48861"/>
            <a:ext cx="2787549" cy="1853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enri cartier bresson fra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648861"/>
            <a:ext cx="2781842" cy="18417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enri cartier bresson fram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636911"/>
            <a:ext cx="2766748" cy="185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78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15492</TotalTime>
  <Words>898</Words>
  <Application>Microsoft Office PowerPoint</Application>
  <PresentationFormat>On-screen Show (4:3)</PresentationFormat>
  <Paragraphs>64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COURSEWORK TOPICS</vt:lpstr>
      <vt:lpstr>LOCKDOWN INFO – Y11 PHOTOGRAPY</vt:lpstr>
      <vt:lpstr>Choose ONE topic to work from as a major coursework piece with a minimum of 6 photo shoots… </vt:lpstr>
      <vt:lpstr>Framing</vt:lpstr>
      <vt:lpstr>Light and Dark</vt:lpstr>
      <vt:lpstr>Framing</vt:lpstr>
      <vt:lpstr>Light and Dark</vt:lpstr>
      <vt:lpstr>Framing – Christopher Anderson</vt:lpstr>
      <vt:lpstr>Framing – Henri Cartier-Bresson</vt:lpstr>
      <vt:lpstr>Framing – Alex Webb</vt:lpstr>
      <vt:lpstr>Framing – Irving Penn</vt:lpstr>
      <vt:lpstr>Framing – Laura Letinsky</vt:lpstr>
      <vt:lpstr>Light &amp; Dark – Willy Ronis</vt:lpstr>
      <vt:lpstr>Light &amp; Dark – Horst P Horst</vt:lpstr>
      <vt:lpstr>Light &amp; Dark – Ferdinando Scianna</vt:lpstr>
      <vt:lpstr>Light &amp; Dark – Alexey Bednij</vt:lpstr>
      <vt:lpstr>ACTION PLAN</vt:lpstr>
      <vt:lpstr>PowerPoint Presentation</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Jo Dawson - nee Pearce</dc:creator>
  <cp:lastModifiedBy>Jo Dawson - nee Pearce</cp:lastModifiedBy>
  <cp:revision>98</cp:revision>
  <dcterms:created xsi:type="dcterms:W3CDTF">2018-07-09T08:52:39Z</dcterms:created>
  <dcterms:modified xsi:type="dcterms:W3CDTF">2020-09-21T11:11:15Z</dcterms:modified>
</cp:coreProperties>
</file>