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9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0F665-F773-D66D-5989-7AA9D08B2B27}" v="10" dt="2020-10-01T15:52:56.382"/>
    <p1510:client id="{B14E8239-124B-4A04-97E1-E8990EC1EEFC}" v="22" dt="2020-10-01T15:40:2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88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8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8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7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1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2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1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09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2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FE8B-5EE4-4E80-A823-AA98AFBBF7A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D09A-68CB-4E10-849A-1FF8E36B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0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X456nzWVV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3159" y="980728"/>
            <a:ext cx="4572000" cy="563231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>
                <a:solidFill>
                  <a:schemeClr val="bg1"/>
                </a:solidFill>
                <a:latin typeface="+mj-lt"/>
                <a:cs typeface="+mn-cs"/>
              </a:rPr>
              <a:t>WALT</a:t>
            </a:r>
            <a:r>
              <a:rPr lang="en-GB" sz="2400" b="1">
                <a:solidFill>
                  <a:schemeClr val="bg1"/>
                </a:solidFill>
                <a:latin typeface="+mj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  <a:latin typeface="+mj-lt"/>
                <a:cs typeface="+mn-cs"/>
              </a:rPr>
              <a:t>Enlarge the scale of an object- Pepper. Draw from life or find a photo online.</a:t>
            </a:r>
            <a:endParaRPr lang="en-GB" sz="2400" b="1" u="sng">
              <a:solidFill>
                <a:schemeClr val="bg1"/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b="1" u="sng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>
                <a:solidFill>
                  <a:schemeClr val="bg1"/>
                </a:solidFill>
                <a:latin typeface="+mj-lt"/>
                <a:cs typeface="+mn-cs"/>
              </a:rPr>
              <a:t>WILF</a:t>
            </a:r>
            <a:r>
              <a:rPr lang="en-GB" sz="2400" b="1">
                <a:solidFill>
                  <a:schemeClr val="bg1"/>
                </a:solidFill>
                <a:latin typeface="+mj-lt"/>
                <a:cs typeface="+mn-cs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  <a:latin typeface="+mj-lt"/>
                <a:cs typeface="+mn-cs"/>
              </a:rPr>
              <a:t>A clear line drawing of your pepper (A4)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  <a:latin typeface="+mj-lt"/>
                <a:cs typeface="+mn-cs"/>
              </a:rPr>
              <a:t>Your image takes the whole of the page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  <a:latin typeface="+mj-lt"/>
                <a:cs typeface="+mn-cs"/>
              </a:rPr>
              <a:t>The shape is properly drawn out by the end of the lesson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  <a:latin typeface="+mj-lt"/>
                <a:cs typeface="+mn-cs"/>
              </a:rPr>
              <a:t>You start to use paint by the end of the first lesson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>
              <a:cs typeface="+mn-cs"/>
            </a:endParaRP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4933452" y="5698122"/>
            <a:ext cx="3036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u="sng">
                <a:solidFill>
                  <a:srgbClr val="FF0000"/>
                </a:solidFill>
                <a:latin typeface="Comic Sans MS" pitchFamily="66" charset="0"/>
              </a:rPr>
              <a:t>Keywords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Enlargement     Scale</a:t>
            </a: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4894504" y="596818"/>
            <a:ext cx="406717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>
                <a:solidFill>
                  <a:srgbClr val="6600CC"/>
                </a:solidFill>
                <a:cs typeface="+mn-cs"/>
              </a:rPr>
              <a:t>Top tips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solidFill>
                  <a:srgbClr val="6600CC"/>
                </a:solidFill>
                <a:cs typeface="+mn-cs"/>
              </a:rPr>
              <a:t>Look at the basic shape of the pepper to start with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solidFill>
                  <a:srgbClr val="6600CC"/>
                </a:solidFill>
                <a:cs typeface="+mn-cs"/>
              </a:rPr>
              <a:t>Draw in all the detail that you can see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2380758"/>
            <a:ext cx="3996230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7945C3-7371-40FF-AA4B-AF84CBB88394}"/>
              </a:ext>
            </a:extLst>
          </p:cNvPr>
          <p:cNvSpPr txBox="1"/>
          <p:nvPr/>
        </p:nvSpPr>
        <p:spPr>
          <a:xfrm>
            <a:off x="1331640" y="165493"/>
            <a:ext cx="372217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Task lesson one  </a:t>
            </a:r>
          </a:p>
        </p:txBody>
      </p:sp>
    </p:spTree>
    <p:extLst>
      <p:ext uri="{BB962C8B-B14F-4D97-AF65-F5344CB8AC3E}">
        <p14:creationId xmlns:p14="http://schemas.microsoft.com/office/powerpoint/2010/main" val="37487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250751" y="5559623"/>
            <a:ext cx="42840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u="sng">
                <a:solidFill>
                  <a:srgbClr val="FF0000"/>
                </a:solidFill>
                <a:latin typeface="Comic Sans MS" pitchFamily="66" charset="0"/>
              </a:rPr>
              <a:t>Keywords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Acrylic     Blend	  Render     Texture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Tone             Colour </a:t>
            </a: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9757" y="836712"/>
            <a:ext cx="4572000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>
                <a:solidFill>
                  <a:schemeClr val="bg1"/>
                </a:solidFill>
              </a:rPr>
              <a:t>WALT</a:t>
            </a:r>
            <a:r>
              <a:rPr lang="en-GB" sz="2400" b="1">
                <a:solidFill>
                  <a:schemeClr val="bg1"/>
                </a:solidFill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</a:rPr>
              <a:t>Render a form in colour using Acrylic paint</a:t>
            </a:r>
            <a:endParaRPr lang="en-GB" sz="2400" b="1" u="sng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>
                <a:solidFill>
                  <a:schemeClr val="bg1"/>
                </a:solidFill>
              </a:rPr>
              <a:t>WILF</a:t>
            </a:r>
            <a:r>
              <a:rPr lang="en-GB" sz="2400" b="1">
                <a:solidFill>
                  <a:schemeClr val="bg1"/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</a:rPr>
              <a:t>Your image takes the whole of the page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</a:rPr>
              <a:t>You mix and blend your paint to show the colours in your pepper.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chemeClr val="bg1"/>
                </a:solidFill>
              </a:rPr>
              <a:t>You finish by the end of </a:t>
            </a:r>
            <a:r>
              <a:rPr lang="en-GB" sz="2400" b="1" u="sng">
                <a:solidFill>
                  <a:schemeClr val="bg1"/>
                </a:solidFill>
              </a:rPr>
              <a:t>lesson two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>
              <a:latin typeface="Comic Sans MS" pitchFamily="66" charset="0"/>
              <a:cs typeface="+mn-cs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5076825" y="0"/>
            <a:ext cx="406717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>
                <a:solidFill>
                  <a:srgbClr val="6600CC"/>
                </a:solidFill>
                <a:cs typeface="+mn-cs"/>
              </a:rPr>
              <a:t>Top tips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solidFill>
                  <a:srgbClr val="6600CC"/>
                </a:solidFill>
                <a:cs typeface="+mn-cs"/>
              </a:rPr>
              <a:t>Mix your paints to make  a colour  chart of the tones you can see in the pepper.</a:t>
            </a:r>
          </a:p>
        </p:txBody>
      </p:sp>
      <p:pic>
        <p:nvPicPr>
          <p:cNvPr id="1026" name="Picture 2" descr="Red pepper painting by Victoria Duryagina. Acrylic on paper.  #acrylicpainting #painting #redpepper #art | Fruit painting oil, Fruit  painting, Pai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5328" y="1324079"/>
            <a:ext cx="26237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Pepper Painting by Sarah Ly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38468"/>
            <a:ext cx="3816424" cy="27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MARY COLORS ONLY Acrylic Color Mixing Tutorial (ColorByFeliks)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9" t="37642" r="16598" b="44787"/>
          <a:stretch/>
        </p:blipFill>
        <p:spPr bwMode="auto">
          <a:xfrm rot="5400000">
            <a:off x="4266511" y="2166027"/>
            <a:ext cx="2153362" cy="6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badger.FARMORSCC3.022\Local Settings\Temporary Internet Files\Content.IE5\PHUY801U\arrow-310615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1398">
            <a:off x="5385335" y="1136476"/>
            <a:ext cx="971600" cy="55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11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4221088"/>
            <a:ext cx="2260192" cy="20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7821" y="970810"/>
            <a:ext cx="4929004" cy="29238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>
                <a:solidFill>
                  <a:schemeClr val="bg1"/>
                </a:solidFill>
              </a:rPr>
              <a:t>WALT</a:t>
            </a:r>
            <a:r>
              <a:rPr lang="en-GB" sz="2400" b="1">
                <a:solidFill>
                  <a:schemeClr val="bg1"/>
                </a:solidFill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>
                <a:solidFill>
                  <a:schemeClr val="bg1"/>
                </a:solidFill>
              </a:rPr>
              <a:t>Experiment and use watercolour paint to record the form of a tomato</a:t>
            </a:r>
            <a:endParaRPr lang="en-GB" sz="2000" b="1" u="sng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>
                <a:solidFill>
                  <a:schemeClr val="bg1"/>
                </a:solidFill>
              </a:rPr>
              <a:t>WILF</a:t>
            </a:r>
            <a:r>
              <a:rPr lang="en-GB" sz="2400" b="1">
                <a:solidFill>
                  <a:schemeClr val="bg1"/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>
                <a:solidFill>
                  <a:schemeClr val="bg1"/>
                </a:solidFill>
              </a:rPr>
              <a:t>You are going to create  three experimental paintings in watercolour paint –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>
                <a:solidFill>
                  <a:schemeClr val="bg1"/>
                </a:solidFill>
              </a:rPr>
              <a:t>Wet on dry- ( watercolour on dry paper)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>
                <a:solidFill>
                  <a:schemeClr val="bg1"/>
                </a:solidFill>
              </a:rPr>
              <a:t> Wet on wet- (watercolour on wet paper,)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>
                <a:solidFill>
                  <a:schemeClr val="bg1"/>
                </a:solidFill>
              </a:rPr>
              <a:t>A salt affected watercolour painting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>
                <a:solidFill>
                  <a:schemeClr val="bg1"/>
                </a:solidFill>
              </a:rPr>
              <a:t>Make sure each individual piece is </a:t>
            </a:r>
            <a:r>
              <a:rPr lang="en-GB" sz="1600" b="1" err="1">
                <a:solidFill>
                  <a:schemeClr val="bg1"/>
                </a:solidFill>
              </a:rPr>
              <a:t>approx</a:t>
            </a:r>
            <a:r>
              <a:rPr lang="en-GB" sz="1600" b="1">
                <a:solidFill>
                  <a:schemeClr val="bg1"/>
                </a:solidFill>
              </a:rPr>
              <a:t> </a:t>
            </a:r>
            <a:r>
              <a:rPr lang="en-GB" sz="1600" b="1">
                <a:solidFill>
                  <a:schemeClr val="bg1"/>
                </a:solidFill>
                <a:latin typeface="Comic Sans MS" pitchFamily="66" charset="0"/>
                <a:cs typeface="+mn-cs"/>
              </a:rPr>
              <a:t>A5 size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4795838" y="4286250"/>
            <a:ext cx="2149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>
                <a:solidFill>
                  <a:srgbClr val="FF0000"/>
                </a:solidFill>
                <a:latin typeface="Comic Sans MS" pitchFamily="66" charset="0"/>
              </a:rPr>
              <a:t>Keywords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Watercolour paint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Tones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Wash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Layer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Wet on dry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Wet on wet</a:t>
            </a:r>
          </a:p>
          <a:p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Salt</a:t>
            </a:r>
          </a:p>
          <a:p>
            <a:endParaRPr lang="en-GB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5076825" y="0"/>
            <a:ext cx="4067175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>
                <a:solidFill>
                  <a:srgbClr val="6600CC"/>
                </a:solidFill>
                <a:cs typeface="+mn-cs"/>
              </a:rPr>
              <a:t>Top tips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solidFill>
                  <a:srgbClr val="6600CC"/>
                </a:solidFill>
                <a:cs typeface="+mn-cs"/>
              </a:rPr>
              <a:t>Make sure your paint in diluted with water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solidFill>
                  <a:srgbClr val="6600CC"/>
                </a:solidFill>
                <a:cs typeface="+mn-cs"/>
              </a:rPr>
              <a:t>Paint in layers of colour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solidFill>
                  <a:srgbClr val="6600CC"/>
                </a:solidFill>
                <a:cs typeface="+mn-cs"/>
              </a:rPr>
              <a:t>Prepare your paint surface before painting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solidFill>
                  <a:srgbClr val="6600CC"/>
                </a:solidFill>
                <a:cs typeface="+mn-cs"/>
              </a:rPr>
              <a:t>Use colour pencil over the top of dry watercolour to add depth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3738" y="2308225"/>
            <a:ext cx="26733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606925"/>
            <a:ext cx="1752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313" y="4437063"/>
            <a:ext cx="20780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75347" y="212406"/>
            <a:ext cx="185310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Task  </a:t>
            </a:r>
          </a:p>
        </p:txBody>
      </p:sp>
    </p:spTree>
    <p:extLst>
      <p:ext uri="{BB962C8B-B14F-4D97-AF65-F5344CB8AC3E}">
        <p14:creationId xmlns:p14="http://schemas.microsoft.com/office/powerpoint/2010/main" val="29305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1500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100" b="1">
                <a:solidFill>
                  <a:schemeClr val="bg1"/>
                </a:solidFill>
                <a:latin typeface="+mn-lt"/>
              </a:rPr>
              <a:t/>
            </a:r>
            <a:br>
              <a:rPr lang="en-GB" sz="3100" b="1">
                <a:solidFill>
                  <a:schemeClr val="bg1"/>
                </a:solidFill>
                <a:latin typeface="+mn-lt"/>
              </a:rPr>
            </a:br>
            <a:r>
              <a:rPr lang="en-GB" sz="3100" b="1">
                <a:solidFill>
                  <a:schemeClr val="bg1"/>
                </a:solidFill>
                <a:latin typeface="+mn-lt"/>
              </a:rPr>
              <a:t>1. Wet on dry- ( watercolour on dry paper)</a:t>
            </a:r>
            <a:r>
              <a:rPr lang="en-GB">
                <a:latin typeface="Comic Sans MS" pitchFamily="66" charset="0"/>
              </a:rPr>
              <a:t/>
            </a:r>
            <a:br>
              <a:rPr lang="en-GB">
                <a:latin typeface="Comic Sans MS" pitchFamily="66" charset="0"/>
              </a:rPr>
            </a:br>
            <a:r>
              <a:rPr lang="en-GB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7030A0"/>
                </a:solidFill>
              </a:rPr>
              <a:t>Top tips;</a:t>
            </a:r>
          </a:p>
          <a:p>
            <a:r>
              <a:rPr lang="en-GB" sz="2000">
                <a:solidFill>
                  <a:srgbClr val="7030A0"/>
                </a:solidFill>
              </a:rPr>
              <a:t>Draw from life ( an arrangement of cut up tomatoes) or from a photo</a:t>
            </a:r>
          </a:p>
          <a:p>
            <a:r>
              <a:rPr lang="en-GB" sz="2000">
                <a:solidFill>
                  <a:srgbClr val="7030A0"/>
                </a:solidFill>
              </a:rPr>
              <a:t>Very lightly sketch out the shapes filling an A5 piece of paper</a:t>
            </a:r>
          </a:p>
          <a:p>
            <a:r>
              <a:rPr lang="en-GB" sz="2000">
                <a:solidFill>
                  <a:srgbClr val="7030A0"/>
                </a:solidFill>
              </a:rPr>
              <a:t>Mix your watercolour paints and remember- add lots of water.</a:t>
            </a:r>
          </a:p>
          <a:p>
            <a:r>
              <a:rPr lang="en-GB" sz="2000">
                <a:solidFill>
                  <a:srgbClr val="7030A0"/>
                </a:solidFill>
              </a:rPr>
              <a:t>Build up your layers of paint to create your painting</a:t>
            </a:r>
          </a:p>
          <a:p>
            <a:endParaRPr lang="en-GB" sz="200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36912"/>
            <a:ext cx="3728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+mn-lt"/>
              </a:rPr>
              <a:t/>
            </a:r>
            <a:br>
              <a:rPr lang="en-GB" sz="3200" b="1">
                <a:solidFill>
                  <a:schemeClr val="bg1"/>
                </a:solidFill>
                <a:latin typeface="+mn-lt"/>
              </a:rPr>
            </a:br>
            <a:r>
              <a:rPr lang="en-GB" sz="3200" b="1">
                <a:solidFill>
                  <a:schemeClr val="bg1"/>
                </a:solidFill>
                <a:latin typeface="+mn-lt"/>
              </a:rPr>
              <a:t>2. Wet on wet watercolour  painting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>
            <a:normAutofit fontScale="85000" lnSpcReduction="10000"/>
          </a:bodyPr>
          <a:lstStyle/>
          <a:p>
            <a:r>
              <a:rPr lang="en-GB">
                <a:solidFill>
                  <a:srgbClr val="7030A0"/>
                </a:solidFill>
              </a:rPr>
              <a:t>Top tips;</a:t>
            </a:r>
          </a:p>
          <a:p>
            <a:r>
              <a:rPr lang="en-GB">
                <a:solidFill>
                  <a:srgbClr val="7030A0"/>
                </a:solidFill>
              </a:rPr>
              <a:t>Damp a piece of A5 cartridge paper</a:t>
            </a:r>
          </a:p>
          <a:p>
            <a:r>
              <a:rPr lang="en-GB">
                <a:solidFill>
                  <a:srgbClr val="7030A0"/>
                </a:solidFill>
              </a:rPr>
              <a:t>Draw from life ( an arrangement of cut up tomatoes) or from a photo</a:t>
            </a:r>
          </a:p>
          <a:p>
            <a:r>
              <a:rPr lang="en-GB">
                <a:solidFill>
                  <a:srgbClr val="7030A0"/>
                </a:solidFill>
              </a:rPr>
              <a:t>Very lightly sketch out the shapes filling an A5 piece of paper</a:t>
            </a:r>
          </a:p>
          <a:p>
            <a:r>
              <a:rPr lang="en-GB">
                <a:solidFill>
                  <a:srgbClr val="7030A0"/>
                </a:solidFill>
              </a:rPr>
              <a:t>Mix your watercolour paints and remember- add lots of water.</a:t>
            </a:r>
          </a:p>
          <a:p>
            <a:r>
              <a:rPr lang="en-GB">
                <a:solidFill>
                  <a:srgbClr val="7030A0"/>
                </a:solidFill>
              </a:rPr>
              <a:t>Build up your layers of paint to create your painting</a:t>
            </a:r>
          </a:p>
          <a:p>
            <a:endParaRPr lang="en-GB">
              <a:solidFill>
                <a:srgbClr val="7030A0"/>
              </a:solidFill>
            </a:endParaRPr>
          </a:p>
          <a:p>
            <a:endParaRPr lang="en-GB">
              <a:solidFill>
                <a:srgbClr val="7030A0"/>
              </a:solidFill>
            </a:endParaRPr>
          </a:p>
          <a:p>
            <a:endParaRPr lang="en-GB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455" y="1772816"/>
            <a:ext cx="3697473" cy="343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34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2BA43-B105-4FF5-AD13-981B14452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20880" cy="14700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3. Salt effect on watercolour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875F4A-68A0-4531-9831-0CF9A24BB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096" y="2132856"/>
            <a:ext cx="4358952" cy="417646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/>
            <a:r>
              <a:rPr lang="en-GB" sz="2400">
                <a:solidFill>
                  <a:srgbClr val="7030A0"/>
                </a:solidFill>
              </a:rPr>
              <a:t>To create a salt effect on watercolour, you need to sprinkle the salt on to wet paint.</a:t>
            </a:r>
          </a:p>
          <a:p>
            <a:pPr algn="l"/>
            <a:r>
              <a:rPr lang="en-GB" sz="2400">
                <a:solidFill>
                  <a:srgbClr val="7030A0"/>
                </a:solidFill>
              </a:rPr>
              <a:t>-Damp a piece of A5 cartridge paper</a:t>
            </a:r>
          </a:p>
          <a:p>
            <a:pPr algn="l"/>
            <a:r>
              <a:rPr lang="en-GB" sz="2400">
                <a:solidFill>
                  <a:srgbClr val="7030A0"/>
                </a:solidFill>
              </a:rPr>
              <a:t>-Draw from life ( an arrangement of cut up tomatoes) or work from a photo</a:t>
            </a:r>
            <a:endParaRPr lang="en-GB" sz="2400">
              <a:solidFill>
                <a:srgbClr val="7030A0"/>
              </a:solidFill>
              <a:cs typeface="Calibri"/>
            </a:endParaRPr>
          </a:p>
          <a:p>
            <a:pPr algn="l"/>
            <a:r>
              <a:rPr lang="en-GB" sz="2400">
                <a:solidFill>
                  <a:srgbClr val="7030A0"/>
                </a:solidFill>
              </a:rPr>
              <a:t>-Very lightly sketch out the shapes filling an A5 piece of paper</a:t>
            </a:r>
          </a:p>
          <a:p>
            <a:pPr algn="l"/>
            <a:r>
              <a:rPr lang="en-GB" sz="2400">
                <a:solidFill>
                  <a:srgbClr val="7030A0"/>
                </a:solidFill>
              </a:rPr>
              <a:t>-Mix your watercolour paints and remember- add lots of water. </a:t>
            </a:r>
          </a:p>
          <a:p>
            <a:pPr algn="l"/>
            <a:r>
              <a:rPr lang="en-GB" sz="2400">
                <a:solidFill>
                  <a:srgbClr val="7030A0"/>
                </a:solidFill>
              </a:rPr>
              <a:t>- Sprinkle some salt onto your wet painting and leave to dry.</a:t>
            </a:r>
          </a:p>
          <a:p>
            <a:pPr algn="l"/>
            <a:r>
              <a:rPr lang="en-GB" sz="2400">
                <a:solidFill>
                  <a:srgbClr val="7030A0"/>
                </a:solidFill>
              </a:rPr>
              <a:t>- For how to add salt to your wet paint, follow this link and watch from 1.00min-3.04mins of the video.</a:t>
            </a:r>
          </a:p>
          <a:p>
            <a:pPr algn="l"/>
            <a:r>
              <a:rPr lang="en-GB"/>
              <a:t> </a:t>
            </a:r>
            <a:r>
              <a:rPr lang="en-GB" sz="2600" b="1">
                <a:solidFill>
                  <a:srgbClr val="7030A0"/>
                </a:solidFill>
                <a:hlinkClick r:id="rId2"/>
              </a:rPr>
              <a:t>https://www.youtube.com/watch?v=hX456nzWVV4</a:t>
            </a:r>
            <a:endParaRPr lang="en-GB" sz="2600" b="1">
              <a:solidFill>
                <a:srgbClr val="7030A0"/>
              </a:solidFill>
            </a:endParaRPr>
          </a:p>
          <a:p>
            <a:pPr algn="l"/>
            <a:endParaRPr lang="en-GB" sz="2600" b="1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04B7B3-8E79-418C-A025-C5E8D15C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904616"/>
            <a:ext cx="3558488" cy="263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32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 1. Wet on dry- ( watercolour on dry paper)  </vt:lpstr>
      <vt:lpstr> 2. Wet on wet watercolour  painting </vt:lpstr>
      <vt:lpstr>3. Salt effect on watercolour 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lesson 6-10 (2 week task)</dc:title>
  <dc:creator>Penny Badger</dc:creator>
  <cp:lastModifiedBy>Penny Badger</cp:lastModifiedBy>
  <cp:revision>2</cp:revision>
  <dcterms:created xsi:type="dcterms:W3CDTF">2020-09-25T08:42:47Z</dcterms:created>
  <dcterms:modified xsi:type="dcterms:W3CDTF">2020-10-01T16:05:08Z</dcterms:modified>
</cp:coreProperties>
</file>