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91F1D-D65A-E9FB-2660-C40A5F14653D}" v="36" dt="2020-10-01T15:44:17.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8" d="100"/>
          <a:sy n="58" d="100"/>
        </p:scale>
        <p:origin x="-102"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67FC8-26DF-4DFE-98E4-8836418951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37031A2-84AA-45E7-BE5D-DE66BB285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AADF3A5-956E-4F58-B890-E95C128D9E32}"/>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5" name="Footer Placeholder 4">
            <a:extLst>
              <a:ext uri="{FF2B5EF4-FFF2-40B4-BE49-F238E27FC236}">
                <a16:creationId xmlns:a16="http://schemas.microsoft.com/office/drawing/2014/main" xmlns="" id="{2B652E10-C004-4910-898B-E8343CF680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7C72BE0-30F1-4C18-9F81-64B03F90E6CC}"/>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237240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B7C83-7427-471E-9A77-290AF8A79D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66A4423-3962-4210-A3FB-31964AAE05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C189856-5D71-4754-A45F-7046CEC9141B}"/>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5" name="Footer Placeholder 4">
            <a:extLst>
              <a:ext uri="{FF2B5EF4-FFF2-40B4-BE49-F238E27FC236}">
                <a16:creationId xmlns:a16="http://schemas.microsoft.com/office/drawing/2014/main" xmlns="" id="{FD7888BE-E3B1-46C4-9DEE-F2806569D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9FF6EDF-5384-4EDE-955D-4C4A2D4A6078}"/>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137611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AA6018A-0D37-4273-A29D-4DE61AB152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0F81ECA-AFFB-4C84-94F1-03E9843B0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7F371A-DE61-40C2-BD84-E17BC8372737}"/>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5" name="Footer Placeholder 4">
            <a:extLst>
              <a:ext uri="{FF2B5EF4-FFF2-40B4-BE49-F238E27FC236}">
                <a16:creationId xmlns:a16="http://schemas.microsoft.com/office/drawing/2014/main" xmlns="" id="{AC561070-D288-4142-AB75-C0F5474EE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44922C2-1EC7-4EC4-92D5-7C0DE1F04436}"/>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323833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D50D8-A35A-4B4E-AAF7-6BD952DD2F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6B97B90-F177-431D-BA8E-B290400225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F8B20C2-BAC5-4233-9220-FAD7FE3B25D4}"/>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5" name="Footer Placeholder 4">
            <a:extLst>
              <a:ext uri="{FF2B5EF4-FFF2-40B4-BE49-F238E27FC236}">
                <a16:creationId xmlns:a16="http://schemas.microsoft.com/office/drawing/2014/main" xmlns="" id="{ECAAD6C5-F81A-410D-B3F1-0E6CA8BD7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97FC943-CEDA-408D-B1D1-D431EC97C0D0}"/>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371226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F9B48-40C1-48E7-8B1A-366A0AD5E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742D805-9735-4C85-B899-85C83B5037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9D18BA-AB29-45E2-A3BD-1C517D6B9966}"/>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5" name="Footer Placeholder 4">
            <a:extLst>
              <a:ext uri="{FF2B5EF4-FFF2-40B4-BE49-F238E27FC236}">
                <a16:creationId xmlns:a16="http://schemas.microsoft.com/office/drawing/2014/main" xmlns="" id="{544DD61F-0E89-4E94-AA33-4DE161EB33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4EBFA95-5708-4C6A-9F4F-8623A87AC6EA}"/>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56035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71EAD-C0E1-4662-B032-D19F9663A5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76780B9-8D91-4697-885D-172F1C02C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4092651-66F2-4B3A-8F35-C9C55DEAA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951E050-4962-40D0-9DE5-AC269F7E136B}"/>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6" name="Footer Placeholder 5">
            <a:extLst>
              <a:ext uri="{FF2B5EF4-FFF2-40B4-BE49-F238E27FC236}">
                <a16:creationId xmlns:a16="http://schemas.microsoft.com/office/drawing/2014/main" xmlns="" id="{78A5E798-D178-4869-B29B-B262A93799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909209B-CA45-4025-9249-0EA7322D691A}"/>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165179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62AC6-9C98-44B7-AA03-F8CC51FC4E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BE6D460-DCF4-4230-A3DB-A4DC0B905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DF89FA6-B878-4122-AD78-0370F7849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F81CCA2-CFE9-407E-B028-7421240BB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BFE9300-C53F-4BF0-B0C3-C8A1FDF7B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43C624F9-FC84-4783-9C7C-44F211661735}"/>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8" name="Footer Placeholder 7">
            <a:extLst>
              <a:ext uri="{FF2B5EF4-FFF2-40B4-BE49-F238E27FC236}">
                <a16:creationId xmlns:a16="http://schemas.microsoft.com/office/drawing/2014/main" xmlns="" id="{4D247033-4736-4A47-8622-E02C321C0B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F0EE2BA-903D-48D9-AA18-5A1D7EF97785}"/>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30601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761E2-4275-4E95-BA93-BB2E15D9E0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25ABB6D-FA81-4451-8C58-FA9A86E0D723}"/>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4" name="Footer Placeholder 3">
            <a:extLst>
              <a:ext uri="{FF2B5EF4-FFF2-40B4-BE49-F238E27FC236}">
                <a16:creationId xmlns:a16="http://schemas.microsoft.com/office/drawing/2014/main" xmlns="" id="{F94D2DB4-DC27-4072-AA32-BF918D7B25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25BDF19-55A1-4104-8428-1E813085692A}"/>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350413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6D73AC-5FEF-49CD-969F-B006B966CB8F}"/>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3" name="Footer Placeholder 2">
            <a:extLst>
              <a:ext uri="{FF2B5EF4-FFF2-40B4-BE49-F238E27FC236}">
                <a16:creationId xmlns:a16="http://schemas.microsoft.com/office/drawing/2014/main" xmlns="" id="{452F66B3-28E1-4CE9-8531-DD37A1D507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0C3D37C8-F2CF-44A8-AF41-43777872F6AC}"/>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39013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0C308-DD49-4C30-BEB4-279293787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E8528CA-67C6-4F55-983F-59B30F0CC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C00B32C-9A46-4319-A22E-04FC0C7CF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349D0B-1EB7-42AB-8158-246F3E1791AD}"/>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6" name="Footer Placeholder 5">
            <a:extLst>
              <a:ext uri="{FF2B5EF4-FFF2-40B4-BE49-F238E27FC236}">
                <a16:creationId xmlns:a16="http://schemas.microsoft.com/office/drawing/2014/main" xmlns="" id="{5A4DBAF9-74C5-4C85-946A-5A2D170FC2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DA0D721-CF85-4F09-AD75-9F77544BC638}"/>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280074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F2121-33F4-4CD2-92F8-D5F3285FE6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4195CD5-8F01-483B-BB0A-4C4C597FB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297F6BB-EED6-41F2-B538-EC90EDD6C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33DC01-2DC1-4DCE-903F-62906D3AE9DB}"/>
              </a:ext>
            </a:extLst>
          </p:cNvPr>
          <p:cNvSpPr>
            <a:spLocks noGrp="1"/>
          </p:cNvSpPr>
          <p:nvPr>
            <p:ph type="dt" sz="half" idx="10"/>
          </p:nvPr>
        </p:nvSpPr>
        <p:spPr/>
        <p:txBody>
          <a:bodyPr/>
          <a:lstStyle/>
          <a:p>
            <a:fld id="{207989E0-05B7-46A7-AFF4-C65E9DA3501A}" type="datetimeFigureOut">
              <a:rPr lang="en-GB" smtClean="0"/>
              <a:t>01/10/2020</a:t>
            </a:fld>
            <a:endParaRPr lang="en-GB"/>
          </a:p>
        </p:txBody>
      </p:sp>
      <p:sp>
        <p:nvSpPr>
          <p:cNvPr id="6" name="Footer Placeholder 5">
            <a:extLst>
              <a:ext uri="{FF2B5EF4-FFF2-40B4-BE49-F238E27FC236}">
                <a16:creationId xmlns:a16="http://schemas.microsoft.com/office/drawing/2014/main" xmlns="" id="{B4671733-B4DD-4648-9692-BF0D71B73E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1D15A9C-BABF-4455-97AF-FC571D8B0CD7}"/>
              </a:ext>
            </a:extLst>
          </p:cNvPr>
          <p:cNvSpPr>
            <a:spLocks noGrp="1"/>
          </p:cNvSpPr>
          <p:nvPr>
            <p:ph type="sldNum" sz="quarter" idx="12"/>
          </p:nvPr>
        </p:nvSpPr>
        <p:spPr/>
        <p:txBody>
          <a:bodyPr/>
          <a:lstStyle/>
          <a:p>
            <a:fld id="{0191586D-6D80-42FC-BBDB-7228CE3F726C}" type="slidenum">
              <a:rPr lang="en-GB" smtClean="0"/>
              <a:t>‹#›</a:t>
            </a:fld>
            <a:endParaRPr lang="en-GB"/>
          </a:p>
        </p:txBody>
      </p:sp>
    </p:spTree>
    <p:extLst>
      <p:ext uri="{BB962C8B-B14F-4D97-AF65-F5344CB8AC3E}">
        <p14:creationId xmlns:p14="http://schemas.microsoft.com/office/powerpoint/2010/main" val="74250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3F17F6-5CC2-4AAB-9005-60B833152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EDC2675-8E50-4DC6-BB7E-DCA1258F1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6EEDB39-78A6-4EBF-A538-E76847DC2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989E0-05B7-46A7-AFF4-C65E9DA3501A}" type="datetimeFigureOut">
              <a:rPr lang="en-GB" smtClean="0"/>
              <a:t>01/10/2020</a:t>
            </a:fld>
            <a:endParaRPr lang="en-GB"/>
          </a:p>
        </p:txBody>
      </p:sp>
      <p:sp>
        <p:nvSpPr>
          <p:cNvPr id="5" name="Footer Placeholder 4">
            <a:extLst>
              <a:ext uri="{FF2B5EF4-FFF2-40B4-BE49-F238E27FC236}">
                <a16:creationId xmlns:a16="http://schemas.microsoft.com/office/drawing/2014/main" xmlns="" id="{04173019-A542-4CBA-B4CE-601F5B024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B21B71B-1F0E-457F-BB8C-96D2C0078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1586D-6D80-42FC-BBDB-7228CE3F726C}" type="slidenum">
              <a:rPr lang="en-GB" smtClean="0"/>
              <a:t>‹#›</a:t>
            </a:fld>
            <a:endParaRPr lang="en-GB"/>
          </a:p>
        </p:txBody>
      </p:sp>
    </p:spTree>
    <p:extLst>
      <p:ext uri="{BB962C8B-B14F-4D97-AF65-F5344CB8AC3E}">
        <p14:creationId xmlns:p14="http://schemas.microsoft.com/office/powerpoint/2010/main" val="1125973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9EDCE-979D-4852-9619-9628ACFA480E}"/>
              </a:ext>
            </a:extLst>
          </p:cNvPr>
          <p:cNvSpPr>
            <a:spLocks noGrp="1"/>
          </p:cNvSpPr>
          <p:nvPr>
            <p:ph type="ctrTitle"/>
          </p:nvPr>
        </p:nvSpPr>
        <p:spPr>
          <a:solidFill>
            <a:schemeClr val="accent1">
              <a:lumMod val="75000"/>
            </a:schemeClr>
          </a:solidFill>
        </p:spPr>
        <p:txBody>
          <a:bodyPr/>
          <a:lstStyle/>
          <a:p>
            <a:r>
              <a:rPr lang="en-GB" b="1" dirty="0">
                <a:solidFill>
                  <a:schemeClr val="bg1"/>
                </a:solidFill>
                <a:latin typeface="+mn-lt"/>
              </a:rPr>
              <a:t>Y10 Art </a:t>
            </a:r>
            <a:br>
              <a:rPr lang="en-GB" b="1" dirty="0">
                <a:solidFill>
                  <a:schemeClr val="bg1"/>
                </a:solidFill>
                <a:latin typeface="+mn-lt"/>
              </a:rPr>
            </a:br>
            <a:r>
              <a:rPr lang="en-GB" b="1" dirty="0">
                <a:solidFill>
                  <a:schemeClr val="bg1"/>
                </a:solidFill>
                <a:latin typeface="+mn-lt"/>
              </a:rPr>
              <a:t>Topic One </a:t>
            </a:r>
          </a:p>
        </p:txBody>
      </p:sp>
    </p:spTree>
    <p:extLst>
      <p:ext uri="{BB962C8B-B14F-4D97-AF65-F5344CB8AC3E}">
        <p14:creationId xmlns:p14="http://schemas.microsoft.com/office/powerpoint/2010/main" val="169379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5825" y="476674"/>
            <a:ext cx="10410825" cy="1974080"/>
          </a:xfrm>
          <a:solidFill>
            <a:schemeClr val="accent1">
              <a:lumMod val="75000"/>
            </a:schemeClr>
          </a:solidFill>
        </p:spPr>
        <p:txBody>
          <a:bodyPr>
            <a:normAutofit/>
          </a:bodyPr>
          <a:lstStyle/>
          <a:p>
            <a:r>
              <a:rPr lang="en-GB" sz="4800" b="1" dirty="0">
                <a:solidFill>
                  <a:schemeClr val="bg1"/>
                </a:solidFill>
                <a:latin typeface="+mn-lt"/>
              </a:rPr>
              <a:t>Year 10   GCSE Art</a:t>
            </a:r>
            <a:br>
              <a:rPr lang="en-GB" sz="4800" b="1" dirty="0">
                <a:solidFill>
                  <a:schemeClr val="bg1"/>
                </a:solidFill>
                <a:latin typeface="+mn-lt"/>
              </a:rPr>
            </a:br>
            <a:r>
              <a:rPr lang="en-GB" sz="4800" b="1" dirty="0">
                <a:solidFill>
                  <a:schemeClr val="bg1"/>
                </a:solidFill>
                <a:latin typeface="+mn-lt"/>
              </a:rPr>
              <a:t> Home Learning</a:t>
            </a:r>
            <a:endParaRPr lang="en-GB" sz="4800" dirty="0"/>
          </a:p>
        </p:txBody>
      </p:sp>
      <p:sp>
        <p:nvSpPr>
          <p:cNvPr id="3" name="Subtitle 2"/>
          <p:cNvSpPr>
            <a:spLocks noGrp="1"/>
          </p:cNvSpPr>
          <p:nvPr>
            <p:ph type="subTitle" idx="1"/>
          </p:nvPr>
        </p:nvSpPr>
        <p:spPr>
          <a:xfrm>
            <a:off x="885825" y="2642339"/>
            <a:ext cx="10410825" cy="3522965"/>
          </a:xfrm>
          <a:solidFill>
            <a:schemeClr val="accent1">
              <a:lumMod val="75000"/>
            </a:schemeClr>
          </a:solidFill>
        </p:spPr>
        <p:txBody>
          <a:bodyPr>
            <a:noAutofit/>
          </a:bodyPr>
          <a:lstStyle/>
          <a:p>
            <a:r>
              <a:rPr lang="en-GB" sz="3600" b="1" dirty="0">
                <a:solidFill>
                  <a:schemeClr val="bg1"/>
                </a:solidFill>
              </a:rPr>
              <a:t>Work through the following slides, lesson by lesson. </a:t>
            </a:r>
          </a:p>
          <a:p>
            <a:r>
              <a:rPr lang="en-GB" sz="3600" b="1" dirty="0">
                <a:solidFill>
                  <a:schemeClr val="bg1"/>
                </a:solidFill>
              </a:rPr>
              <a:t>If you click on a slide that you have done already ( at home or at school) go to the next slide…</a:t>
            </a:r>
          </a:p>
          <a:p>
            <a:pPr algn="l"/>
            <a:r>
              <a:rPr lang="en-GB" sz="3600" b="1" dirty="0">
                <a:solidFill>
                  <a:schemeClr val="bg1"/>
                </a:solidFill>
              </a:rPr>
              <a:t>If you have completed all of this topic, go to the next topic.</a:t>
            </a:r>
          </a:p>
        </p:txBody>
      </p:sp>
    </p:spTree>
    <p:extLst>
      <p:ext uri="{BB962C8B-B14F-4D97-AF65-F5344CB8AC3E}">
        <p14:creationId xmlns:p14="http://schemas.microsoft.com/office/powerpoint/2010/main" val="274780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00B01-5C43-4B8B-A495-0BA0B02FC6FF}"/>
              </a:ext>
            </a:extLst>
          </p:cNvPr>
          <p:cNvSpPr>
            <a:spLocks noGrp="1"/>
          </p:cNvSpPr>
          <p:nvPr>
            <p:ph type="title"/>
          </p:nvPr>
        </p:nvSpPr>
        <p:spPr>
          <a:xfrm>
            <a:off x="1703512" y="238576"/>
            <a:ext cx="8640960" cy="2470344"/>
          </a:xfrm>
          <a:solidFill>
            <a:schemeClr val="accent1">
              <a:lumMod val="75000"/>
            </a:schemeClr>
          </a:solidFill>
        </p:spPr>
        <p:txBody>
          <a:bodyPr>
            <a:normAutofit/>
          </a:bodyPr>
          <a:lstStyle/>
          <a:p>
            <a:r>
              <a:rPr lang="en-US" sz="3600" b="1" dirty="0">
                <a:solidFill>
                  <a:schemeClr val="bg1"/>
                </a:solidFill>
                <a:cs typeface="Calibri Light"/>
              </a:rPr>
              <a:t>Natural Forms   year 10</a:t>
            </a:r>
            <a:r>
              <a:rPr lang="en-US" sz="2400" dirty="0">
                <a:solidFill>
                  <a:schemeClr val="bg1"/>
                </a:solidFill>
                <a:cs typeface="Calibri Light"/>
              </a:rPr>
              <a:t/>
            </a:r>
            <a:br>
              <a:rPr lang="en-US" sz="2400" dirty="0">
                <a:solidFill>
                  <a:schemeClr val="bg1"/>
                </a:solidFill>
                <a:cs typeface="Calibri Light"/>
              </a:rPr>
            </a:br>
            <a:r>
              <a:rPr lang="en-US" sz="4000" b="1" dirty="0">
                <a:solidFill>
                  <a:schemeClr val="bg1"/>
                </a:solidFill>
                <a:cs typeface="Calibri Light"/>
              </a:rPr>
              <a:t>Task one </a:t>
            </a:r>
            <a:r>
              <a:rPr lang="en-US" sz="2400" b="1" dirty="0">
                <a:solidFill>
                  <a:schemeClr val="bg1"/>
                </a:solidFill>
                <a:cs typeface="Calibri Light"/>
              </a:rPr>
              <a:t>- Close up observation </a:t>
            </a:r>
            <a:r>
              <a:rPr lang="en-US" sz="2400" b="1" dirty="0">
                <a:solidFill>
                  <a:schemeClr val="bg1"/>
                </a:solidFill>
                <a:ea typeface="+mj-lt"/>
                <a:cs typeface="+mj-lt"/>
              </a:rPr>
              <a:t>drawings of natural forms</a:t>
            </a:r>
            <a:r>
              <a:rPr lang="en-US" sz="2400" dirty="0">
                <a:solidFill>
                  <a:schemeClr val="bg1"/>
                </a:solidFill>
                <a:ea typeface="+mj-lt"/>
                <a:cs typeface="+mj-lt"/>
              </a:rPr>
              <a:t>.</a:t>
            </a:r>
            <a:r>
              <a:rPr lang="en-US" sz="2400" dirty="0">
                <a:ea typeface="+mj-lt"/>
                <a:cs typeface="+mj-lt"/>
              </a:rPr>
              <a:t/>
            </a:r>
            <a:br>
              <a:rPr lang="en-US" sz="2400" dirty="0">
                <a:ea typeface="+mj-lt"/>
                <a:cs typeface="+mj-lt"/>
              </a:rPr>
            </a:br>
            <a:r>
              <a:rPr lang="en-US" sz="2400" dirty="0">
                <a:solidFill>
                  <a:schemeClr val="bg1"/>
                </a:solidFill>
                <a:ea typeface="+mj-lt"/>
                <a:cs typeface="+mj-lt"/>
              </a:rPr>
              <a:t>Select </a:t>
            </a:r>
            <a:r>
              <a:rPr lang="en-US" sz="2400" b="1" dirty="0">
                <a:solidFill>
                  <a:schemeClr val="bg1"/>
                </a:solidFill>
                <a:ea typeface="+mj-lt"/>
                <a:cs typeface="+mj-lt"/>
              </a:rPr>
              <a:t>three</a:t>
            </a:r>
            <a:r>
              <a:rPr lang="en-US" sz="2400" dirty="0">
                <a:solidFill>
                  <a:schemeClr val="bg1"/>
                </a:solidFill>
                <a:ea typeface="+mj-lt"/>
                <a:cs typeface="+mj-lt"/>
              </a:rPr>
              <a:t> out of the five close- up photos on this slide.</a:t>
            </a:r>
            <a:br>
              <a:rPr lang="en-US" sz="2400" dirty="0">
                <a:solidFill>
                  <a:schemeClr val="bg1"/>
                </a:solidFill>
                <a:ea typeface="+mj-lt"/>
                <a:cs typeface="+mj-lt"/>
              </a:rPr>
            </a:br>
            <a:r>
              <a:rPr lang="en-US" sz="2400" b="1" dirty="0">
                <a:solidFill>
                  <a:schemeClr val="bg1"/>
                </a:solidFill>
                <a:ea typeface="+mj-lt"/>
                <a:cs typeface="+mj-lt"/>
              </a:rPr>
              <a:t>                  If needed, print out images from following slides</a:t>
            </a:r>
            <a:endParaRPr lang="en-US" sz="2400" dirty="0">
              <a:solidFill>
                <a:schemeClr val="bg1"/>
              </a:solidFill>
              <a:cs typeface="Calibri Light"/>
            </a:endParaRPr>
          </a:p>
        </p:txBody>
      </p:sp>
      <p:pic>
        <p:nvPicPr>
          <p:cNvPr id="4" name="Picture 4" descr="An apple and a banana on a table&#10;&#10;Description automatically generated">
            <a:extLst>
              <a:ext uri="{FF2B5EF4-FFF2-40B4-BE49-F238E27FC236}">
                <a16:creationId xmlns:a16="http://schemas.microsoft.com/office/drawing/2014/main" xmlns="" id="{BEFEBF82-6B68-4743-9AED-C2F677FF5819}"/>
              </a:ext>
            </a:extLst>
          </p:cNvPr>
          <p:cNvPicPr>
            <a:picLocks noChangeAspect="1"/>
          </p:cNvPicPr>
          <p:nvPr/>
        </p:nvPicPr>
        <p:blipFill rotWithShape="1">
          <a:blip r:embed="rId2"/>
          <a:srcRect l="40180" t="23611" r="16253" b="19792"/>
          <a:stretch/>
        </p:blipFill>
        <p:spPr>
          <a:xfrm>
            <a:off x="7029811" y="2820230"/>
            <a:ext cx="1487125" cy="1577165"/>
          </a:xfrm>
          <a:prstGeom prst="rect">
            <a:avLst/>
          </a:prstGeom>
        </p:spPr>
      </p:pic>
      <p:pic>
        <p:nvPicPr>
          <p:cNvPr id="3" name="Picture 5" descr="A bowl of fruit&#10;&#10;Description automatically generated">
            <a:extLst>
              <a:ext uri="{FF2B5EF4-FFF2-40B4-BE49-F238E27FC236}">
                <a16:creationId xmlns:a16="http://schemas.microsoft.com/office/drawing/2014/main" xmlns="" id="{863B71E7-C2B5-484C-8549-EFF31F874083}"/>
              </a:ext>
            </a:extLst>
          </p:cNvPr>
          <p:cNvPicPr>
            <a:picLocks noChangeAspect="1"/>
          </p:cNvPicPr>
          <p:nvPr/>
        </p:nvPicPr>
        <p:blipFill>
          <a:blip r:embed="rId3"/>
          <a:stretch>
            <a:fillRect/>
          </a:stretch>
        </p:blipFill>
        <p:spPr>
          <a:xfrm>
            <a:off x="3546895" y="2826754"/>
            <a:ext cx="1593731" cy="1571114"/>
          </a:xfrm>
          <a:prstGeom prst="rect">
            <a:avLst/>
          </a:prstGeom>
        </p:spPr>
      </p:pic>
      <p:pic>
        <p:nvPicPr>
          <p:cNvPr id="6" name="Picture 6" descr="A picture containing indoor, food, table, sitting&#10;&#10;Description automatically generated">
            <a:extLst>
              <a:ext uri="{FF2B5EF4-FFF2-40B4-BE49-F238E27FC236}">
                <a16:creationId xmlns:a16="http://schemas.microsoft.com/office/drawing/2014/main" xmlns="" id="{A2516181-B1D4-4C42-8E0E-1B67077876A3}"/>
              </a:ext>
            </a:extLst>
          </p:cNvPr>
          <p:cNvPicPr>
            <a:picLocks noChangeAspect="1"/>
          </p:cNvPicPr>
          <p:nvPr/>
        </p:nvPicPr>
        <p:blipFill>
          <a:blip r:embed="rId4"/>
          <a:stretch>
            <a:fillRect/>
          </a:stretch>
        </p:blipFill>
        <p:spPr>
          <a:xfrm>
            <a:off x="8690394" y="2833530"/>
            <a:ext cx="1582949" cy="1557565"/>
          </a:xfrm>
          <a:prstGeom prst="rect">
            <a:avLst/>
          </a:prstGeom>
        </p:spPr>
      </p:pic>
      <p:pic>
        <p:nvPicPr>
          <p:cNvPr id="8" name="Picture 8" descr="A picture containing indoor, table, sitting, flower&#10;&#10;Description automatically generated">
            <a:extLst>
              <a:ext uri="{FF2B5EF4-FFF2-40B4-BE49-F238E27FC236}">
                <a16:creationId xmlns:a16="http://schemas.microsoft.com/office/drawing/2014/main" xmlns="" id="{C941F676-6F46-4D47-8313-D453B440E472}"/>
              </a:ext>
            </a:extLst>
          </p:cNvPr>
          <p:cNvPicPr>
            <a:picLocks noChangeAspect="1"/>
          </p:cNvPicPr>
          <p:nvPr/>
        </p:nvPicPr>
        <p:blipFill>
          <a:blip r:embed="rId5"/>
          <a:stretch>
            <a:fillRect/>
          </a:stretch>
        </p:blipFill>
        <p:spPr>
          <a:xfrm>
            <a:off x="5282960" y="2815677"/>
            <a:ext cx="1647646" cy="1593268"/>
          </a:xfrm>
          <a:prstGeom prst="rect">
            <a:avLst/>
          </a:prstGeom>
        </p:spPr>
      </p:pic>
      <p:sp>
        <p:nvSpPr>
          <p:cNvPr id="9" name="TextBox 8">
            <a:extLst>
              <a:ext uri="{FF2B5EF4-FFF2-40B4-BE49-F238E27FC236}">
                <a16:creationId xmlns:a16="http://schemas.microsoft.com/office/drawing/2014/main" xmlns="" id="{0A6C265A-4944-4424-873C-2F9FA327D5F4}"/>
              </a:ext>
            </a:extLst>
          </p:cNvPr>
          <p:cNvSpPr txBox="1"/>
          <p:nvPr/>
        </p:nvSpPr>
        <p:spPr>
          <a:xfrm>
            <a:off x="1972574" y="4799523"/>
            <a:ext cx="7923362" cy="1177245"/>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u="sng" dirty="0">
                <a:solidFill>
                  <a:schemeClr val="bg1"/>
                </a:solidFill>
              </a:rPr>
              <a:t>Lesson one/two</a:t>
            </a:r>
            <a:r>
              <a:rPr lang="en-US" sz="2400" b="1" dirty="0">
                <a:solidFill>
                  <a:schemeClr val="bg1"/>
                </a:solidFill>
              </a:rPr>
              <a:t> - Work on Square paper 12cm x 12cm.</a:t>
            </a:r>
            <a:endParaRPr lang="en-US" sz="2400" b="1" dirty="0">
              <a:solidFill>
                <a:schemeClr val="bg1"/>
              </a:solidFill>
              <a:cs typeface="Calibri"/>
            </a:endParaRPr>
          </a:p>
          <a:p>
            <a:r>
              <a:rPr lang="en-US" sz="2400" b="1" dirty="0">
                <a:solidFill>
                  <a:schemeClr val="bg1"/>
                </a:solidFill>
                <a:cs typeface="Calibri"/>
              </a:rPr>
              <a:t>Trace or draw in freehand  one of the images to fill the square box . </a:t>
            </a:r>
          </a:p>
        </p:txBody>
      </p:sp>
      <p:pic>
        <p:nvPicPr>
          <p:cNvPr id="12" name="Picture 5" descr="A close up of a flower&#10;&#10;Description automatically generated">
            <a:extLst>
              <a:ext uri="{FF2B5EF4-FFF2-40B4-BE49-F238E27FC236}">
                <a16:creationId xmlns:a16="http://schemas.microsoft.com/office/drawing/2014/main" xmlns="" id="{4E0369B2-BA55-488E-B2FC-991D3F4C0FCF}"/>
              </a:ext>
            </a:extLst>
          </p:cNvPr>
          <p:cNvPicPr>
            <a:picLocks noChangeAspect="1"/>
          </p:cNvPicPr>
          <p:nvPr/>
        </p:nvPicPr>
        <p:blipFill>
          <a:blip r:embed="rId6"/>
          <a:stretch>
            <a:fillRect/>
          </a:stretch>
        </p:blipFill>
        <p:spPr>
          <a:xfrm>
            <a:off x="1863397" y="2835453"/>
            <a:ext cx="1564077" cy="1571086"/>
          </a:xfrm>
          <a:prstGeom prst="rect">
            <a:avLst/>
          </a:prstGeom>
        </p:spPr>
      </p:pic>
    </p:spTree>
    <p:extLst>
      <p:ext uri="{BB962C8B-B14F-4D97-AF65-F5344CB8AC3E}">
        <p14:creationId xmlns:p14="http://schemas.microsoft.com/office/powerpoint/2010/main" val="243726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A bowl of fruit&#10;&#10;Description automatically generated">
            <a:extLst>
              <a:ext uri="{FF2B5EF4-FFF2-40B4-BE49-F238E27FC236}">
                <a16:creationId xmlns:a16="http://schemas.microsoft.com/office/drawing/2014/main" xmlns="" id="{B105F83B-B713-4883-B0B2-F00662163E99}"/>
              </a:ext>
            </a:extLst>
          </p:cNvPr>
          <p:cNvPicPr>
            <a:picLocks noChangeAspect="1"/>
          </p:cNvPicPr>
          <p:nvPr/>
        </p:nvPicPr>
        <p:blipFill>
          <a:blip r:embed="rId2"/>
          <a:stretch>
            <a:fillRect/>
          </a:stretch>
        </p:blipFill>
        <p:spPr>
          <a:xfrm>
            <a:off x="4786943" y="2061161"/>
            <a:ext cx="2747513" cy="2746463"/>
          </a:xfrm>
          <a:prstGeom prst="rect">
            <a:avLst/>
          </a:prstGeom>
        </p:spPr>
      </p:pic>
      <p:pic>
        <p:nvPicPr>
          <p:cNvPr id="9" name="Picture 8" descr="A picture containing indoor, table, sitting, flower&#10;&#10;Description automatically generated">
            <a:extLst>
              <a:ext uri="{FF2B5EF4-FFF2-40B4-BE49-F238E27FC236}">
                <a16:creationId xmlns:a16="http://schemas.microsoft.com/office/drawing/2014/main" xmlns="" id="{7F44AE5D-5C7E-4C14-9780-B34346BA5398}"/>
              </a:ext>
            </a:extLst>
          </p:cNvPr>
          <p:cNvPicPr>
            <a:picLocks noChangeAspect="1"/>
          </p:cNvPicPr>
          <p:nvPr/>
        </p:nvPicPr>
        <p:blipFill>
          <a:blip r:embed="rId3"/>
          <a:stretch>
            <a:fillRect/>
          </a:stretch>
        </p:blipFill>
        <p:spPr>
          <a:xfrm>
            <a:off x="7676791" y="2039300"/>
            <a:ext cx="2909258" cy="2768616"/>
          </a:xfrm>
          <a:prstGeom prst="rect">
            <a:avLst/>
          </a:prstGeom>
        </p:spPr>
      </p:pic>
      <p:pic>
        <p:nvPicPr>
          <p:cNvPr id="4" name="Picture 5" descr="A close up of a flower&#10;&#10;Description automatically generated">
            <a:extLst>
              <a:ext uri="{FF2B5EF4-FFF2-40B4-BE49-F238E27FC236}">
                <a16:creationId xmlns:a16="http://schemas.microsoft.com/office/drawing/2014/main" xmlns="" id="{A79AB6E4-971F-452F-8F90-A70B5CE133FF}"/>
              </a:ext>
            </a:extLst>
          </p:cNvPr>
          <p:cNvPicPr>
            <a:picLocks noGrp="1" noChangeAspect="1"/>
          </p:cNvPicPr>
          <p:nvPr>
            <p:ph idx="1"/>
          </p:nvPr>
        </p:nvPicPr>
        <p:blipFill>
          <a:blip r:embed="rId4"/>
          <a:stretch>
            <a:fillRect/>
          </a:stretch>
        </p:blipFill>
        <p:spPr>
          <a:xfrm>
            <a:off x="1820264" y="2037509"/>
            <a:ext cx="2728643" cy="2746434"/>
          </a:xfrm>
        </p:spPr>
      </p:pic>
      <p:sp>
        <p:nvSpPr>
          <p:cNvPr id="2" name="TextBox 1">
            <a:extLst>
              <a:ext uri="{FF2B5EF4-FFF2-40B4-BE49-F238E27FC236}">
                <a16:creationId xmlns:a16="http://schemas.microsoft.com/office/drawing/2014/main" xmlns="" id="{691409B5-6D3C-4CF0-9A6E-45297F8E9141}"/>
              </a:ext>
            </a:extLst>
          </p:cNvPr>
          <p:cNvSpPr txBox="1"/>
          <p:nvPr/>
        </p:nvSpPr>
        <p:spPr>
          <a:xfrm>
            <a:off x="1848770" y="548680"/>
            <a:ext cx="2952328" cy="707886"/>
          </a:xfrm>
          <a:prstGeom prst="rect">
            <a:avLst/>
          </a:prstGeom>
          <a:solidFill>
            <a:schemeClr val="accent1">
              <a:lumMod val="75000"/>
            </a:schemeClr>
          </a:solidFill>
        </p:spPr>
        <p:txBody>
          <a:bodyPr wrap="square" rtlCol="0">
            <a:spAutoFit/>
          </a:bodyPr>
          <a:lstStyle/>
          <a:p>
            <a:r>
              <a:rPr lang="en-GB" sz="2000" b="1" dirty="0">
                <a:solidFill>
                  <a:schemeClr val="bg1"/>
                </a:solidFill>
              </a:rPr>
              <a:t>Use these images to print out/trace from </a:t>
            </a:r>
          </a:p>
        </p:txBody>
      </p:sp>
    </p:spTree>
    <p:extLst>
      <p:ext uri="{BB962C8B-B14F-4D97-AF65-F5344CB8AC3E}">
        <p14:creationId xmlns:p14="http://schemas.microsoft.com/office/powerpoint/2010/main" val="10468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n apple and a banana on a table&#10;&#10;Description automatically generated">
            <a:extLst>
              <a:ext uri="{FF2B5EF4-FFF2-40B4-BE49-F238E27FC236}">
                <a16:creationId xmlns:a16="http://schemas.microsoft.com/office/drawing/2014/main" xmlns="" id="{61174481-ED5B-4134-9DAE-9356F73F7C70}"/>
              </a:ext>
            </a:extLst>
          </p:cNvPr>
          <p:cNvPicPr>
            <a:picLocks noChangeAspect="1"/>
          </p:cNvPicPr>
          <p:nvPr/>
        </p:nvPicPr>
        <p:blipFill rotWithShape="1">
          <a:blip r:embed="rId2"/>
          <a:srcRect l="40180" t="23611" r="16253" b="19792"/>
          <a:stretch/>
        </p:blipFill>
        <p:spPr>
          <a:xfrm>
            <a:off x="1972575" y="1224344"/>
            <a:ext cx="2479162" cy="2558419"/>
          </a:xfrm>
          <a:prstGeom prst="rect">
            <a:avLst/>
          </a:prstGeom>
        </p:spPr>
      </p:pic>
      <p:pic>
        <p:nvPicPr>
          <p:cNvPr id="5" name="Picture 6" descr="A picture containing indoor, food, table, sitting&#10;&#10;Description automatically generated">
            <a:extLst>
              <a:ext uri="{FF2B5EF4-FFF2-40B4-BE49-F238E27FC236}">
                <a16:creationId xmlns:a16="http://schemas.microsoft.com/office/drawing/2014/main" xmlns="" id="{9B0836C8-8DC7-4FC9-B539-B62C41E96570}"/>
              </a:ext>
            </a:extLst>
          </p:cNvPr>
          <p:cNvPicPr>
            <a:picLocks noChangeAspect="1"/>
          </p:cNvPicPr>
          <p:nvPr/>
        </p:nvPicPr>
        <p:blipFill>
          <a:blip r:embed="rId3"/>
          <a:stretch>
            <a:fillRect/>
          </a:stretch>
        </p:blipFill>
        <p:spPr>
          <a:xfrm>
            <a:off x="4668328" y="1291558"/>
            <a:ext cx="2574986" cy="2549602"/>
          </a:xfrm>
          <a:prstGeom prst="rect">
            <a:avLst/>
          </a:prstGeom>
        </p:spPr>
      </p:pic>
      <p:sp>
        <p:nvSpPr>
          <p:cNvPr id="6" name="TextBox 5">
            <a:extLst>
              <a:ext uri="{FF2B5EF4-FFF2-40B4-BE49-F238E27FC236}">
                <a16:creationId xmlns:a16="http://schemas.microsoft.com/office/drawing/2014/main" xmlns="" id="{22FEBE6F-9CDE-400C-BEAE-64FA13EF83C2}"/>
              </a:ext>
            </a:extLst>
          </p:cNvPr>
          <p:cNvSpPr txBox="1"/>
          <p:nvPr/>
        </p:nvSpPr>
        <p:spPr>
          <a:xfrm>
            <a:off x="7881668" y="1877324"/>
            <a:ext cx="2057400" cy="3231654"/>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dirty="0">
                <a:solidFill>
                  <a:schemeClr val="bg1"/>
                </a:solidFill>
              </a:rPr>
              <a:t>Once you have traced or drawn out your first image.</a:t>
            </a:r>
            <a:endParaRPr lang="en-US" sz="2400" b="1" dirty="0">
              <a:solidFill>
                <a:schemeClr val="bg1"/>
              </a:solidFill>
              <a:cs typeface="Calibri"/>
            </a:endParaRPr>
          </a:p>
          <a:p>
            <a:r>
              <a:rPr lang="en-US" sz="2400" b="1" dirty="0">
                <a:solidFill>
                  <a:schemeClr val="bg1"/>
                </a:solidFill>
              </a:rPr>
              <a:t>Add detail and tonal shading </a:t>
            </a:r>
            <a:endParaRPr lang="en-US" sz="2400" b="1" dirty="0">
              <a:solidFill>
                <a:schemeClr val="bg1"/>
              </a:solidFill>
              <a:cs typeface="Calibri"/>
            </a:endParaRPr>
          </a:p>
          <a:p>
            <a:r>
              <a:rPr lang="en-US" sz="2400" b="1" dirty="0">
                <a:solidFill>
                  <a:schemeClr val="bg1"/>
                </a:solidFill>
              </a:rPr>
              <a:t>See example;</a:t>
            </a:r>
            <a:endParaRPr lang="en-US" sz="2400" b="1" dirty="0">
              <a:solidFill>
                <a:schemeClr val="bg1"/>
              </a:solidFill>
              <a:cs typeface="Calibri"/>
            </a:endParaRPr>
          </a:p>
          <a:p>
            <a:endParaRPr lang="en-US" sz="1350" dirty="0">
              <a:cs typeface="Calibri"/>
            </a:endParaRPr>
          </a:p>
        </p:txBody>
      </p:sp>
      <p:pic>
        <p:nvPicPr>
          <p:cNvPr id="7" name="Picture 7" descr="A pile of fruit&#10;&#10;Description automatically generated">
            <a:extLst>
              <a:ext uri="{FF2B5EF4-FFF2-40B4-BE49-F238E27FC236}">
                <a16:creationId xmlns:a16="http://schemas.microsoft.com/office/drawing/2014/main" xmlns="" id="{71A11E54-5E4B-4E49-B614-500FC21D3EA7}"/>
              </a:ext>
            </a:extLst>
          </p:cNvPr>
          <p:cNvPicPr>
            <a:picLocks noChangeAspect="1"/>
          </p:cNvPicPr>
          <p:nvPr/>
        </p:nvPicPr>
        <p:blipFill>
          <a:blip r:embed="rId4"/>
          <a:stretch>
            <a:fillRect/>
          </a:stretch>
        </p:blipFill>
        <p:spPr>
          <a:xfrm>
            <a:off x="4667184" y="3969971"/>
            <a:ext cx="1865597" cy="1894172"/>
          </a:xfrm>
          <a:prstGeom prst="rect">
            <a:avLst/>
          </a:prstGeom>
        </p:spPr>
      </p:pic>
      <p:sp>
        <p:nvSpPr>
          <p:cNvPr id="8" name="TextBox 7">
            <a:extLst>
              <a:ext uri="{FF2B5EF4-FFF2-40B4-BE49-F238E27FC236}">
                <a16:creationId xmlns:a16="http://schemas.microsoft.com/office/drawing/2014/main" xmlns="" id="{E4C74F4A-DE29-422F-8D0E-7CD97B491D84}"/>
              </a:ext>
            </a:extLst>
          </p:cNvPr>
          <p:cNvSpPr txBox="1"/>
          <p:nvPr/>
        </p:nvSpPr>
        <p:spPr>
          <a:xfrm>
            <a:off x="2263041" y="4044037"/>
            <a:ext cx="2057400" cy="1223412"/>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dirty="0">
                <a:solidFill>
                  <a:schemeClr val="bg1"/>
                </a:solidFill>
              </a:rPr>
              <a:t>Tonal shading example </a:t>
            </a:r>
            <a:endParaRPr lang="en-US" sz="1350" dirty="0">
              <a:solidFill>
                <a:schemeClr val="bg1"/>
              </a:solidFill>
            </a:endParaRPr>
          </a:p>
          <a:p>
            <a:endParaRPr lang="en-US" sz="1350" dirty="0">
              <a:solidFill>
                <a:schemeClr val="bg1"/>
              </a:solidFill>
            </a:endParaRPr>
          </a:p>
          <a:p>
            <a:endParaRPr lang="en-US" sz="1350" dirty="0">
              <a:solidFill>
                <a:schemeClr val="bg1"/>
              </a:solidFill>
              <a:cs typeface="Calibri"/>
            </a:endParaRPr>
          </a:p>
        </p:txBody>
      </p:sp>
      <p:sp>
        <p:nvSpPr>
          <p:cNvPr id="9" name="Arrow: Right 8">
            <a:extLst>
              <a:ext uri="{FF2B5EF4-FFF2-40B4-BE49-F238E27FC236}">
                <a16:creationId xmlns:a16="http://schemas.microsoft.com/office/drawing/2014/main" xmlns="" id="{F7BF6672-2B2B-4621-8038-65D7E4862CF7}"/>
              </a:ext>
            </a:extLst>
          </p:cNvPr>
          <p:cNvSpPr/>
          <p:nvPr/>
        </p:nvSpPr>
        <p:spPr>
          <a:xfrm>
            <a:off x="3441750" y="4798670"/>
            <a:ext cx="733245" cy="3666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5891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9933E-2CE1-4239-9247-37733922354E}"/>
              </a:ext>
            </a:extLst>
          </p:cNvPr>
          <p:cNvSpPr>
            <a:spLocks noGrp="1"/>
          </p:cNvSpPr>
          <p:nvPr>
            <p:ph type="title"/>
          </p:nvPr>
        </p:nvSpPr>
        <p:spPr>
          <a:xfrm>
            <a:off x="1753679" y="1098746"/>
            <a:ext cx="3692106" cy="4703529"/>
          </a:xfrm>
          <a:solidFill>
            <a:schemeClr val="accent1">
              <a:lumMod val="75000"/>
            </a:schemeClr>
          </a:solidFill>
        </p:spPr>
        <p:txBody>
          <a:bodyPr>
            <a:normAutofit fontScale="90000"/>
          </a:bodyPr>
          <a:lstStyle/>
          <a:p>
            <a:pPr algn="ctr"/>
            <a:r>
              <a:rPr lang="en-US" sz="2700" b="1" u="sng" dirty="0">
                <a:solidFill>
                  <a:schemeClr val="bg1"/>
                </a:solidFill>
                <a:cs typeface="Calibri Light"/>
              </a:rPr>
              <a:t>Lesson two /three-</a:t>
            </a:r>
            <a:r>
              <a:rPr lang="en-US" sz="2700" b="1" dirty="0">
                <a:solidFill>
                  <a:schemeClr val="bg1"/>
                </a:solidFill>
                <a:cs typeface="Calibri Light"/>
              </a:rPr>
              <a:t> </a:t>
            </a:r>
            <a:r>
              <a:rPr lang="en-US" sz="2400" b="1" dirty="0">
                <a:solidFill>
                  <a:schemeClr val="bg1"/>
                </a:solidFill>
                <a:cs typeface="Calibri Light"/>
              </a:rPr>
              <a:t/>
            </a:r>
            <a:br>
              <a:rPr lang="en-US" sz="2400" b="1" dirty="0">
                <a:solidFill>
                  <a:schemeClr val="bg1"/>
                </a:solidFill>
                <a:cs typeface="Calibri Light"/>
              </a:rPr>
            </a:br>
            <a:r>
              <a:rPr lang="en-US" sz="2400" b="1" dirty="0">
                <a:solidFill>
                  <a:schemeClr val="bg1"/>
                </a:solidFill>
                <a:cs typeface="Calibri Light"/>
              </a:rPr>
              <a:t>Choose another close up image.</a:t>
            </a:r>
            <a:r>
              <a:rPr lang="en-US" sz="2400" b="1" dirty="0">
                <a:cs typeface="Calibri Light"/>
              </a:rPr>
              <a:t/>
            </a:r>
            <a:br>
              <a:rPr lang="en-US" sz="2400" b="1" dirty="0">
                <a:cs typeface="Calibri Light"/>
              </a:rPr>
            </a:br>
            <a:r>
              <a:rPr lang="en-US" sz="2400" b="1" dirty="0">
                <a:solidFill>
                  <a:schemeClr val="bg1"/>
                </a:solidFill>
                <a:cs typeface="Calibri Light"/>
              </a:rPr>
              <a:t>Trace or draw out onto 12cmx12cm square paper</a:t>
            </a:r>
            <a:br>
              <a:rPr lang="en-US" sz="2400" b="1" dirty="0">
                <a:solidFill>
                  <a:schemeClr val="bg1"/>
                </a:solidFill>
                <a:cs typeface="Calibri Light"/>
              </a:rPr>
            </a:br>
            <a:r>
              <a:rPr lang="en-US" sz="2400" b="1" dirty="0">
                <a:solidFill>
                  <a:schemeClr val="bg1"/>
                </a:solidFill>
                <a:cs typeface="Calibri Light"/>
              </a:rPr>
              <a:t>Draw out lightly in pencil, add detail.</a:t>
            </a:r>
            <a:br>
              <a:rPr lang="en-US" sz="2400" b="1" dirty="0">
                <a:solidFill>
                  <a:schemeClr val="bg1"/>
                </a:solidFill>
                <a:cs typeface="Calibri Light"/>
              </a:rPr>
            </a:br>
            <a:r>
              <a:rPr lang="en-US" sz="2400" b="1" dirty="0">
                <a:solidFill>
                  <a:schemeClr val="bg1"/>
                </a:solidFill>
                <a:cs typeface="Calibri Light"/>
              </a:rPr>
              <a:t>Then carefully </a:t>
            </a:r>
            <a:r>
              <a:rPr lang="en-US" sz="2400" b="1" dirty="0" err="1">
                <a:solidFill>
                  <a:schemeClr val="bg1"/>
                </a:solidFill>
                <a:cs typeface="Calibri Light"/>
              </a:rPr>
              <a:t>colour</a:t>
            </a:r>
            <a:r>
              <a:rPr lang="en-US" sz="2400" b="1" dirty="0">
                <a:solidFill>
                  <a:schemeClr val="bg1"/>
                </a:solidFill>
                <a:cs typeface="Calibri Light"/>
              </a:rPr>
              <a:t> in using </a:t>
            </a:r>
            <a:r>
              <a:rPr lang="en-US" sz="2400" b="1" dirty="0" err="1">
                <a:solidFill>
                  <a:schemeClr val="bg1"/>
                </a:solidFill>
                <a:cs typeface="Calibri Light"/>
              </a:rPr>
              <a:t>coloured</a:t>
            </a:r>
            <a:r>
              <a:rPr lang="en-US" sz="2400" b="1" dirty="0">
                <a:solidFill>
                  <a:schemeClr val="bg1"/>
                </a:solidFill>
                <a:cs typeface="Calibri Light"/>
              </a:rPr>
              <a:t> pencils.</a:t>
            </a:r>
            <a:br>
              <a:rPr lang="en-US" sz="2400" b="1" dirty="0">
                <a:solidFill>
                  <a:schemeClr val="bg1"/>
                </a:solidFill>
                <a:cs typeface="Calibri Light"/>
              </a:rPr>
            </a:br>
            <a:r>
              <a:rPr lang="en-US" sz="2400" b="1" dirty="0">
                <a:solidFill>
                  <a:schemeClr val="bg1"/>
                </a:solidFill>
                <a:cs typeface="Calibri Light"/>
              </a:rPr>
              <a:t>Make sure you blend colours together. </a:t>
            </a:r>
            <a:br>
              <a:rPr lang="en-US" sz="2400" b="1" dirty="0">
                <a:solidFill>
                  <a:schemeClr val="bg1"/>
                </a:solidFill>
                <a:cs typeface="Calibri Light"/>
              </a:rPr>
            </a:br>
            <a:r>
              <a:rPr lang="en-US" sz="2400" b="1" dirty="0">
                <a:solidFill>
                  <a:schemeClr val="bg1"/>
                </a:solidFill>
                <a:cs typeface="Calibri Light"/>
              </a:rPr>
              <a:t>Fill the square with colour and detail</a:t>
            </a:r>
            <a:r>
              <a:rPr lang="en-US" sz="2400" dirty="0">
                <a:cs typeface="Calibri Light"/>
              </a:rPr>
              <a:t/>
            </a:r>
            <a:br>
              <a:rPr lang="en-US" sz="2400" dirty="0">
                <a:cs typeface="Calibri Light"/>
              </a:rPr>
            </a:br>
            <a:endParaRPr lang="en-US" sz="2400" dirty="0">
              <a:cs typeface="Calibri Light"/>
            </a:endParaRPr>
          </a:p>
        </p:txBody>
      </p:sp>
      <p:pic>
        <p:nvPicPr>
          <p:cNvPr id="4" name="Picture 4" descr="A green apple&#10;&#10;Description automatically generated">
            <a:extLst>
              <a:ext uri="{FF2B5EF4-FFF2-40B4-BE49-F238E27FC236}">
                <a16:creationId xmlns:a16="http://schemas.microsoft.com/office/drawing/2014/main" xmlns="" id="{395C696A-0F2C-4DF4-B764-D3DD3AB34129}"/>
              </a:ext>
            </a:extLst>
          </p:cNvPr>
          <p:cNvPicPr>
            <a:picLocks noGrp="1" noChangeAspect="1"/>
          </p:cNvPicPr>
          <p:nvPr>
            <p:ph idx="1"/>
          </p:nvPr>
        </p:nvPicPr>
        <p:blipFill>
          <a:blip r:embed="rId2"/>
          <a:stretch>
            <a:fillRect/>
          </a:stretch>
        </p:blipFill>
        <p:spPr>
          <a:xfrm>
            <a:off x="6371305" y="1430222"/>
            <a:ext cx="2770562" cy="2591564"/>
          </a:xfrm>
        </p:spPr>
      </p:pic>
      <p:sp>
        <p:nvSpPr>
          <p:cNvPr id="5" name="TextBox 4">
            <a:extLst>
              <a:ext uri="{FF2B5EF4-FFF2-40B4-BE49-F238E27FC236}">
                <a16:creationId xmlns:a16="http://schemas.microsoft.com/office/drawing/2014/main" xmlns="" id="{89C10890-D986-4FC3-8D71-45881D9F73BC}"/>
              </a:ext>
            </a:extLst>
          </p:cNvPr>
          <p:cNvSpPr txBox="1"/>
          <p:nvPr/>
        </p:nvSpPr>
        <p:spPr>
          <a:xfrm>
            <a:off x="6372046" y="4400551"/>
            <a:ext cx="2963174" cy="715581"/>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100" dirty="0">
                <a:solidFill>
                  <a:schemeClr val="bg1"/>
                </a:solidFill>
                <a:cs typeface="Calibri"/>
              </a:rPr>
              <a:t>Example using </a:t>
            </a:r>
            <a:r>
              <a:rPr lang="en-US" sz="2100" dirty="0" err="1">
                <a:solidFill>
                  <a:schemeClr val="bg1"/>
                </a:solidFill>
                <a:cs typeface="Calibri"/>
              </a:rPr>
              <a:t>coloured</a:t>
            </a:r>
            <a:r>
              <a:rPr lang="en-US" sz="2100" dirty="0">
                <a:solidFill>
                  <a:schemeClr val="bg1"/>
                </a:solidFill>
                <a:cs typeface="Calibri"/>
              </a:rPr>
              <a:t> pencil</a:t>
            </a:r>
          </a:p>
        </p:txBody>
      </p:sp>
    </p:spTree>
    <p:extLst>
      <p:ext uri="{BB962C8B-B14F-4D97-AF65-F5344CB8AC3E}">
        <p14:creationId xmlns:p14="http://schemas.microsoft.com/office/powerpoint/2010/main" val="387368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A3E97-F931-4F52-B64D-06EB9DD31B6A}"/>
              </a:ext>
            </a:extLst>
          </p:cNvPr>
          <p:cNvSpPr>
            <a:spLocks noGrp="1"/>
          </p:cNvSpPr>
          <p:nvPr>
            <p:ph type="title"/>
          </p:nvPr>
        </p:nvSpPr>
        <p:spPr>
          <a:xfrm>
            <a:off x="2152650" y="260648"/>
            <a:ext cx="5333458" cy="6192688"/>
          </a:xfrm>
          <a:solidFill>
            <a:schemeClr val="accent1">
              <a:lumMod val="75000"/>
            </a:schemeClr>
          </a:solidFill>
        </p:spPr>
        <p:txBody>
          <a:bodyPr>
            <a:normAutofit fontScale="90000"/>
          </a:bodyPr>
          <a:lstStyle/>
          <a:p>
            <a:pPr algn="l"/>
            <a:r>
              <a:rPr lang="en-US" sz="2400" b="1" dirty="0">
                <a:solidFill>
                  <a:schemeClr val="bg1"/>
                </a:solidFill>
                <a:cs typeface="Calibri Light"/>
              </a:rPr>
              <a:t>    </a:t>
            </a:r>
            <a:br>
              <a:rPr lang="en-US" sz="2400" b="1" dirty="0">
                <a:solidFill>
                  <a:schemeClr val="bg1"/>
                </a:solidFill>
                <a:cs typeface="Calibri Light"/>
              </a:rPr>
            </a:br>
            <a:r>
              <a:rPr lang="en-US" sz="2700" b="1" u="sng" dirty="0">
                <a:solidFill>
                  <a:schemeClr val="bg1"/>
                </a:solidFill>
                <a:cs typeface="Calibri Light"/>
              </a:rPr>
              <a:t>Lesson three/four </a:t>
            </a:r>
            <a:r>
              <a:rPr lang="en-US" sz="2700" b="1" dirty="0">
                <a:cs typeface="Calibri Light"/>
              </a:rPr>
              <a:t/>
            </a:r>
            <a:br>
              <a:rPr lang="en-US" sz="2700" b="1" dirty="0">
                <a:cs typeface="Calibri Light"/>
              </a:rPr>
            </a:br>
            <a:r>
              <a:rPr lang="en-US" sz="2700" b="1" dirty="0">
                <a:solidFill>
                  <a:schemeClr val="bg1"/>
                </a:solidFill>
                <a:cs typeface="Calibri Light"/>
              </a:rPr>
              <a:t>Complete </a:t>
            </a:r>
            <a:r>
              <a:rPr lang="en-US" sz="2700" b="1" dirty="0" err="1">
                <a:solidFill>
                  <a:schemeClr val="bg1"/>
                </a:solidFill>
                <a:cs typeface="Calibri Light"/>
              </a:rPr>
              <a:t>Coloured</a:t>
            </a:r>
            <a:r>
              <a:rPr lang="en-US" sz="2700" b="1" dirty="0">
                <a:solidFill>
                  <a:schemeClr val="bg1"/>
                </a:solidFill>
                <a:cs typeface="Calibri Light"/>
              </a:rPr>
              <a:t> pencil drawing from last lesson.</a:t>
            </a:r>
            <a:br>
              <a:rPr lang="en-US" sz="2700" b="1" dirty="0">
                <a:solidFill>
                  <a:schemeClr val="bg1"/>
                </a:solidFill>
                <a:cs typeface="Calibri Light"/>
              </a:rPr>
            </a:br>
            <a:r>
              <a:rPr lang="en-US" sz="2700" b="1" u="sng" dirty="0">
                <a:solidFill>
                  <a:schemeClr val="bg1"/>
                </a:solidFill>
                <a:cs typeface="Calibri Light"/>
              </a:rPr>
              <a:t>Next;</a:t>
            </a:r>
            <a:r>
              <a:rPr lang="en-US" sz="2700" b="1" dirty="0">
                <a:solidFill>
                  <a:schemeClr val="bg1"/>
                </a:solidFill>
                <a:cs typeface="Calibri Light"/>
              </a:rPr>
              <a:t/>
            </a:r>
            <a:br>
              <a:rPr lang="en-US" sz="2700" b="1" dirty="0">
                <a:solidFill>
                  <a:schemeClr val="bg1"/>
                </a:solidFill>
                <a:cs typeface="Calibri Light"/>
              </a:rPr>
            </a:br>
            <a:r>
              <a:rPr lang="en-US" sz="2700" b="1" dirty="0">
                <a:solidFill>
                  <a:schemeClr val="bg1"/>
                </a:solidFill>
                <a:cs typeface="Calibri Light"/>
              </a:rPr>
              <a:t>Choose your next close up image and draw or trace it out lightly in pencil.</a:t>
            </a:r>
            <a:br>
              <a:rPr lang="en-US" sz="2700" b="1" dirty="0">
                <a:solidFill>
                  <a:schemeClr val="bg1"/>
                </a:solidFill>
                <a:cs typeface="Calibri Light"/>
              </a:rPr>
            </a:br>
            <a:r>
              <a:rPr lang="en-US" sz="2700" b="1" dirty="0">
                <a:solidFill>
                  <a:schemeClr val="bg1"/>
                </a:solidFill>
                <a:cs typeface="Calibri Light"/>
              </a:rPr>
              <a:t>You are going to spend the next two lessons mixing </a:t>
            </a:r>
            <a:r>
              <a:rPr lang="en-US" sz="2700" b="1" dirty="0" err="1">
                <a:solidFill>
                  <a:schemeClr val="bg1"/>
                </a:solidFill>
                <a:cs typeface="Calibri Light"/>
              </a:rPr>
              <a:t>colour</a:t>
            </a:r>
            <a:r>
              <a:rPr lang="en-US" sz="2700" b="1" dirty="0">
                <a:solidFill>
                  <a:schemeClr val="bg1"/>
                </a:solidFill>
                <a:cs typeface="Calibri Light"/>
              </a:rPr>
              <a:t> and then painting this square in acrylic paints. </a:t>
            </a:r>
            <a:br>
              <a:rPr lang="en-US" sz="2700" b="1" dirty="0">
                <a:solidFill>
                  <a:schemeClr val="bg1"/>
                </a:solidFill>
                <a:cs typeface="Calibri Light"/>
              </a:rPr>
            </a:br>
            <a:r>
              <a:rPr lang="en-US" sz="2700" b="1" dirty="0">
                <a:solidFill>
                  <a:schemeClr val="bg1"/>
                </a:solidFill>
                <a:cs typeface="Calibri Light"/>
              </a:rPr>
              <a:t>You need to spend your time mixing the correct </a:t>
            </a:r>
            <a:r>
              <a:rPr lang="en-US" sz="2700" b="1" dirty="0" err="1">
                <a:solidFill>
                  <a:schemeClr val="bg1"/>
                </a:solidFill>
                <a:cs typeface="Calibri Light"/>
              </a:rPr>
              <a:t>colours</a:t>
            </a:r>
            <a:r>
              <a:rPr lang="en-US" sz="2700" b="1" dirty="0">
                <a:solidFill>
                  <a:schemeClr val="bg1"/>
                </a:solidFill>
                <a:cs typeface="Calibri Light"/>
              </a:rPr>
              <a:t> in order to get the right </a:t>
            </a:r>
            <a:r>
              <a:rPr lang="en-US" sz="2700" b="1" dirty="0" err="1">
                <a:solidFill>
                  <a:schemeClr val="bg1"/>
                </a:solidFill>
                <a:cs typeface="Calibri Light"/>
              </a:rPr>
              <a:t>colour</a:t>
            </a:r>
            <a:r>
              <a:rPr lang="en-US" sz="2700" b="1" dirty="0">
                <a:solidFill>
                  <a:schemeClr val="bg1"/>
                </a:solidFill>
                <a:cs typeface="Calibri Light"/>
              </a:rPr>
              <a:t> tones. </a:t>
            </a:r>
            <a:br>
              <a:rPr lang="en-US" sz="2700" b="1" dirty="0">
                <a:solidFill>
                  <a:schemeClr val="bg1"/>
                </a:solidFill>
                <a:cs typeface="Calibri Light"/>
              </a:rPr>
            </a:br>
            <a:r>
              <a:rPr lang="en-US" sz="2700" b="1" dirty="0">
                <a:solidFill>
                  <a:schemeClr val="bg1"/>
                </a:solidFill>
                <a:cs typeface="Calibri Light"/>
              </a:rPr>
              <a:t>Draw out a tonal ladder and apply the </a:t>
            </a:r>
            <a:r>
              <a:rPr lang="en-US" sz="2700" b="1" dirty="0" err="1">
                <a:solidFill>
                  <a:schemeClr val="bg1"/>
                </a:solidFill>
                <a:cs typeface="Calibri Light"/>
              </a:rPr>
              <a:t>colours</a:t>
            </a:r>
            <a:r>
              <a:rPr lang="en-US" sz="2700" b="1" dirty="0">
                <a:solidFill>
                  <a:schemeClr val="bg1"/>
                </a:solidFill>
                <a:cs typeface="Calibri Light"/>
              </a:rPr>
              <a:t> into the squares (See example).</a:t>
            </a:r>
            <a:br>
              <a:rPr lang="en-US" sz="2700" b="1" dirty="0">
                <a:solidFill>
                  <a:schemeClr val="bg1"/>
                </a:solidFill>
                <a:cs typeface="Calibri Light"/>
              </a:rPr>
            </a:br>
            <a:r>
              <a:rPr lang="en-US" sz="2700" b="1" dirty="0">
                <a:solidFill>
                  <a:schemeClr val="bg1"/>
                </a:solidFill>
                <a:cs typeface="Calibri Light"/>
              </a:rPr>
              <a:t>Apply the paint carefully and take your time.</a:t>
            </a:r>
            <a:r>
              <a:rPr lang="en-US" dirty="0">
                <a:cs typeface="Calibri Light"/>
              </a:rPr>
              <a:t/>
            </a:r>
            <a:br>
              <a:rPr lang="en-US" dirty="0">
                <a:cs typeface="Calibri Light"/>
              </a:rPr>
            </a:br>
            <a:endParaRPr lang="en-US" dirty="0">
              <a:cs typeface="Calibri Light"/>
            </a:endParaRPr>
          </a:p>
        </p:txBody>
      </p:sp>
      <p:pic>
        <p:nvPicPr>
          <p:cNvPr id="13" name="Picture 13" descr="A bowl of fruit&#10;&#10;Description automatically generated">
            <a:extLst>
              <a:ext uri="{FF2B5EF4-FFF2-40B4-BE49-F238E27FC236}">
                <a16:creationId xmlns:a16="http://schemas.microsoft.com/office/drawing/2014/main" xmlns="" id="{AFAF85E3-D8AD-46CB-98F9-B69A19932698}"/>
              </a:ext>
            </a:extLst>
          </p:cNvPr>
          <p:cNvPicPr>
            <a:picLocks noGrp="1" noChangeAspect="1"/>
          </p:cNvPicPr>
          <p:nvPr>
            <p:ph idx="1"/>
          </p:nvPr>
        </p:nvPicPr>
        <p:blipFill>
          <a:blip r:embed="rId2"/>
          <a:stretch>
            <a:fillRect/>
          </a:stretch>
        </p:blipFill>
        <p:spPr>
          <a:xfrm>
            <a:off x="7662771" y="299502"/>
            <a:ext cx="2825715" cy="2703031"/>
          </a:xfrm>
        </p:spPr>
      </p:pic>
      <p:sp>
        <p:nvSpPr>
          <p:cNvPr id="11" name="TextBox 10">
            <a:extLst>
              <a:ext uri="{FF2B5EF4-FFF2-40B4-BE49-F238E27FC236}">
                <a16:creationId xmlns:a16="http://schemas.microsoft.com/office/drawing/2014/main" xmlns="" id="{3123AA84-2E20-4A22-AC09-1E4BD9DCEB55}"/>
              </a:ext>
            </a:extLst>
          </p:cNvPr>
          <p:cNvSpPr txBox="1"/>
          <p:nvPr/>
        </p:nvSpPr>
        <p:spPr>
          <a:xfrm>
            <a:off x="7662770" y="3584201"/>
            <a:ext cx="2057400" cy="1038746"/>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100" dirty="0">
                <a:solidFill>
                  <a:schemeClr val="bg1"/>
                </a:solidFill>
                <a:cs typeface="Calibri"/>
              </a:rPr>
              <a:t>Example of painted </a:t>
            </a:r>
            <a:r>
              <a:rPr lang="en-US" sz="2100" dirty="0" err="1">
                <a:solidFill>
                  <a:schemeClr val="bg1"/>
                </a:solidFill>
                <a:cs typeface="Calibri"/>
              </a:rPr>
              <a:t>colour</a:t>
            </a:r>
            <a:r>
              <a:rPr lang="en-US" sz="2100" dirty="0">
                <a:solidFill>
                  <a:schemeClr val="bg1"/>
                </a:solidFill>
                <a:cs typeface="Calibri"/>
              </a:rPr>
              <a:t> tonal ladder </a:t>
            </a:r>
          </a:p>
        </p:txBody>
      </p:sp>
      <p:sp>
        <p:nvSpPr>
          <p:cNvPr id="12" name="Arrow: Up 11">
            <a:extLst>
              <a:ext uri="{FF2B5EF4-FFF2-40B4-BE49-F238E27FC236}">
                <a16:creationId xmlns:a16="http://schemas.microsoft.com/office/drawing/2014/main" xmlns="" id="{1C424F78-E8E3-4595-BBC4-6C47A7E09823}"/>
              </a:ext>
            </a:extLst>
          </p:cNvPr>
          <p:cNvSpPr/>
          <p:nvPr/>
        </p:nvSpPr>
        <p:spPr>
          <a:xfrm rot="10800000">
            <a:off x="9856039" y="3889703"/>
            <a:ext cx="366623" cy="73324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076" name="Picture 4" descr="The Importance of Tones and Color Values in Paintings">
            <a:extLst>
              <a:ext uri="{FF2B5EF4-FFF2-40B4-BE49-F238E27FC236}">
                <a16:creationId xmlns:a16="http://schemas.microsoft.com/office/drawing/2014/main" xmlns="" id="{5E53D74F-68AA-43CD-8BA4-C2FBA576B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1" b="61846"/>
          <a:stretch/>
        </p:blipFill>
        <p:spPr bwMode="auto">
          <a:xfrm>
            <a:off x="7510035" y="4899117"/>
            <a:ext cx="3085997" cy="90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62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B6C21-F317-4F7B-BB49-8D3541FEC5E5}"/>
              </a:ext>
            </a:extLst>
          </p:cNvPr>
          <p:cNvSpPr>
            <a:spLocks noGrp="1"/>
          </p:cNvSpPr>
          <p:nvPr>
            <p:ph type="title"/>
          </p:nvPr>
        </p:nvSpPr>
        <p:spPr>
          <a:xfrm>
            <a:off x="1775520" y="260648"/>
            <a:ext cx="4176464" cy="6192688"/>
          </a:xfrm>
          <a:solidFill>
            <a:schemeClr val="accent1">
              <a:lumMod val="75000"/>
            </a:schemeClr>
          </a:solidFill>
        </p:spPr>
        <p:txBody>
          <a:bodyPr>
            <a:noAutofit/>
          </a:bodyPr>
          <a:lstStyle/>
          <a:p>
            <a:r>
              <a:rPr lang="en-US" sz="2800" b="1" u="sng" dirty="0">
                <a:solidFill>
                  <a:schemeClr val="bg1"/>
                </a:solidFill>
                <a:latin typeface="+mn-lt"/>
                <a:cs typeface="Calibri Light"/>
              </a:rPr>
              <a:t>Lesson four/five </a:t>
            </a:r>
            <a:br>
              <a:rPr lang="en-US" sz="2800" b="1" u="sng" dirty="0">
                <a:solidFill>
                  <a:schemeClr val="bg1"/>
                </a:solidFill>
                <a:latin typeface="+mn-lt"/>
                <a:cs typeface="Calibri Light"/>
              </a:rPr>
            </a:br>
            <a:r>
              <a:rPr lang="en-US" sz="2800" b="1" dirty="0">
                <a:solidFill>
                  <a:schemeClr val="bg1"/>
                </a:solidFill>
                <a:latin typeface="+mn-lt"/>
                <a:cs typeface="Calibri Light"/>
              </a:rPr>
              <a:t>Continue to paint your Acrylic square.</a:t>
            </a:r>
            <a:r>
              <a:rPr lang="en-US" sz="2800" dirty="0">
                <a:latin typeface="+mn-lt"/>
                <a:cs typeface="Calibri Light"/>
              </a:rPr>
              <a:t/>
            </a:r>
            <a:br>
              <a:rPr lang="en-US" sz="2800" dirty="0">
                <a:latin typeface="+mn-lt"/>
                <a:cs typeface="Calibri Light"/>
              </a:rPr>
            </a:br>
            <a:r>
              <a:rPr lang="en-US" sz="2800" b="1" dirty="0">
                <a:solidFill>
                  <a:schemeClr val="bg1"/>
                </a:solidFill>
                <a:latin typeface="+mn-lt"/>
                <a:ea typeface="+mj-lt"/>
                <a:cs typeface="+mj-lt"/>
              </a:rPr>
              <a:t>You need to spend your time mixing the correct </a:t>
            </a:r>
            <a:r>
              <a:rPr lang="en-US" sz="2800" b="1" dirty="0" err="1">
                <a:solidFill>
                  <a:schemeClr val="bg1"/>
                </a:solidFill>
                <a:latin typeface="+mn-lt"/>
                <a:ea typeface="+mj-lt"/>
                <a:cs typeface="+mj-lt"/>
              </a:rPr>
              <a:t>colours</a:t>
            </a:r>
            <a:r>
              <a:rPr lang="en-US" sz="2800" b="1" dirty="0">
                <a:solidFill>
                  <a:schemeClr val="bg1"/>
                </a:solidFill>
                <a:latin typeface="+mn-lt"/>
                <a:ea typeface="+mj-lt"/>
                <a:cs typeface="+mj-lt"/>
              </a:rPr>
              <a:t> in order to get the right </a:t>
            </a:r>
            <a:r>
              <a:rPr lang="en-US" sz="2800" b="1" dirty="0" err="1">
                <a:solidFill>
                  <a:schemeClr val="bg1"/>
                </a:solidFill>
                <a:latin typeface="+mn-lt"/>
                <a:ea typeface="+mj-lt"/>
                <a:cs typeface="+mj-lt"/>
              </a:rPr>
              <a:t>colour</a:t>
            </a:r>
            <a:r>
              <a:rPr lang="en-US" sz="2800" b="1" dirty="0">
                <a:solidFill>
                  <a:schemeClr val="bg1"/>
                </a:solidFill>
                <a:latin typeface="+mn-lt"/>
                <a:ea typeface="+mj-lt"/>
                <a:cs typeface="+mj-lt"/>
              </a:rPr>
              <a:t> hues and tones. </a:t>
            </a:r>
            <a:r>
              <a:rPr lang="en-US" sz="2800" b="1" dirty="0">
                <a:latin typeface="+mn-lt"/>
                <a:ea typeface="+mj-lt"/>
                <a:cs typeface="+mj-lt"/>
              </a:rPr>
              <a:t/>
            </a:r>
            <a:br>
              <a:rPr lang="en-US" sz="2800" b="1" dirty="0">
                <a:latin typeface="+mn-lt"/>
                <a:ea typeface="+mj-lt"/>
                <a:cs typeface="+mj-lt"/>
              </a:rPr>
            </a:br>
            <a:r>
              <a:rPr lang="en-US" sz="2800" b="1" dirty="0">
                <a:solidFill>
                  <a:schemeClr val="bg1"/>
                </a:solidFill>
                <a:latin typeface="+mn-lt"/>
                <a:ea typeface="+mj-lt"/>
                <a:cs typeface="+mj-lt"/>
              </a:rPr>
              <a:t>Apply the paint carefully </a:t>
            </a:r>
            <a:r>
              <a:rPr lang="en-US" sz="2800" b="1">
                <a:solidFill>
                  <a:schemeClr val="bg1"/>
                </a:solidFill>
                <a:latin typeface="+mn-lt"/>
                <a:ea typeface="+mj-lt"/>
                <a:cs typeface="+mj-lt"/>
              </a:rPr>
              <a:t>and take your time.</a:t>
            </a:r>
            <a:endParaRPr lang="en-US" sz="2800" dirty="0">
              <a:solidFill>
                <a:schemeClr val="bg1"/>
              </a:solidFill>
              <a:latin typeface="+mn-lt"/>
            </a:endParaRPr>
          </a:p>
        </p:txBody>
      </p:sp>
      <p:sp>
        <p:nvSpPr>
          <p:cNvPr id="3" name="Content Placeholder 2">
            <a:extLst>
              <a:ext uri="{FF2B5EF4-FFF2-40B4-BE49-F238E27FC236}">
                <a16:creationId xmlns:a16="http://schemas.microsoft.com/office/drawing/2014/main" xmlns="" id="{61F135FD-C795-4F3F-ACD6-023F046F0E8E}"/>
              </a:ext>
            </a:extLst>
          </p:cNvPr>
          <p:cNvSpPr>
            <a:spLocks noGrp="1"/>
          </p:cNvSpPr>
          <p:nvPr>
            <p:ph idx="1"/>
          </p:nvPr>
        </p:nvSpPr>
        <p:spPr>
          <a:xfrm>
            <a:off x="6274238" y="5805264"/>
            <a:ext cx="2570672" cy="955938"/>
          </a:xfrm>
          <a:solidFill>
            <a:schemeClr val="accent1">
              <a:lumMod val="75000"/>
            </a:schemeClr>
          </a:solidFill>
        </p:spPr>
        <p:txBody>
          <a:bodyPr vert="horz" lIns="68580" tIns="34290" rIns="68580" bIns="34290" rtlCol="0" anchor="t">
            <a:normAutofit/>
          </a:bodyPr>
          <a:lstStyle/>
          <a:p>
            <a:r>
              <a:rPr lang="en-US" sz="2400" b="1" dirty="0">
                <a:solidFill>
                  <a:schemeClr val="bg1"/>
                </a:solidFill>
                <a:cs typeface="Calibri"/>
              </a:rPr>
              <a:t>Examples of Acrylic painting </a:t>
            </a:r>
            <a:endParaRPr lang="en-US" sz="2400" b="1" dirty="0">
              <a:solidFill>
                <a:schemeClr val="bg1"/>
              </a:solidFill>
            </a:endParaRPr>
          </a:p>
        </p:txBody>
      </p:sp>
      <p:pic>
        <p:nvPicPr>
          <p:cNvPr id="6" name="Picture 6" descr="A picture containing table, sitting, apple, fruit&#10;&#10;Description automatically generated">
            <a:extLst>
              <a:ext uri="{FF2B5EF4-FFF2-40B4-BE49-F238E27FC236}">
                <a16:creationId xmlns:a16="http://schemas.microsoft.com/office/drawing/2014/main" xmlns="" id="{DD54CDAE-9F0F-4D0F-B5DD-4CCE44E6EE51}"/>
              </a:ext>
            </a:extLst>
          </p:cNvPr>
          <p:cNvPicPr>
            <a:picLocks noChangeAspect="1"/>
          </p:cNvPicPr>
          <p:nvPr/>
        </p:nvPicPr>
        <p:blipFill>
          <a:blip r:embed="rId2"/>
          <a:stretch>
            <a:fillRect/>
          </a:stretch>
        </p:blipFill>
        <p:spPr>
          <a:xfrm>
            <a:off x="7320137" y="2485971"/>
            <a:ext cx="3210363" cy="3162435"/>
          </a:xfrm>
          <a:prstGeom prst="rect">
            <a:avLst/>
          </a:prstGeom>
        </p:spPr>
      </p:pic>
      <p:pic>
        <p:nvPicPr>
          <p:cNvPr id="5" name="Picture 13" descr="A bowl of fruit&#10;&#10;Description automatically generated">
            <a:extLst>
              <a:ext uri="{FF2B5EF4-FFF2-40B4-BE49-F238E27FC236}">
                <a16:creationId xmlns:a16="http://schemas.microsoft.com/office/drawing/2014/main" xmlns="" id="{D9829043-119B-4F17-B3A7-A8D80BB67187}"/>
              </a:ext>
            </a:extLst>
          </p:cNvPr>
          <p:cNvPicPr>
            <a:picLocks noChangeAspect="1"/>
          </p:cNvPicPr>
          <p:nvPr/>
        </p:nvPicPr>
        <p:blipFill>
          <a:blip r:embed="rId3"/>
          <a:stretch>
            <a:fillRect/>
          </a:stretch>
        </p:blipFill>
        <p:spPr>
          <a:xfrm>
            <a:off x="6087859" y="404664"/>
            <a:ext cx="2943430" cy="2808312"/>
          </a:xfrm>
          <a:prstGeom prst="rect">
            <a:avLst/>
          </a:prstGeom>
        </p:spPr>
      </p:pic>
    </p:spTree>
    <p:extLst>
      <p:ext uri="{BB962C8B-B14F-4D97-AF65-F5344CB8AC3E}">
        <p14:creationId xmlns:p14="http://schemas.microsoft.com/office/powerpoint/2010/main" val="405113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106</Words>
  <Application>Microsoft Office PowerPoint</Application>
  <PresentationFormat>Custom</PresentationFormat>
  <Paragraphs>19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Y10 Art  Topic One </vt:lpstr>
      <vt:lpstr>Year 10   GCSE Art  Home Learning</vt:lpstr>
      <vt:lpstr>Natural Forms   year 10 Task one - Close up observation drawings of natural forms. Select three out of the five close- up photos on this slide.                   If needed, print out images from following slides</vt:lpstr>
      <vt:lpstr>PowerPoint Presentation</vt:lpstr>
      <vt:lpstr>PowerPoint Presentation</vt:lpstr>
      <vt:lpstr>Lesson two /three-  Choose another close up image. Trace or draw out onto 12cmx12cm square paper Draw out lightly in pencil, add detail. Then carefully colour in using coloured pencils. Make sure you blend colours together.  Fill the square with colour and detail </vt:lpstr>
      <vt:lpstr>     Lesson three/four  Complete Coloured pencil drawing from last lesson. Next; Choose your next close up image and draw or trace it out lightly in pencil. You are going to spend the next two lessons mixing colour and then painting this square in acrylic paints.  You need to spend your time mixing the correct colours in order to get the right colour tones.  Draw out a tonal ladder and apply the colours into the squares (See example). Apply the paint carefully and take your time. </vt:lpstr>
      <vt:lpstr>Lesson four/five  Continue to paint your Acrylic square. You need to spend your time mixing the correct colours in order to get the right colour hues and tones.  Apply the paint carefully and take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Y10 Art  Topic One</dc:title>
  <dc:creator>Penny Badger</dc:creator>
  <cp:lastModifiedBy>Penny Badger</cp:lastModifiedBy>
  <cp:revision>16</cp:revision>
  <dcterms:created xsi:type="dcterms:W3CDTF">2020-09-30T14:02:26Z</dcterms:created>
  <dcterms:modified xsi:type="dcterms:W3CDTF">2020-10-01T16:01:34Z</dcterms:modified>
</cp:coreProperties>
</file>