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301" r:id="rId4"/>
    <p:sldId id="262" r:id="rId5"/>
    <p:sldId id="303" r:id="rId6"/>
    <p:sldId id="304" r:id="rId7"/>
    <p:sldId id="30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F79D6B-53BA-7B47-F153-46D67DBFCF06}" v="88" dt="2020-10-01T15:51:26.0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8" d="100"/>
          <a:sy n="58" d="100"/>
        </p:scale>
        <p:origin x="-102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BB169B-ECB5-4D71-A1E5-40249EBA4F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FA91FED-0B86-400C-9761-C21D482A94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E6E734-091A-4176-A1A6-3F763629D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C8C6-F3C2-4147-BCA5-BFC9EB37EFA0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3481A5-8F84-4CE7-A2D9-B8810792C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5DE4EA-C9D8-4D11-84FE-DA121623F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CA21-49A9-4DDA-95E1-320627A32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674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A2E047-1875-4D14-85C0-66F2141C2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34C8885-3565-4F7C-A9EA-0C2F3D878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740EC2-E281-4632-A5D3-2E9CA46D9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C8C6-F3C2-4147-BCA5-BFC9EB37EFA0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4D9CF4-AF99-45F0-B462-44494BBA3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A2FF09-A3AB-4A63-BB99-6F0773D8C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CA21-49A9-4DDA-95E1-320627A32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403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F83895F-184D-448F-AB36-2DEB71061D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6FE4D28-23CC-4E51-9327-73527D420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8C684C-9B34-4668-A46F-07B5AB95E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C8C6-F3C2-4147-BCA5-BFC9EB37EFA0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C5A120-97B2-4988-9E75-B7400CC4A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3745B4-6711-45C5-B5E3-6046E9B6D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CA21-49A9-4DDA-95E1-320627A32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778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C02F61-9F6A-4970-A998-EACCF94A6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24DDEC-0B75-48EB-A7F9-610C6CB85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9D2C3E-C6C2-48B2-9759-342D9536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C8C6-F3C2-4147-BCA5-BFC9EB37EFA0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B24ADD-EEBA-411A-B911-971746A7B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031762-9D1C-4DDF-A69C-2780C740C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CA21-49A9-4DDA-95E1-320627A32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574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8B95C8-D5AE-486A-B33E-81FB3472F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C5F589-04C3-4364-A486-FE01720D6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5C6BAF-ADDF-4399-9A33-F92FDA6D3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C8C6-F3C2-4147-BCA5-BFC9EB37EFA0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919770-AC92-4B98-9723-21EC7ED65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607CEA-08DF-45E5-9E51-2079EDE91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CA21-49A9-4DDA-95E1-320627A32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314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192992-86BD-42D3-A9C3-33BB91934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DFBB51-A08C-47D0-B109-CF59B343EC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D66940C-BCD5-4D60-A142-D0527A586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E6FF131-ACC7-4ABD-8C47-495881EDD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C8C6-F3C2-4147-BCA5-BFC9EB37EFA0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C76D076-5BB7-4335-994F-7F649181D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CDB2E2-F208-4671-A2B1-3EFC66E62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CA21-49A9-4DDA-95E1-320627A32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779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956338-E106-4ABE-9F6E-2AFEE56E7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B34AE9-1021-4215-A414-C6A8C672B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1ADEC2D-E182-498C-BF56-D5451E7025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A70DC0C-AC40-4DE8-AA15-3349CE8A54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5C9FCC6-3FDE-42D2-A06B-ED8A000C79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1ABE78C-C8F0-44AC-B96A-7379DCDD9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C8C6-F3C2-4147-BCA5-BFC9EB37EFA0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C7FE2FF-8DC8-4C0F-B05B-42DD712B7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43FFE7D-02C8-435F-9449-FC8FDA1A3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CA21-49A9-4DDA-95E1-320627A32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52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B82A79-28FA-45FD-9CE7-94A0B35AB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974E408-9E6C-45E7-80EE-25F4F1CE7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C8C6-F3C2-4147-BCA5-BFC9EB37EFA0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8CA93FC-2E36-4CF0-B3AB-2BE7F993D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2B89B93-3462-4391-8665-65025CC60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CA21-49A9-4DDA-95E1-320627A32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55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B2C0C71-55A1-4E3E-AFBC-B0F0D838C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C8C6-F3C2-4147-BCA5-BFC9EB37EFA0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3FBD9EE-BDC4-414D-A494-10F52FBBD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988AA4-FE79-4D94-A870-44F4930F4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CA21-49A9-4DDA-95E1-320627A32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45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FD7CAD-F893-454C-A5E5-F527168C1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3049CC-BE70-487B-97B8-878D391CD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F9141BD-AA9B-475F-9A62-0870CCCEB1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0BB2C97-26B5-4FD9-A533-75C4FB81A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C8C6-F3C2-4147-BCA5-BFC9EB37EFA0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4E76A1-0CFA-40D3-81EA-774DC478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ACF8663-91BF-4A41-8E55-35C21CFCE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CA21-49A9-4DDA-95E1-320627A32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865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5BF872-2001-4964-83D1-7CE734338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34D54BB-67B0-4A74-BEB9-B6F02D4F68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5E89462-D166-4D1E-B75F-4CCFDA733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FE80F1A-9327-4B84-A1B1-08941A0EA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C8C6-F3C2-4147-BCA5-BFC9EB37EFA0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A798A43-56E2-4C44-8667-7E1F38BB0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6933C3A-7089-4087-BD7C-F2D115C48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CA21-49A9-4DDA-95E1-320627A32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263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2DB3BEA-BCAF-49C6-88AB-DF484B259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D5CDDE-810A-4E6F-B301-24BE292B0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669728-C158-4582-9C8E-87B89086BC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0C8C6-F3C2-4147-BCA5-BFC9EB37EFA0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90EC0A-7B2F-48C2-A2D5-DB73543C2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30FE27-F2FC-45EF-876A-E3C5AE009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FCA21-49A9-4DDA-95E1-320627A32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54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P_-P7ZcWZU" TargetMode="External"/><Relationship Id="rId2" Type="http://schemas.openxmlformats.org/officeDocument/2006/relationships/hyperlink" Target="https://www.youtube.com/watch?v=FPDH8yCnlk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41729A-EEEF-4F99-B81F-9680D403BE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+mn-lt"/>
              </a:rPr>
              <a:t>Y 10 Art </a:t>
            </a:r>
            <a:br>
              <a:rPr lang="en-GB" b="1" dirty="0">
                <a:solidFill>
                  <a:schemeClr val="bg1"/>
                </a:solidFill>
                <a:latin typeface="+mn-lt"/>
              </a:rPr>
            </a:br>
            <a:r>
              <a:rPr lang="en-GB" b="1" dirty="0">
                <a:solidFill>
                  <a:schemeClr val="bg1"/>
                </a:solidFill>
                <a:latin typeface="+mn-lt"/>
              </a:rPr>
              <a:t>Topic three </a:t>
            </a:r>
          </a:p>
        </p:txBody>
      </p:sp>
    </p:spTree>
    <p:extLst>
      <p:ext uri="{BB962C8B-B14F-4D97-AF65-F5344CB8AC3E}">
        <p14:creationId xmlns:p14="http://schemas.microsoft.com/office/powerpoint/2010/main" val="1249505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C0CB6F-9B51-4E15-AF10-D4C3E255E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0609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+mn-lt"/>
              </a:rPr>
              <a:t>Photography Task- 2 lessons 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2B2C5E-9A0E-4753-BC50-646966FABF7E}"/>
              </a:ext>
            </a:extLst>
          </p:cNvPr>
          <p:cNvSpPr txBox="1"/>
          <p:nvPr/>
        </p:nvSpPr>
        <p:spPr>
          <a:xfrm>
            <a:off x="2000559" y="1164135"/>
            <a:ext cx="8229600" cy="563231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Over half term take a set of photos. These images are going to inspire a FINAL PIECE based on the Artist Mark Hearld. They could be;</a:t>
            </a:r>
          </a:p>
          <a:p>
            <a:endParaRPr lang="en-GB" sz="2400" b="1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en-GB" sz="2400" b="1" dirty="0">
                <a:solidFill>
                  <a:schemeClr val="bg1"/>
                </a:solidFill>
              </a:rPr>
              <a:t>Gardening utensils, fork, spade, wheelbarrow, watering can.</a:t>
            </a:r>
            <a:endParaRPr lang="en-GB" sz="2400" b="1" dirty="0">
              <a:solidFill>
                <a:schemeClr val="bg1"/>
              </a:solidFill>
              <a:cs typeface="Calibri"/>
            </a:endParaRPr>
          </a:p>
          <a:p>
            <a:pPr marL="342900" indent="-342900">
              <a:buFontTx/>
              <a:buChar char="-"/>
            </a:pPr>
            <a:r>
              <a:rPr lang="en-GB" sz="2400" b="1" dirty="0">
                <a:solidFill>
                  <a:schemeClr val="bg1"/>
                </a:solidFill>
              </a:rPr>
              <a:t>A garden shed or greenhouse. </a:t>
            </a:r>
            <a:endParaRPr lang="en-GB" sz="2400" b="1" dirty="0">
              <a:solidFill>
                <a:schemeClr val="bg1"/>
              </a:solidFill>
              <a:cs typeface="Calibri"/>
            </a:endParaRPr>
          </a:p>
          <a:p>
            <a:pPr marL="342900" indent="-342900">
              <a:buFontTx/>
              <a:buChar char="-"/>
            </a:pPr>
            <a:r>
              <a:rPr lang="en-GB" sz="2400" b="1" dirty="0">
                <a:solidFill>
                  <a:schemeClr val="bg1"/>
                </a:solidFill>
              </a:rPr>
              <a:t>A view of an allotment</a:t>
            </a:r>
            <a:endParaRPr lang="en-GB" sz="2400" b="1">
              <a:solidFill>
                <a:schemeClr val="bg1"/>
              </a:solidFill>
              <a:cs typeface="Calibri"/>
            </a:endParaRPr>
          </a:p>
          <a:p>
            <a:pPr marL="342900" indent="-342900">
              <a:buFontTx/>
              <a:buChar char="-"/>
            </a:pPr>
            <a:r>
              <a:rPr lang="en-GB" sz="2400" b="1" dirty="0">
                <a:solidFill>
                  <a:schemeClr val="bg1"/>
                </a:solidFill>
              </a:rPr>
              <a:t>Your back garden, flower bed, vegetable patch</a:t>
            </a:r>
            <a:endParaRPr lang="en-GB" sz="2400" b="1" dirty="0">
              <a:solidFill>
                <a:schemeClr val="bg1"/>
              </a:solidFill>
              <a:cs typeface="Calibri"/>
            </a:endParaRPr>
          </a:p>
          <a:p>
            <a:pPr marL="342900" indent="-342900">
              <a:buFontTx/>
              <a:buChar char="-"/>
            </a:pPr>
            <a:r>
              <a:rPr lang="en-GB" sz="2400" b="1" dirty="0">
                <a:solidFill>
                  <a:schemeClr val="bg1"/>
                </a:solidFill>
              </a:rPr>
              <a:t>A landscape of field and trees</a:t>
            </a:r>
            <a:endParaRPr lang="en-GB" sz="2400" b="1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Think what else you could take photos of.</a:t>
            </a:r>
          </a:p>
          <a:p>
            <a:r>
              <a:rPr lang="en-GB" sz="2400" b="1" dirty="0">
                <a:solidFill>
                  <a:schemeClr val="bg1"/>
                </a:solidFill>
              </a:rPr>
              <a:t>You will then create a contact sheet of the photos and select the best ones through a RAG rating method. </a:t>
            </a:r>
          </a:p>
          <a:p>
            <a:r>
              <a:rPr lang="en-GB" sz="2400" b="1" dirty="0">
                <a:solidFill>
                  <a:schemeClr val="bg1"/>
                </a:solidFill>
              </a:rPr>
              <a:t>Red= No</a:t>
            </a:r>
          </a:p>
          <a:p>
            <a:r>
              <a:rPr lang="en-GB" sz="2400" b="1" dirty="0">
                <a:solidFill>
                  <a:schemeClr val="bg1"/>
                </a:solidFill>
              </a:rPr>
              <a:t>Amber= maybe</a:t>
            </a:r>
          </a:p>
          <a:p>
            <a:r>
              <a:rPr lang="en-GB" sz="2400" b="1" dirty="0">
                <a:solidFill>
                  <a:schemeClr val="bg1"/>
                </a:solidFill>
              </a:rPr>
              <a:t>Green= Yes </a:t>
            </a:r>
          </a:p>
        </p:txBody>
      </p:sp>
    </p:spTree>
    <p:extLst>
      <p:ext uri="{BB962C8B-B14F-4D97-AF65-F5344CB8AC3E}">
        <p14:creationId xmlns:p14="http://schemas.microsoft.com/office/powerpoint/2010/main" val="1647167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xmlns="" id="{1DE864CE-1624-4938-973A-56E7082CD2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30" y="3846377"/>
            <a:ext cx="3795713" cy="28467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90C2BF-BFF5-4E6B-83C6-14B8A3344E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7" r="4812" b="3319"/>
          <a:stretch/>
        </p:blipFill>
        <p:spPr>
          <a:xfrm>
            <a:off x="5848351" y="3842089"/>
            <a:ext cx="4098131" cy="28467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353B8C5-6158-4B3C-BCCC-2FA687AFCBE4}"/>
              </a:ext>
            </a:extLst>
          </p:cNvPr>
          <p:cNvSpPr txBox="1"/>
          <p:nvPr/>
        </p:nvSpPr>
        <p:spPr>
          <a:xfrm>
            <a:off x="1847528" y="333968"/>
            <a:ext cx="8424936" cy="34163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u="sng" dirty="0">
                <a:solidFill>
                  <a:schemeClr val="bg1"/>
                </a:solidFill>
              </a:rPr>
              <a:t>Lesson two</a:t>
            </a:r>
          </a:p>
          <a:p>
            <a:r>
              <a:rPr lang="en-GB" sz="2400" b="1" dirty="0">
                <a:solidFill>
                  <a:schemeClr val="bg1"/>
                </a:solidFill>
              </a:rPr>
              <a:t>Look at the layout below and print out all  of your photos as a contact sheet ( left hand page).</a:t>
            </a:r>
          </a:p>
          <a:p>
            <a:r>
              <a:rPr lang="en-GB" sz="2400" b="1" dirty="0">
                <a:solidFill>
                  <a:schemeClr val="bg1"/>
                </a:solidFill>
              </a:rPr>
              <a:t>  Then, use the RAG rating technique to select six of your best images ( right hand page) . </a:t>
            </a:r>
            <a:endParaRPr lang="en-GB" sz="2400" b="1" dirty="0">
              <a:solidFill>
                <a:schemeClr val="bg1"/>
              </a:solidFill>
              <a:cs typeface="Calibri"/>
            </a:endParaRPr>
          </a:p>
          <a:p>
            <a:r>
              <a:rPr lang="en-GB" sz="2400" b="1" dirty="0">
                <a:solidFill>
                  <a:schemeClr val="bg1"/>
                </a:solidFill>
              </a:rPr>
              <a:t>Primary research- </a:t>
            </a:r>
            <a:r>
              <a:rPr lang="en-GB" sz="2400" dirty="0">
                <a:solidFill>
                  <a:schemeClr val="bg1"/>
                </a:solidFill>
              </a:rPr>
              <a:t>taking photos - RAG rating and selecting</a:t>
            </a:r>
          </a:p>
          <a:p>
            <a:r>
              <a:rPr lang="en-GB" sz="2400" dirty="0">
                <a:solidFill>
                  <a:schemeClr val="bg1"/>
                </a:solidFill>
              </a:rPr>
              <a:t>R= Red </a:t>
            </a:r>
          </a:p>
          <a:p>
            <a:r>
              <a:rPr lang="en-GB" sz="2400" dirty="0">
                <a:solidFill>
                  <a:schemeClr val="bg1"/>
                </a:solidFill>
              </a:rPr>
              <a:t>A = Amber</a:t>
            </a:r>
          </a:p>
          <a:p>
            <a:r>
              <a:rPr lang="en-GB" sz="2400" dirty="0">
                <a:solidFill>
                  <a:schemeClr val="bg1"/>
                </a:solidFill>
              </a:rPr>
              <a:t>G = green 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xmlns="" id="{F1BB4AD1-CD60-47DB-B1EC-9BD4DC6077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81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2100576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8FC853-1D5E-4847-9463-F94480074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1402" y="413253"/>
            <a:ext cx="7886695" cy="898398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  <a:latin typeface="Arial"/>
                <a:cs typeface="Arial"/>
              </a:rPr>
              <a:t>Andy Goldsworthy- Land Art   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Andy Goldsworthy: Artist that Collaborate with Nature | Horn Necklace">
            <a:extLst>
              <a:ext uri="{FF2B5EF4-FFF2-40B4-BE49-F238E27FC236}">
                <a16:creationId xmlns:a16="http://schemas.microsoft.com/office/drawing/2014/main" xmlns="" id="{002A50D5-293A-4D73-B59F-2010BDFA8F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0" b="1"/>
          <a:stretch/>
        </p:blipFill>
        <p:spPr bwMode="auto">
          <a:xfrm>
            <a:off x="1813644" y="2132856"/>
            <a:ext cx="449838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8BB57F3-B192-4C7A-A67A-8FB2DFEFD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041" y="1484785"/>
            <a:ext cx="4000669" cy="4959963"/>
          </a:xfrm>
          <a:solidFill>
            <a:schemeClr val="accent1">
              <a:lumMod val="75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1500" b="1" dirty="0">
                <a:solidFill>
                  <a:schemeClr val="bg1"/>
                </a:solidFill>
                <a:latin typeface="Arial"/>
                <a:cs typeface="Arial"/>
              </a:rPr>
              <a:t>Andy Goldsworthy..</a:t>
            </a:r>
            <a:r>
              <a:rPr lang="en-US" sz="15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(born 26 July 1956)</a:t>
            </a:r>
          </a:p>
          <a:p>
            <a:pPr marL="0" indent="0">
              <a:buNone/>
            </a:pPr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 ..is a British sculptor, photographer and environmentalist who produces site-specific sculptures and land art situated in natural and urban settings.</a:t>
            </a:r>
          </a:p>
          <a:p>
            <a:pPr marL="0" indent="0">
              <a:buNone/>
            </a:pPr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He works with the landscape to create his work, using found natural forms to make artworks that are temporary and stay in the landscape. 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He then photographs his work as a record of it. 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Goldsworthy will re visit the work over a period of time to photograph how it has changed.</a:t>
            </a:r>
          </a:p>
          <a:p>
            <a:pPr marL="0" indent="0">
              <a:buNone/>
            </a:pPr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 He lives and works in Scotland.</a:t>
            </a:r>
            <a:endParaRPr lang="en-GB" sz="15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4152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425685-1CF4-4BC9-AD3A-4E02523B7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527772"/>
            <a:ext cx="2620772" cy="3587155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5F8B4B-E0A6-47B1-8E9D-02AFB0DB5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6024" y="404665"/>
            <a:ext cx="4783326" cy="5904655"/>
          </a:xfrm>
          <a:solidFill>
            <a:schemeClr val="accent1">
              <a:lumMod val="75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GB" sz="1800" dirty="0">
              <a:solidFill>
                <a:schemeClr val="accent4"/>
              </a:solidFill>
              <a:cs typeface="Calibri"/>
            </a:endParaRPr>
          </a:p>
          <a:p>
            <a:r>
              <a:rPr lang="en-GB" sz="1800" dirty="0">
                <a:solidFill>
                  <a:schemeClr val="bg1"/>
                </a:solidFill>
              </a:rPr>
              <a:t>  </a:t>
            </a:r>
            <a:r>
              <a:rPr lang="en-GB" dirty="0">
                <a:solidFill>
                  <a:schemeClr val="bg1"/>
                </a:solidFill>
              </a:rPr>
              <a:t>We want you to create your own Andy Goldsworthy sculpture.</a:t>
            </a:r>
            <a:endParaRPr lang="en-GB" dirty="0">
              <a:solidFill>
                <a:schemeClr val="bg1"/>
              </a:solidFill>
              <a:cs typeface="Calibri"/>
            </a:endParaRPr>
          </a:p>
          <a:p>
            <a:r>
              <a:rPr lang="en-GB" dirty="0">
                <a:solidFill>
                  <a:schemeClr val="bg1"/>
                </a:solidFill>
              </a:rPr>
              <a:t>You can use, stones, pebbles, leaves, fallen petals, sticks ( from the ground) plants in pots, basically anything that you find.</a:t>
            </a:r>
            <a:endParaRPr lang="en-GB" dirty="0">
              <a:solidFill>
                <a:schemeClr val="bg1"/>
              </a:solidFill>
              <a:cs typeface="Calibri"/>
            </a:endParaRPr>
          </a:p>
          <a:p>
            <a:r>
              <a:rPr lang="en-GB" dirty="0">
                <a:solidFill>
                  <a:schemeClr val="bg1"/>
                </a:solidFill>
              </a:rPr>
              <a:t>When you are happy with your Land sculpture, photograph it, print it out to add to your double page </a:t>
            </a:r>
            <a:r>
              <a:rPr lang="en-GB">
                <a:solidFill>
                  <a:schemeClr val="bg1"/>
                </a:solidFill>
              </a:rPr>
              <a:t>later.</a:t>
            </a:r>
            <a:r>
              <a:rPr lang="en-GB" dirty="0">
                <a:solidFill>
                  <a:schemeClr val="bg1"/>
                </a:solidFill>
              </a:rPr>
              <a:t> </a:t>
            </a:r>
            <a:endParaRPr lang="en-GB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1722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FB399C-56BD-488B-BBDE-DAE5EFD9CAA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en-US" sz="2100" b="1" dirty="0">
                <a:solidFill>
                  <a:srgbClr val="FFC000"/>
                </a:solidFill>
                <a:cs typeface="Calibri Light"/>
              </a:rPr>
              <a:t>    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Calibri Light"/>
              </a:rPr>
              <a:t>Make an interesting double page about </a:t>
            </a:r>
            <a:br>
              <a:rPr lang="en-US" sz="3200" b="1" dirty="0">
                <a:solidFill>
                  <a:schemeClr val="bg1"/>
                </a:solidFill>
                <a:latin typeface="+mn-lt"/>
                <a:cs typeface="Calibri Light"/>
              </a:rPr>
            </a:br>
            <a:r>
              <a:rPr lang="en-US" sz="3200" b="1" dirty="0">
                <a:solidFill>
                  <a:schemeClr val="bg1"/>
                </a:solidFill>
                <a:latin typeface="+mn-lt"/>
                <a:cs typeface="Calibri Light"/>
              </a:rPr>
              <a:t>Andy Goldsworthy </a:t>
            </a:r>
            <a:r>
              <a:rPr lang="en-US" sz="2400" dirty="0">
                <a:latin typeface="+mn-lt"/>
                <a:cs typeface="Calibri Light"/>
              </a:rPr>
              <a:t> </a:t>
            </a:r>
            <a:endParaRPr lang="en-US" sz="24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41DC16-BFBC-4C56-9EFC-EEB77830F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700809"/>
            <a:ext cx="8229600" cy="4882553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GB" sz="1800" b="1" dirty="0">
                <a:ea typeface="+mn-lt"/>
                <a:cs typeface="+mn-lt"/>
              </a:rPr>
              <a:t>Follow these links to understand a bit more about Goldsworthy's work;</a:t>
            </a:r>
            <a:endParaRPr lang="en-US" sz="1800" b="1" dirty="0">
              <a:ea typeface="+mn-lt"/>
              <a:cs typeface="+mn-lt"/>
            </a:endParaRPr>
          </a:p>
          <a:p>
            <a:endParaRPr lang="en-GB" sz="1800" b="1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GB" sz="1800" b="1" dirty="0"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https://www.youtube.com/watch?v=FPDH8yCnlk0</a:t>
            </a:r>
            <a:endParaRPr lang="en-GB" sz="1800" b="1">
              <a:ea typeface="+mn-lt"/>
              <a:cs typeface="+mn-lt"/>
            </a:endParaRPr>
          </a:p>
          <a:p>
            <a:r>
              <a:rPr lang="en-GB" sz="1800" b="1" dirty="0"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https://www.youtube.com/watch?v=LP_-P7ZcWZU</a:t>
            </a:r>
            <a:endParaRPr lang="en-GB" sz="1800" b="1" dirty="0">
              <a:ea typeface="+mn-lt"/>
              <a:cs typeface="+mn-lt"/>
            </a:endParaRPr>
          </a:p>
          <a:p>
            <a:endParaRPr lang="en-GB" sz="1800" b="1" dirty="0">
              <a:solidFill>
                <a:schemeClr val="bg1"/>
              </a:solidFill>
              <a:cs typeface="Calibri"/>
            </a:endParaRPr>
          </a:p>
          <a:p>
            <a:r>
              <a:rPr lang="en-US" sz="1800" b="1" dirty="0">
                <a:cs typeface="Calibri"/>
              </a:rPr>
              <a:t>From the information you have collected so far about Andy Goldsworthy</a:t>
            </a:r>
          </a:p>
          <a:p>
            <a:r>
              <a:rPr lang="en-US" sz="1800" b="1" dirty="0">
                <a:cs typeface="Calibri"/>
              </a:rPr>
              <a:t>Create a double page layout in your sketchbook</a:t>
            </a:r>
          </a:p>
          <a:p>
            <a:r>
              <a:rPr lang="en-US" sz="1800" b="1" dirty="0">
                <a:cs typeface="Calibri"/>
              </a:rPr>
              <a:t>Use your own skills, drawings, sketches to decorate the page. You could add rubbings of bark and leaves as a background. </a:t>
            </a:r>
          </a:p>
          <a:p>
            <a:r>
              <a:rPr lang="en-US" sz="1800" b="1" dirty="0">
                <a:cs typeface="Calibri"/>
              </a:rPr>
              <a:t>Add CPMJC to </a:t>
            </a:r>
            <a:r>
              <a:rPr lang="en-US" sz="1800" b="1" dirty="0" err="1">
                <a:cs typeface="Calibri"/>
              </a:rPr>
              <a:t>analyse</a:t>
            </a:r>
            <a:r>
              <a:rPr lang="en-US" sz="1800" b="1" dirty="0">
                <a:cs typeface="Calibri"/>
              </a:rPr>
              <a:t> one of </a:t>
            </a:r>
            <a:r>
              <a:rPr lang="en-US" sz="1800" b="1" dirty="0" err="1">
                <a:cs typeface="Calibri"/>
              </a:rPr>
              <a:t>Goldsworthys</a:t>
            </a:r>
            <a:r>
              <a:rPr lang="en-US" sz="1800" b="1" dirty="0">
                <a:cs typeface="Calibri"/>
              </a:rPr>
              <a:t> works or to </a:t>
            </a:r>
            <a:r>
              <a:rPr lang="en-US" sz="1800" b="1" dirty="0" err="1">
                <a:cs typeface="Calibri"/>
              </a:rPr>
              <a:t>analyse</a:t>
            </a:r>
            <a:r>
              <a:rPr lang="en-US" sz="1800" b="1" dirty="0">
                <a:cs typeface="Calibri"/>
              </a:rPr>
              <a:t> his work as a whole</a:t>
            </a:r>
          </a:p>
        </p:txBody>
      </p:sp>
    </p:spTree>
    <p:extLst>
      <p:ext uri="{BB962C8B-B14F-4D97-AF65-F5344CB8AC3E}">
        <p14:creationId xmlns:p14="http://schemas.microsoft.com/office/powerpoint/2010/main" val="537867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81FC4113-5602-48EC-BA68-6DAA5EA2BB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" b="1859"/>
          <a:stretch/>
        </p:blipFill>
        <p:spPr>
          <a:xfrm>
            <a:off x="1781176" y="2241895"/>
            <a:ext cx="4447451" cy="3394525"/>
          </a:xfrm>
          <a:prstGeom prst="rect">
            <a:avLst/>
          </a:prstGeom>
        </p:spPr>
      </p:pic>
      <p:pic>
        <p:nvPicPr>
          <p:cNvPr id="6" name="Picture 5" descr="Food on a table&#10;&#10;Description automatically generated">
            <a:extLst>
              <a:ext uri="{FF2B5EF4-FFF2-40B4-BE49-F238E27FC236}">
                <a16:creationId xmlns:a16="http://schemas.microsoft.com/office/drawing/2014/main" xmlns="" id="{E0F96CA1-4CA9-45EE-8FF6-17922B801F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"/>
          <a:stretch/>
        </p:blipFill>
        <p:spPr>
          <a:xfrm>
            <a:off x="5920512" y="2241895"/>
            <a:ext cx="4611758" cy="33945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03081B0-B456-4A57-85D6-EBD8F180EC8C}"/>
              </a:ext>
            </a:extLst>
          </p:cNvPr>
          <p:cNvSpPr txBox="1"/>
          <p:nvPr/>
        </p:nvSpPr>
        <p:spPr>
          <a:xfrm>
            <a:off x="1763315" y="260648"/>
            <a:ext cx="8665370" cy="11079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Andy Goldsworthy- 2 week double page</a:t>
            </a:r>
          </a:p>
          <a:p>
            <a:r>
              <a:rPr lang="en-GB" sz="2400" b="1" dirty="0">
                <a:solidFill>
                  <a:schemeClr val="bg1"/>
                </a:solidFill>
              </a:rPr>
              <a:t>To include own Goldsworthy response for HW.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See following slides for help</a:t>
            </a:r>
          </a:p>
        </p:txBody>
      </p:sp>
    </p:spTree>
    <p:extLst>
      <p:ext uri="{BB962C8B-B14F-4D97-AF65-F5344CB8AC3E}">
        <p14:creationId xmlns:p14="http://schemas.microsoft.com/office/powerpoint/2010/main" val="3722785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101</Words>
  <Application>Microsoft Office PowerPoint</Application>
  <PresentationFormat>Custom</PresentationFormat>
  <Paragraphs>47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Y 10 Art  Topic three </vt:lpstr>
      <vt:lpstr>Photography Task- 2 lessons </vt:lpstr>
      <vt:lpstr>PowerPoint Presentation</vt:lpstr>
      <vt:lpstr>Andy Goldsworthy- Land Art   </vt:lpstr>
      <vt:lpstr>Task</vt:lpstr>
      <vt:lpstr>    Make an interesting double page about  Andy Goldsworthy  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 10 Art  Topic three</dc:title>
  <dc:creator>Penny Badger</dc:creator>
  <cp:lastModifiedBy>Penny Badger</cp:lastModifiedBy>
  <cp:revision>28</cp:revision>
  <dcterms:created xsi:type="dcterms:W3CDTF">2020-09-30T14:08:30Z</dcterms:created>
  <dcterms:modified xsi:type="dcterms:W3CDTF">2020-10-01T16:03:15Z</dcterms:modified>
</cp:coreProperties>
</file>