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9" r:id="rId7"/>
    <p:sldId id="271" r:id="rId8"/>
    <p:sldId id="260" r:id="rId9"/>
    <p:sldId id="261" r:id="rId10"/>
    <p:sldId id="258" r:id="rId11"/>
    <p:sldId id="272" r:id="rId12"/>
    <p:sldId id="273" r:id="rId13"/>
    <p:sldId id="264" r:id="rId14"/>
    <p:sldId id="262" r:id="rId15"/>
    <p:sldId id="265" r:id="rId16"/>
    <p:sldId id="263" r:id="rId17"/>
    <p:sldId id="274" r:id="rId1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79">
          <p15:clr>
            <a:srgbClr val="A4A3A4"/>
          </p15:clr>
        </p15:guide>
        <p15:guide id="4" pos="2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080"/>
    <a:srgbClr val="FD80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76"/>
      </p:cViewPr>
      <p:guideLst>
        <p:guide orient="horz" pos="2160"/>
        <p:guide pos="2880"/>
        <p:guide orient="horz" pos="1979"/>
        <p:guide pos="2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0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53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217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714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673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243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941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892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05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18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0537FB-79CE-4DF8-A35A-B2D00ED4D43D}" type="slidenum">
              <a:rPr lang="en-GB" smtClean="0">
                <a:solidFill>
                  <a:srgbClr val="637052"/>
                </a:solidFill>
              </a:rPr>
              <a:pPr/>
              <a:t>‹#›</a:t>
            </a:fld>
            <a:endParaRPr lang="en-GB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7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026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456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587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pPr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650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060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33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63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561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50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703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05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711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763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048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784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21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433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222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893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167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171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05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257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34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974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175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206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6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78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7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41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15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36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DBEE7-7BAC-4EC6-AEB7-80A26169E4E2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434AB-3177-4DDE-B6B2-1ED335FEB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08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1BB9D5BF-1094-45CC-8DDE-136F7C055809}" type="datetimeFigureOut">
              <a:rPr lang="en-GB" smtClean="0"/>
              <a:pPr defTabSz="45720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FC0537FB-79CE-4DF8-A35A-B2D00ED4D43D}" type="slidenum">
              <a:rPr lang="en-GB" smtClean="0"/>
              <a:pPr defTabSz="45720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9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4181F-5F40-4C9A-B0A5-1A37B91D919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7235-E281-48B1-83FC-C3962BC79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12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BB9D5BF-1094-45CC-8DDE-136F7C055809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C0537FB-79CE-4DF8-A35A-B2D00ED4D43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9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youtu.be/KR8PscR6N2s" TargetMode="Externa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SS9UYJSOJDE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youtu.be/9_s-OrWz_Z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youtu.be/FHKOkVVyAVM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hyperlink" Target="https://youtu.be/tJpLEbkfXXQ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youtu.be/KR8PscR6N2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6D3F37-042A-4746-9113-FC4D20FE8D5E}"/>
              </a:ext>
            </a:extLst>
          </p:cNvPr>
          <p:cNvSpPr txBox="1"/>
          <p:nvPr/>
        </p:nvSpPr>
        <p:spPr>
          <a:xfrm>
            <a:off x="0" y="-1153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4000" b="1" u="sng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Physical Skills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6D4CB-9DA8-4EFC-96F9-03057CB0CCA9}"/>
              </a:ext>
            </a:extLst>
          </p:cNvPr>
          <p:cNvSpPr txBox="1"/>
          <p:nvPr/>
        </p:nvSpPr>
        <p:spPr>
          <a:xfrm>
            <a:off x="-19040" y="1689584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000" b="1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Stance: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position of your feet on the floor (wide, narrow, etc.)</a:t>
            </a:r>
          </a:p>
          <a:p>
            <a:pPr defTabSz="457200"/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457200"/>
            <a:r>
              <a:rPr lang="en-GB" sz="2000" b="1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Posture: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How you hold your back when standing or sitting (upright, hunched, slouched, etc.)</a:t>
            </a:r>
          </a:p>
          <a:p>
            <a:pPr defTabSz="457200"/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457200"/>
            <a:r>
              <a:rPr lang="en-GB" sz="2000" b="1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Gesture: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movement of your hands, arms, shoulders and heads to show meaning</a:t>
            </a:r>
          </a:p>
          <a:p>
            <a:pPr defTabSz="457200"/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457200"/>
            <a:r>
              <a:rPr lang="en-GB" sz="2000" b="1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Facial Expression: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way that you move your face to express emotion</a:t>
            </a:r>
          </a:p>
          <a:p>
            <a:pPr defTabSz="457200"/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457200"/>
            <a:r>
              <a:rPr lang="en-GB" sz="2000" b="1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Gait: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way a character walks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3704" y="0"/>
            <a:ext cx="45720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itchFamily="34" charset="0"/>
                <a:cs typeface="Arial" pitchFamily="34" charset="0"/>
              </a:rPr>
              <a:t>TASK: </a:t>
            </a:r>
            <a:r>
              <a:rPr lang="en-GB" dirty="0">
                <a:latin typeface="Arial" pitchFamily="34" charset="0"/>
                <a:cs typeface="Arial" pitchFamily="34" charset="0"/>
              </a:rPr>
              <a:t>Write these skills in your book and try out the different skills at home. </a:t>
            </a:r>
          </a:p>
          <a:p>
            <a:r>
              <a:rPr lang="en-GB" b="1" dirty="0">
                <a:latin typeface="Arial" pitchFamily="34" charset="0"/>
                <a:cs typeface="Arial" pitchFamily="34" charset="0"/>
              </a:rPr>
              <a:t>Extension: </a:t>
            </a:r>
            <a:r>
              <a:rPr lang="en-GB" dirty="0">
                <a:latin typeface="Arial" pitchFamily="34" charset="0"/>
                <a:cs typeface="Arial" pitchFamily="34" charset="0"/>
              </a:rPr>
              <a:t>Illustrate your written notes with drawings showing different stances and facial expressions.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27124"/>
            <a:ext cx="3816424" cy="185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7" y="703324"/>
            <a:ext cx="3816425" cy="105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86802"/>
            <a:ext cx="3794720" cy="193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364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85A878-B2A0-4714-A5A6-1DDE4F5BCB9B}"/>
              </a:ext>
            </a:extLst>
          </p:cNvPr>
          <p:cNvSpPr/>
          <p:nvPr/>
        </p:nvSpPr>
        <p:spPr>
          <a:xfrm>
            <a:off x="3707904" y="620688"/>
            <a:ext cx="3163412" cy="122413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Relationships: </a:t>
            </a:r>
            <a:r>
              <a:rPr kumimoji="0" lang="en-GB" sz="1800" i="1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ea typeface="+mn-ea"/>
                <a:cs typeface="Bradley Hand Bold"/>
              </a:rPr>
              <a:t>Grandpa Joe, Grandma Josephine, Grandpa George, Grandma Georgina, Mum &amp; Dad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2D0FA9-AD1C-4CDC-B46C-870FB47096F5}"/>
              </a:ext>
            </a:extLst>
          </p:cNvPr>
          <p:cNvSpPr/>
          <p:nvPr/>
        </p:nvSpPr>
        <p:spPr>
          <a:xfrm>
            <a:off x="6871317" y="0"/>
            <a:ext cx="2272683" cy="2894120"/>
          </a:xfrm>
          <a:prstGeom prst="roundRect">
            <a:avLst>
              <a:gd name="adj" fmla="val 8855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BCE1E5-9800-4AFC-AB72-114DDF8D6810}"/>
              </a:ext>
            </a:extLst>
          </p:cNvPr>
          <p:cNvSpPr/>
          <p:nvPr/>
        </p:nvSpPr>
        <p:spPr>
          <a:xfrm>
            <a:off x="3707904" y="1844824"/>
            <a:ext cx="3163411" cy="104929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Personality: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i="1" dirty="0">
                <a:solidFill>
                  <a:srgbClr val="108080"/>
                </a:solidFill>
                <a:latin typeface="Bradley Hand Bold"/>
                <a:cs typeface="Bradley Hand Bold"/>
              </a:rPr>
              <a:t>Kind, Generous, Honest, Good Hearted, Curious, Wise, Respectful</a:t>
            </a:r>
            <a:endParaRPr kumimoji="0" lang="en-GB" sz="1800" i="1" u="none" strike="noStrike" kern="1200" cap="none" spc="0" normalizeH="0" baseline="0" noProof="0" dirty="0">
              <a:ln>
                <a:noFill/>
              </a:ln>
              <a:solidFill>
                <a:srgbClr val="108080"/>
              </a:solidFill>
              <a:effectLst/>
              <a:uLnTx/>
              <a:uFillTx/>
              <a:latin typeface="Bradley Hand Bold"/>
              <a:cs typeface="Bradley Hand Bold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D5F6A-EE1A-449D-BF7F-422690350450}"/>
              </a:ext>
            </a:extLst>
          </p:cNvPr>
          <p:cNvSpPr/>
          <p:nvPr/>
        </p:nvSpPr>
        <p:spPr>
          <a:xfrm>
            <a:off x="3707904" y="0"/>
            <a:ext cx="2160240" cy="62068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Name: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ea typeface="+mn-ea"/>
                <a:cs typeface="Bradley Hand Bold"/>
              </a:rPr>
              <a:t>Charlie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ea typeface="+mn-ea"/>
                <a:cs typeface="Bradley Hand Bold"/>
              </a:rPr>
              <a:t> 		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ea typeface="+mn-ea"/>
                <a:cs typeface="Bradley Hand Bold"/>
              </a:rPr>
              <a:t>Bucket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AFD7F0-84E0-4E56-85AD-7B5BE7B01D05}"/>
              </a:ext>
            </a:extLst>
          </p:cNvPr>
          <p:cNvSpPr/>
          <p:nvPr/>
        </p:nvSpPr>
        <p:spPr>
          <a:xfrm>
            <a:off x="3707904" y="2894120"/>
            <a:ext cx="3168352" cy="3963880"/>
          </a:xfrm>
          <a:prstGeom prst="roundRect">
            <a:avLst>
              <a:gd name="adj" fmla="val 143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D8008"/>
                </a:solidFill>
                <a:effectLst/>
                <a:uLnTx/>
                <a:uFillTx/>
                <a:latin typeface="Arial"/>
                <a:cs typeface="Arial"/>
              </a:rPr>
              <a:t>Physical Skills: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Gesture: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cs typeface="Bradley Hand Bold"/>
              </a:rPr>
              <a:t>Wide open arms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Posture: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cs typeface="Bradley Hand Bold"/>
              </a:rPr>
              <a:t>Upright, Straight back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Facial Expression: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cs typeface="Bradley Hand Bold"/>
              </a:rPr>
              <a:t>Wide eyes, Large smile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Gait: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GB" sz="2000" i="1" dirty="0">
                <a:solidFill>
                  <a:srgbClr val="108080"/>
                </a:solidFill>
                <a:latin typeface="Bradley Hand Bold"/>
                <a:cs typeface="Bradley Hand Bold"/>
              </a:rPr>
              <a:t>Light footed, Jumpy 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108080"/>
              </a:solidFill>
              <a:effectLst/>
              <a:uLnTx/>
              <a:uFillTx/>
              <a:latin typeface="Bradley Hand Bold"/>
              <a:cs typeface="Bradley Hand Bol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Stance: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cs typeface="Bradley Hand Bold"/>
              </a:rPr>
              <a:t>Feet shoulder width apart, straight legs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08080"/>
              </a:solidFill>
              <a:effectLst/>
              <a:uLnTx/>
              <a:uFillTx/>
              <a:latin typeface="Bradley Hand Bold"/>
              <a:cs typeface="Bradley Hand Bol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7EB7C6-78C0-491B-B688-F2AC401C8DAC}"/>
              </a:ext>
            </a:extLst>
          </p:cNvPr>
          <p:cNvSpPr/>
          <p:nvPr/>
        </p:nvSpPr>
        <p:spPr>
          <a:xfrm>
            <a:off x="6876256" y="2894120"/>
            <a:ext cx="2267744" cy="3963880"/>
          </a:xfrm>
          <a:prstGeom prst="roundRect">
            <a:avLst>
              <a:gd name="adj" fmla="val 143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D8008"/>
                </a:solidFill>
                <a:effectLst/>
                <a:uLnTx/>
                <a:uFillTx/>
                <a:latin typeface="Arial"/>
                <a:cs typeface="Arial"/>
              </a:rPr>
              <a:t>Vocal Skills: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Pitch: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GB" sz="2000" i="1" dirty="0">
                <a:solidFill>
                  <a:srgbClr val="108080"/>
                </a:solidFill>
                <a:latin typeface="Bradley Hand Bold"/>
                <a:cs typeface="Bradley Hand Bold"/>
              </a:rPr>
              <a:t>Slightly Higher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108080"/>
              </a:solidFill>
              <a:effectLst/>
              <a:uLnTx/>
              <a:uFillTx/>
              <a:latin typeface="Bradley Hand Bold"/>
              <a:cs typeface="Bradley Hand Bol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Pace: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cs typeface="Bradley Hand Bold"/>
              </a:rPr>
              <a:t>Slightly Slow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Volume: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cs typeface="Bradley Hand Bold"/>
              </a:rPr>
              <a:t>Quiet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Accent: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cs typeface="Bradley Hand Bold"/>
              </a:rPr>
              <a:t>No particular location but needs to show that he is poor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Tone: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cs typeface="Bradley Hand Bold"/>
              </a:rPr>
              <a:t>Soft, Calm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08080"/>
              </a:solidFill>
              <a:effectLst/>
              <a:uLnTx/>
              <a:uFillTx/>
              <a:latin typeface="Bradley Hand Bold"/>
              <a:cs typeface="Bradley Hand Bol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3D92C0-62C3-4667-9052-E8D19E49FBFC}"/>
              </a:ext>
            </a:extLst>
          </p:cNvPr>
          <p:cNvSpPr/>
          <p:nvPr/>
        </p:nvSpPr>
        <p:spPr>
          <a:xfrm>
            <a:off x="5868144" y="0"/>
            <a:ext cx="1003172" cy="62068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1800" i="1" u="none" strike="noStrike" kern="1200" cap="none" spc="0" normalizeH="0" baseline="0" noProof="0" dirty="0">
                <a:ln>
                  <a:noFill/>
                </a:ln>
                <a:solidFill>
                  <a:srgbClr val="108080"/>
                </a:solidFill>
                <a:effectLst/>
                <a:uLnTx/>
                <a:uFillTx/>
                <a:latin typeface="Bradley Hand Bold"/>
                <a:ea typeface="+mn-ea"/>
                <a:cs typeface="Bradley Hand Bold"/>
              </a:rPr>
              <a:t>11</a:t>
            </a:r>
          </a:p>
        </p:txBody>
      </p:sp>
      <p:pic>
        <p:nvPicPr>
          <p:cNvPr id="1026" name="Picture 2" descr="Download charlie bucket illustration clipart Charlie and the Chocolate  Factory Charlie Bucket Matilda | Roald dahl day, Event props, Free clip art">
            <a:extLst>
              <a:ext uri="{FF2B5EF4-FFF2-40B4-BE49-F238E27FC236}">
                <a16:creationId xmlns:a16="http://schemas.microsoft.com/office/drawing/2014/main" id="{1DBBDA7C-8092-451C-8379-F73F3C90E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6" t="9254" r="12991"/>
          <a:stretch/>
        </p:blipFill>
        <p:spPr bwMode="auto">
          <a:xfrm>
            <a:off x="7168717" y="54310"/>
            <a:ext cx="1677881" cy="27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36D4CB-9DA8-4EFC-96F9-03057CB0CCA9}"/>
              </a:ext>
            </a:extLst>
          </p:cNvPr>
          <p:cNvSpPr txBox="1"/>
          <p:nvPr/>
        </p:nvSpPr>
        <p:spPr>
          <a:xfrm>
            <a:off x="669" y="0"/>
            <a:ext cx="370723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Character Profile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dirty="0">
              <a:ln>
                <a:noFill/>
              </a:ln>
              <a:solidFill>
                <a:srgbClr val="E4831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character profile is a useful way of recording facts and ideas to help a performer develop their characterisation.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7308" y="1988840"/>
            <a:ext cx="3484572" cy="47397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Look at the example opposite and use it to model a character profile of your own for the character of Charlie.</a:t>
            </a:r>
          </a:p>
          <a:p>
            <a:pPr lvl="0" defTabSz="457200">
              <a:defRPr/>
            </a:pPr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defTabSz="457200"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There’s a blank character profile on the next slide that you can copy or print and stick in your book. </a:t>
            </a:r>
          </a:p>
          <a:p>
            <a:pPr lvl="0" defTabSz="457200">
              <a:defRPr/>
            </a:pPr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defTabSz="457200"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What words can you think of to describe Charlie’s character?</a:t>
            </a:r>
          </a:p>
          <a:p>
            <a:pPr lvl="0" defTabSz="457200">
              <a:defRPr/>
            </a:pPr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defTabSz="457200"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What ideas do you have for how you might use your physical and vocal skills to explore the character of Charlie?</a:t>
            </a:r>
          </a:p>
          <a:p>
            <a:pPr lvl="0" defTabSz="457200">
              <a:defRPr/>
            </a:pPr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defTabSz="457200"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Draw a portrait of Charlie.</a:t>
            </a:r>
          </a:p>
        </p:txBody>
      </p:sp>
    </p:spTree>
    <p:extLst>
      <p:ext uri="{BB962C8B-B14F-4D97-AF65-F5344CB8AC3E}">
        <p14:creationId xmlns:p14="http://schemas.microsoft.com/office/powerpoint/2010/main" val="1173044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85A878-B2A0-4714-A5A6-1DDE4F5BCB9B}"/>
              </a:ext>
            </a:extLst>
          </p:cNvPr>
          <p:cNvSpPr/>
          <p:nvPr/>
        </p:nvSpPr>
        <p:spPr>
          <a:xfrm>
            <a:off x="-1" y="497150"/>
            <a:ext cx="6871317" cy="119848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2D0FA9-AD1C-4CDC-B46C-870FB47096F5}"/>
              </a:ext>
            </a:extLst>
          </p:cNvPr>
          <p:cNvSpPr/>
          <p:nvPr/>
        </p:nvSpPr>
        <p:spPr>
          <a:xfrm>
            <a:off x="6871317" y="0"/>
            <a:ext cx="2272683" cy="2894120"/>
          </a:xfrm>
          <a:prstGeom prst="roundRect">
            <a:avLst>
              <a:gd name="adj" fmla="val 8855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BCE1E5-9800-4AFC-AB72-114DDF8D6810}"/>
              </a:ext>
            </a:extLst>
          </p:cNvPr>
          <p:cNvSpPr/>
          <p:nvPr/>
        </p:nvSpPr>
        <p:spPr>
          <a:xfrm>
            <a:off x="-2" y="1695635"/>
            <a:ext cx="6871317" cy="119848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Personality: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D5F6A-EE1A-449D-BF7F-422690350450}"/>
              </a:ext>
            </a:extLst>
          </p:cNvPr>
          <p:cNvSpPr/>
          <p:nvPr/>
        </p:nvSpPr>
        <p:spPr>
          <a:xfrm>
            <a:off x="0" y="0"/>
            <a:ext cx="3968317" cy="49715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Name: 	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Charlie Bucket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AFD7F0-84E0-4E56-85AD-7B5BE7B01D05}"/>
              </a:ext>
            </a:extLst>
          </p:cNvPr>
          <p:cNvSpPr/>
          <p:nvPr/>
        </p:nvSpPr>
        <p:spPr>
          <a:xfrm>
            <a:off x="-4" y="2894120"/>
            <a:ext cx="4572003" cy="3963880"/>
          </a:xfrm>
          <a:prstGeom prst="roundRect">
            <a:avLst>
              <a:gd name="adj" fmla="val 143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Skills: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Posture: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Facial Expression: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Stance: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7EB7C6-78C0-491B-B688-F2AC401C8DAC}"/>
              </a:ext>
            </a:extLst>
          </p:cNvPr>
          <p:cNvSpPr/>
          <p:nvPr/>
        </p:nvSpPr>
        <p:spPr>
          <a:xfrm>
            <a:off x="4571999" y="2894120"/>
            <a:ext cx="4572002" cy="3963880"/>
          </a:xfrm>
          <a:prstGeom prst="roundRect">
            <a:avLst>
              <a:gd name="adj" fmla="val 143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Vocal Skills: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Pitch: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Accent: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3D92C0-62C3-4667-9052-E8D19E49FBFC}"/>
              </a:ext>
            </a:extLst>
          </p:cNvPr>
          <p:cNvSpPr/>
          <p:nvPr/>
        </p:nvSpPr>
        <p:spPr>
          <a:xfrm>
            <a:off x="3968318" y="1"/>
            <a:ext cx="2902998" cy="49715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Age:</a:t>
            </a:r>
          </a:p>
        </p:txBody>
      </p:sp>
    </p:spTree>
    <p:extLst>
      <p:ext uri="{BB962C8B-B14F-4D97-AF65-F5344CB8AC3E}">
        <p14:creationId xmlns:p14="http://schemas.microsoft.com/office/powerpoint/2010/main" val="294227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8B5895-7862-4D7D-B4BE-F858A1D32F64}"/>
              </a:ext>
            </a:extLst>
          </p:cNvPr>
          <p:cNvSpPr txBox="1"/>
          <p:nvPr/>
        </p:nvSpPr>
        <p:spPr>
          <a:xfrm>
            <a:off x="0" y="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sng" strike="noStrike" kern="1200" cap="none" spc="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Hot Seating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92AC9D-CE04-489E-865E-5701FCE2BB63}"/>
              </a:ext>
            </a:extLst>
          </p:cNvPr>
          <p:cNvSpPr/>
          <p:nvPr/>
        </p:nvSpPr>
        <p:spPr>
          <a:xfrm>
            <a:off x="2987824" y="18023"/>
            <a:ext cx="6156176" cy="5816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Hot seating helps a performer to understand their character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better. </a:t>
            </a:r>
          </a:p>
          <a:p>
            <a:pPr lvl="0" algn="ctr" defTabSz="457200">
              <a:defRPr/>
            </a:pPr>
            <a:endParaRPr kumimoji="0" lang="en-GB" sz="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lvl="0" algn="ctr" defTabSz="457200"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A performer sits in the ‘hot-seat’ and is asked questions. The performer answers as their character </a:t>
            </a:r>
            <a:r>
              <a:rPr lang="mr-IN" sz="20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 using vocal and physical skills and a lot of imagination! </a:t>
            </a:r>
          </a:p>
          <a:p>
            <a:pPr lvl="0" algn="ctr" defTabSz="457200">
              <a:defRPr/>
            </a:pPr>
            <a:endParaRPr lang="en-GB" sz="8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algn="ctr" defTabSz="457200"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The people asking the questions should take notes about what the character in the hot seat says and the physical and vocal skills that the performer uses. </a:t>
            </a:r>
          </a:p>
          <a:p>
            <a:pPr lvl="0" algn="ctr" defTabSz="457200">
              <a:defRPr/>
            </a:pPr>
            <a:r>
              <a:rPr lang="en-GB" sz="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lvl="0" algn="ctr" defTabSz="457200"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The questions need help the performer use their imagination and think about their character’s background, family, friends, hobbies, school-life, likes and dislikes, etc.</a:t>
            </a:r>
          </a:p>
          <a:p>
            <a:pPr lvl="0" algn="ctr" defTabSz="457200">
              <a:defRPr/>
            </a:pPr>
            <a:endParaRPr lang="en-GB" sz="8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algn="ctr" defTabSz="457200">
              <a:defRPr/>
            </a:pPr>
            <a:r>
              <a:rPr lang="en-GB" sz="2000" dirty="0">
                <a:solidFill>
                  <a:srgbClr val="108080"/>
                </a:solidFill>
                <a:latin typeface="Bradley Hand Bold"/>
                <a:cs typeface="Bradley Hand Bold"/>
              </a:rPr>
              <a:t>What does your bedroom look like?</a:t>
            </a:r>
          </a:p>
          <a:p>
            <a:pPr lvl="0" algn="ctr" defTabSz="457200">
              <a:defRPr/>
            </a:pPr>
            <a:r>
              <a:rPr lang="en-GB" sz="2000" dirty="0">
                <a:solidFill>
                  <a:srgbClr val="108080"/>
                </a:solidFill>
                <a:latin typeface="Bradley Hand Bold"/>
                <a:cs typeface="Bradley Hand Bold"/>
              </a:rPr>
              <a:t>What’s your favourite subject at school and why?</a:t>
            </a:r>
          </a:p>
          <a:p>
            <a:pPr lvl="0" algn="ctr" defTabSz="457200">
              <a:defRPr/>
            </a:pPr>
            <a:r>
              <a:rPr lang="en-GB" sz="2000" dirty="0">
                <a:solidFill>
                  <a:srgbClr val="108080"/>
                </a:solidFill>
                <a:latin typeface="Bradley Hand Bold"/>
                <a:cs typeface="Bradley Hand Bold"/>
              </a:rPr>
              <a:t>Who is in your family and what are they like?</a:t>
            </a:r>
          </a:p>
          <a:p>
            <a:pPr lvl="0" algn="ctr" defTabSz="457200">
              <a:defRPr/>
            </a:pPr>
            <a:r>
              <a:rPr lang="en-GB" sz="2000" dirty="0">
                <a:solidFill>
                  <a:srgbClr val="108080"/>
                </a:solidFill>
                <a:latin typeface="Bradley Hand Bold"/>
                <a:cs typeface="Bradley Hand Bold"/>
              </a:rPr>
              <a:t>How do you feel about going to the chocolate factory?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44A9C-17DA-490A-85C0-A932E6367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05"/>
          <a:stretch/>
        </p:blipFill>
        <p:spPr>
          <a:xfrm>
            <a:off x="11010" y="764703"/>
            <a:ext cx="2832798" cy="4052965"/>
          </a:xfrm>
          <a:prstGeom prst="rect">
            <a:avLst/>
          </a:prstGeom>
        </p:spPr>
      </p:pic>
      <p:pic>
        <p:nvPicPr>
          <p:cNvPr id="12" name="Picture 2" descr="Asking Question Cartoon Images, Stock Photos &amp; Vectors | Shutterstock">
            <a:extLst>
              <a:ext uri="{FF2B5EF4-FFF2-40B4-BE49-F238E27FC236}">
                <a16:creationId xmlns:a16="http://schemas.microsoft.com/office/drawing/2014/main" id="{B6DDF0A1-5273-468F-A35C-9361DAD2C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8" t="14123" b="20944"/>
          <a:stretch/>
        </p:blipFill>
        <p:spPr bwMode="auto">
          <a:xfrm>
            <a:off x="2051720" y="4653136"/>
            <a:ext cx="907606" cy="11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king Question Cartoon Images, Stock Photos &amp; Vectors | Shutterstock">
            <a:extLst>
              <a:ext uri="{FF2B5EF4-FFF2-40B4-BE49-F238E27FC236}">
                <a16:creationId xmlns:a16="http://schemas.microsoft.com/office/drawing/2014/main" id="{5A9D2BED-8B05-4AF1-BF9A-7B2D8D3CF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4" r="53920" b="20944"/>
          <a:stretch/>
        </p:blipFill>
        <p:spPr bwMode="auto">
          <a:xfrm>
            <a:off x="19944" y="4653136"/>
            <a:ext cx="1908603" cy="11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74803E-C758-4563-BC17-F243F96780EC}"/>
              </a:ext>
            </a:extLst>
          </p:cNvPr>
          <p:cNvSpPr txBox="1"/>
          <p:nvPr/>
        </p:nvSpPr>
        <p:spPr>
          <a:xfrm>
            <a:off x="0" y="5877272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TASK: </a:t>
            </a:r>
            <a:r>
              <a:rPr lang="en-GB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Write a list of questions you would like to ask Augustus, </a:t>
            </a:r>
            <a:r>
              <a:rPr lang="en-GB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Veruca</a:t>
            </a:r>
            <a:r>
              <a:rPr lang="en-GB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Violet and Mike</a:t>
            </a:r>
          </a:p>
        </p:txBody>
      </p:sp>
    </p:spTree>
    <p:extLst>
      <p:ext uri="{BB962C8B-B14F-4D97-AF65-F5344CB8AC3E}">
        <p14:creationId xmlns:p14="http://schemas.microsoft.com/office/powerpoint/2010/main" val="31502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85A878-B2A0-4714-A5A6-1DDE4F5BCB9B}"/>
              </a:ext>
            </a:extLst>
          </p:cNvPr>
          <p:cNvSpPr/>
          <p:nvPr/>
        </p:nvSpPr>
        <p:spPr>
          <a:xfrm>
            <a:off x="-1" y="497150"/>
            <a:ext cx="6871317" cy="119848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2D0FA9-AD1C-4CDC-B46C-870FB47096F5}"/>
              </a:ext>
            </a:extLst>
          </p:cNvPr>
          <p:cNvSpPr/>
          <p:nvPr/>
        </p:nvSpPr>
        <p:spPr>
          <a:xfrm>
            <a:off x="6871317" y="0"/>
            <a:ext cx="2272683" cy="2894120"/>
          </a:xfrm>
          <a:prstGeom prst="roundRect">
            <a:avLst>
              <a:gd name="adj" fmla="val 8855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BCE1E5-9800-4AFC-AB72-114DDF8D6810}"/>
              </a:ext>
            </a:extLst>
          </p:cNvPr>
          <p:cNvSpPr/>
          <p:nvPr/>
        </p:nvSpPr>
        <p:spPr>
          <a:xfrm>
            <a:off x="-2" y="1695635"/>
            <a:ext cx="6871317" cy="119848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Personality: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D5F6A-EE1A-449D-BF7F-422690350450}"/>
              </a:ext>
            </a:extLst>
          </p:cNvPr>
          <p:cNvSpPr/>
          <p:nvPr/>
        </p:nvSpPr>
        <p:spPr>
          <a:xfrm>
            <a:off x="0" y="0"/>
            <a:ext cx="3968317" cy="49715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Name: 	 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AFD7F0-84E0-4E56-85AD-7B5BE7B01D05}"/>
              </a:ext>
            </a:extLst>
          </p:cNvPr>
          <p:cNvSpPr/>
          <p:nvPr/>
        </p:nvSpPr>
        <p:spPr>
          <a:xfrm>
            <a:off x="-4" y="2894120"/>
            <a:ext cx="4572003" cy="3963880"/>
          </a:xfrm>
          <a:prstGeom prst="roundRect">
            <a:avLst>
              <a:gd name="adj" fmla="val 143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Skills: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Posture: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Facial Expression: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Stance: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7EB7C6-78C0-491B-B688-F2AC401C8DAC}"/>
              </a:ext>
            </a:extLst>
          </p:cNvPr>
          <p:cNvSpPr/>
          <p:nvPr/>
        </p:nvSpPr>
        <p:spPr>
          <a:xfrm>
            <a:off x="4571999" y="2894120"/>
            <a:ext cx="4572002" cy="3963880"/>
          </a:xfrm>
          <a:prstGeom prst="roundRect">
            <a:avLst>
              <a:gd name="adj" fmla="val 143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Vocal Skills: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Pitch: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Accent: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3D92C0-62C3-4667-9052-E8D19E49FBFC}"/>
              </a:ext>
            </a:extLst>
          </p:cNvPr>
          <p:cNvSpPr/>
          <p:nvPr/>
        </p:nvSpPr>
        <p:spPr>
          <a:xfrm>
            <a:off x="3968318" y="1"/>
            <a:ext cx="2902998" cy="49715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415CE3-2C75-4953-893E-F930CB375276}"/>
              </a:ext>
            </a:extLst>
          </p:cNvPr>
          <p:cNvSpPr txBox="1"/>
          <p:nvPr/>
        </p:nvSpPr>
        <p:spPr>
          <a:xfrm>
            <a:off x="6972699" y="219229"/>
            <a:ext cx="2069917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TASK: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Choose one of the ticket winners and complete a character profile for them.</a:t>
            </a:r>
          </a:p>
        </p:txBody>
      </p:sp>
    </p:spTree>
    <p:extLst>
      <p:ext uri="{BB962C8B-B14F-4D97-AF65-F5344CB8AC3E}">
        <p14:creationId xmlns:p14="http://schemas.microsoft.com/office/powerpoint/2010/main" val="272717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13876"/>
            <a:ext cx="914400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D8008"/>
                </a:solidFill>
                <a:latin typeface="Arial"/>
                <a:cs typeface="Arial"/>
              </a:rPr>
              <a:t>Revise </a:t>
            </a:r>
          </a:p>
          <a:p>
            <a:pPr algn="ctr"/>
            <a:r>
              <a:rPr lang="en-US" sz="5400" dirty="0">
                <a:solidFill>
                  <a:srgbClr val="108080"/>
                </a:solidFill>
                <a:latin typeface="Arial"/>
                <a:cs typeface="Arial"/>
              </a:rPr>
              <a:t>everything you </a:t>
            </a:r>
            <a:r>
              <a:rPr lang="en-US" sz="5400">
                <a:solidFill>
                  <a:srgbClr val="108080"/>
                </a:solidFill>
                <a:latin typeface="Arial"/>
                <a:cs typeface="Arial"/>
              </a:rPr>
              <a:t>have </a:t>
            </a:r>
          </a:p>
          <a:p>
            <a:pPr algn="ctr"/>
            <a:r>
              <a:rPr lang="en-US" sz="5400">
                <a:solidFill>
                  <a:srgbClr val="108080"/>
                </a:solidFill>
                <a:latin typeface="Arial"/>
                <a:cs typeface="Arial"/>
              </a:rPr>
              <a:t>learned </a:t>
            </a:r>
            <a:r>
              <a:rPr lang="en-US" sz="5400" dirty="0">
                <a:solidFill>
                  <a:srgbClr val="108080"/>
                </a:solidFill>
                <a:latin typeface="Arial"/>
                <a:cs typeface="Arial"/>
              </a:rPr>
              <a:t>this term and</a:t>
            </a:r>
            <a:r>
              <a:rPr lang="en-US" sz="5400" b="1" dirty="0">
                <a:solidFill>
                  <a:srgbClr val="FD8008"/>
                </a:solidFill>
                <a:latin typeface="Arial"/>
                <a:cs typeface="Arial"/>
              </a:rPr>
              <a:t> </a:t>
            </a:r>
            <a:r>
              <a:rPr lang="en-US" sz="6000" b="1" dirty="0">
                <a:solidFill>
                  <a:srgbClr val="FD8008"/>
                </a:solidFill>
                <a:latin typeface="Arial"/>
                <a:cs typeface="Arial"/>
              </a:rPr>
              <a:t>complete the </a:t>
            </a:r>
          </a:p>
          <a:p>
            <a:pPr algn="ctr"/>
            <a:r>
              <a:rPr lang="en-US" sz="6000" b="1" dirty="0">
                <a:solidFill>
                  <a:srgbClr val="FD8008"/>
                </a:solidFill>
                <a:latin typeface="Arial"/>
                <a:cs typeface="Arial"/>
              </a:rPr>
              <a:t>multiple choice quiz </a:t>
            </a:r>
          </a:p>
          <a:p>
            <a:pPr algn="ctr"/>
            <a:r>
              <a:rPr lang="en-US" sz="6000" dirty="0">
                <a:solidFill>
                  <a:srgbClr val="108080"/>
                </a:solidFill>
                <a:latin typeface="Arial"/>
                <a:cs typeface="Arial"/>
              </a:rPr>
              <a:t>set on </a:t>
            </a:r>
          </a:p>
          <a:p>
            <a:pPr algn="ctr"/>
            <a:r>
              <a:rPr lang="en-US" sz="6000" b="1" dirty="0">
                <a:solidFill>
                  <a:srgbClr val="FD8008"/>
                </a:solidFill>
                <a:latin typeface="Arial"/>
                <a:cs typeface="Arial"/>
              </a:rPr>
              <a:t>Show My Homework</a:t>
            </a:r>
          </a:p>
        </p:txBody>
      </p:sp>
    </p:spTree>
    <p:extLst>
      <p:ext uri="{BB962C8B-B14F-4D97-AF65-F5344CB8AC3E}">
        <p14:creationId xmlns:p14="http://schemas.microsoft.com/office/powerpoint/2010/main" val="459868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880AD22-0B14-4D65-A966-47C1981992D8}"/>
              </a:ext>
            </a:extLst>
          </p:cNvPr>
          <p:cNvSpPr txBox="1"/>
          <p:nvPr/>
        </p:nvSpPr>
        <p:spPr>
          <a:xfrm>
            <a:off x="0" y="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4000" b="1" u="sng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Vocal Skills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52893-D9B5-4652-A9C5-AFE5D1196927}"/>
              </a:ext>
            </a:extLst>
          </p:cNvPr>
          <p:cNvSpPr txBox="1"/>
          <p:nvPr/>
        </p:nvSpPr>
        <p:spPr>
          <a:xfrm>
            <a:off x="-9976" y="1340768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000" b="1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Pace: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speed at which you are talking (fast or slow)</a:t>
            </a:r>
          </a:p>
          <a:p>
            <a:pPr defTabSz="457200"/>
            <a:endParaRPr lang="en-GB" sz="800" dirty="0">
              <a:solidFill>
                <a:srgbClr val="E48312"/>
              </a:solidFill>
              <a:latin typeface="Arial" pitchFamily="34" charset="0"/>
              <a:cs typeface="Arial" pitchFamily="34" charset="0"/>
            </a:endParaRPr>
          </a:p>
          <a:p>
            <a:pPr defTabSz="457200"/>
            <a:r>
              <a:rPr lang="en-GB" sz="2000" b="1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Pitch: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How high or low you are speaking</a:t>
            </a:r>
          </a:p>
          <a:p>
            <a:pPr defTabSz="457200"/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457200"/>
            <a:r>
              <a:rPr lang="en-GB" sz="2000" b="1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Tone: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Showing a feeling/emotion in the way you speak</a:t>
            </a:r>
          </a:p>
          <a:p>
            <a:pPr defTabSz="457200"/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457200"/>
            <a:r>
              <a:rPr lang="en-GB" sz="2000" b="1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Volume: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How loudly or quietly you are speaking</a:t>
            </a:r>
          </a:p>
          <a:p>
            <a:pPr defTabSz="457200"/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457200"/>
            <a:r>
              <a:rPr lang="en-GB" sz="2000" b="1" dirty="0">
                <a:solidFill>
                  <a:srgbClr val="E48312"/>
                </a:solidFill>
                <a:latin typeface="Arial" pitchFamily="34" charset="0"/>
                <a:cs typeface="Arial" pitchFamily="34" charset="0"/>
              </a:rPr>
              <a:t>Accent: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Using your voice to show the location a character comes from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75" y="3717032"/>
            <a:ext cx="2947205" cy="227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" y="3717032"/>
            <a:ext cx="2869753" cy="221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97" y="3717032"/>
            <a:ext cx="2947205" cy="227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47864" y="0"/>
            <a:ext cx="579613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itchFamily="34" charset="0"/>
                <a:cs typeface="Arial" pitchFamily="34" charset="0"/>
              </a:rPr>
              <a:t>TASK: </a:t>
            </a:r>
            <a:r>
              <a:rPr lang="en-GB" dirty="0">
                <a:latin typeface="Arial" pitchFamily="34" charset="0"/>
                <a:cs typeface="Arial" pitchFamily="34" charset="0"/>
              </a:rPr>
              <a:t>Write these skills in your book and try out the different skills at home. </a:t>
            </a:r>
          </a:p>
          <a:p>
            <a:r>
              <a:rPr lang="en-GB" b="1" dirty="0">
                <a:latin typeface="Arial" pitchFamily="34" charset="0"/>
                <a:cs typeface="Arial" pitchFamily="34" charset="0"/>
              </a:rPr>
              <a:t>Extension: </a:t>
            </a:r>
            <a:r>
              <a:rPr lang="en-GB" dirty="0">
                <a:latin typeface="Arial" pitchFamily="34" charset="0"/>
                <a:cs typeface="Arial" pitchFamily="34" charset="0"/>
              </a:rPr>
              <a:t>Illustrate your written notes with drawings</a:t>
            </a:r>
          </a:p>
        </p:txBody>
      </p:sp>
    </p:spTree>
    <p:extLst>
      <p:ext uri="{BB962C8B-B14F-4D97-AF65-F5344CB8AC3E}">
        <p14:creationId xmlns:p14="http://schemas.microsoft.com/office/powerpoint/2010/main" val="2361038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709" r="9198"/>
          <a:stretch/>
        </p:blipFill>
        <p:spPr bwMode="auto">
          <a:xfrm>
            <a:off x="4067945" y="-1"/>
            <a:ext cx="5069790" cy="249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E08E43-DE0C-436A-9CCE-DA8DCE61834B}"/>
              </a:ext>
            </a:extLst>
          </p:cNvPr>
          <p:cNvGraphicFramePr>
            <a:graphicFrameLocks noGrp="1"/>
          </p:cNvGraphicFramePr>
          <p:nvPr/>
        </p:nvGraphicFramePr>
        <p:xfrm>
          <a:off x="29100" y="2564904"/>
          <a:ext cx="8928992" cy="373989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160239">
                  <a:extLst>
                    <a:ext uri="{9D8B030D-6E8A-4147-A177-3AD203B41FA5}">
                      <a16:colId xmlns:a16="http://schemas.microsoft.com/office/drawing/2014/main" val="3858597268"/>
                    </a:ext>
                  </a:extLst>
                </a:gridCol>
                <a:gridCol w="6768753">
                  <a:extLst>
                    <a:ext uri="{9D8B030D-6E8A-4147-A177-3AD203B41FA5}">
                      <a16:colId xmlns:a16="http://schemas.microsoft.com/office/drawing/2014/main" val="4286503478"/>
                    </a:ext>
                  </a:extLst>
                </a:gridCol>
              </a:tblGrid>
              <a:tr h="6353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Characterisation</a:t>
                      </a:r>
                      <a:endParaRPr lang="en-GB" sz="2000" b="1" dirty="0">
                        <a:solidFill>
                          <a:schemeClr val="accent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Experiment with vocal and physical skills to create a character who is different from you. </a:t>
                      </a:r>
                      <a:endParaRPr lang="en-GB" sz="2000" b="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3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Tableau/x</a:t>
                      </a:r>
                      <a:endParaRPr lang="en-GB" sz="2000" b="1" dirty="0">
                        <a:solidFill>
                          <a:schemeClr val="accent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 still image or frozen picture that tells a story using exaggerated</a:t>
                      </a:r>
                      <a:r>
                        <a:rPr lang="en-GB" sz="20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physical skills. It must be still and silent</a:t>
                      </a:r>
                      <a:endParaRPr lang="en-GB" sz="20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Facing the Audience</a:t>
                      </a:r>
                      <a:endParaRPr lang="en-GB" sz="2000" b="1" dirty="0">
                        <a:solidFill>
                          <a:schemeClr val="accent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The position a performer stands in to ensure the audience can see their performance clearly</a:t>
                      </a:r>
                      <a:endParaRPr lang="en-GB" sz="2000" b="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860743"/>
                  </a:ext>
                </a:extLst>
              </a:tr>
              <a:tr h="6353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Rehearsal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231F20"/>
                          </a:solidFill>
                          <a:effectLst/>
                          <a:latin typeface="ReithSans"/>
                        </a:rPr>
                        <a:t>The process of experimenting</a:t>
                      </a:r>
                      <a:r>
                        <a:rPr lang="en-GB" sz="2000" b="0" i="0" baseline="0" dirty="0">
                          <a:solidFill>
                            <a:srgbClr val="231F20"/>
                          </a:solidFill>
                          <a:effectLst/>
                          <a:latin typeface="ReithSans"/>
                        </a:rPr>
                        <a:t> with skills </a:t>
                      </a:r>
                      <a:r>
                        <a:rPr lang="en-GB" sz="2000" b="0" i="0" dirty="0">
                          <a:solidFill>
                            <a:srgbClr val="231F20"/>
                          </a:solidFill>
                          <a:effectLst/>
                          <a:latin typeface="ReithSans"/>
                        </a:rPr>
                        <a:t>and getting  ready for performance</a:t>
                      </a:r>
                      <a:endParaRPr lang="en-GB" sz="2000" b="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  <a:endParaRPr lang="en-GB" sz="2000" b="1" dirty="0">
                        <a:solidFill>
                          <a:schemeClr val="accent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The best feedback gives the performer a positive comment on their use of skills</a:t>
                      </a:r>
                      <a:r>
                        <a:rPr lang="en-GB" sz="20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and a suggestion</a:t>
                      </a:r>
                      <a:r>
                        <a:rPr lang="en-GB" sz="20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to improve their skills in</a:t>
                      </a:r>
                      <a:r>
                        <a:rPr lang="en-GB" sz="20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performance</a:t>
                      </a:r>
                      <a:endParaRPr lang="en-GB" sz="20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34769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268760"/>
            <a:ext cx="40476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TASK: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Write these skills in your 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0AD22-0B14-4D65-A966-47C1981992D8}"/>
              </a:ext>
            </a:extLst>
          </p:cNvPr>
          <p:cNvSpPr txBox="1"/>
          <p:nvPr/>
        </p:nvSpPr>
        <p:spPr>
          <a:xfrm>
            <a:off x="0" y="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sng" strike="noStrike" kern="1200" cap="none" spc="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Stagecraft Skills</a:t>
            </a:r>
          </a:p>
        </p:txBody>
      </p:sp>
    </p:spTree>
    <p:extLst>
      <p:ext uri="{BB962C8B-B14F-4D97-AF65-F5344CB8AC3E}">
        <p14:creationId xmlns:p14="http://schemas.microsoft.com/office/powerpoint/2010/main" val="149284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" y="692696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7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en-GB" sz="2000" b="1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meaning</a:t>
            </a:r>
            <a:r>
              <a:rPr lang="en-GB" sz="2000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 does this </a:t>
            </a:r>
            <a:r>
              <a:rPr lang="en-GB" sz="2000" b="1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tableau</a:t>
            </a:r>
            <a:r>
              <a:rPr lang="en-GB" sz="2000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 create </a:t>
            </a:r>
          </a:p>
          <a:p>
            <a:pPr algn="ctr"/>
            <a:r>
              <a:rPr lang="en-GB" sz="2000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for the </a:t>
            </a:r>
            <a:r>
              <a:rPr lang="en-GB" sz="2000" b="1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audience</a:t>
            </a:r>
            <a:r>
              <a:rPr lang="en-GB" sz="2000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0120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Describe the facial expressions, use of posture &amp; gesture, </a:t>
            </a:r>
          </a:p>
          <a:p>
            <a:pPr algn="ctr"/>
            <a:r>
              <a:rPr lang="en-GB" sz="2000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costume, set &amp; props. </a:t>
            </a:r>
          </a:p>
          <a:p>
            <a:pPr algn="ctr"/>
            <a:r>
              <a:rPr lang="en-GB" sz="2000" dirty="0">
                <a:solidFill>
                  <a:srgbClr val="FD8008"/>
                </a:solidFill>
                <a:latin typeface="Arial" pitchFamily="34" charset="0"/>
                <a:cs typeface="Arial" pitchFamily="34" charset="0"/>
              </a:rPr>
              <a:t>What do these things suggest about the characters and their situation?</a:t>
            </a:r>
          </a:p>
        </p:txBody>
      </p:sp>
    </p:spTree>
    <p:extLst>
      <p:ext uri="{BB962C8B-B14F-4D97-AF65-F5344CB8AC3E}">
        <p14:creationId xmlns:p14="http://schemas.microsoft.com/office/powerpoint/2010/main" val="142355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5" r="39752"/>
          <a:stretch/>
        </p:blipFill>
        <p:spPr bwMode="auto">
          <a:xfrm>
            <a:off x="2267744" y="908050"/>
            <a:ext cx="190937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6D3F37-042A-4746-9113-FC4D20FE8D5E}"/>
              </a:ext>
            </a:extLst>
          </p:cNvPr>
          <p:cNvSpPr txBox="1"/>
          <p:nvPr/>
        </p:nvSpPr>
        <p:spPr>
          <a:xfrm>
            <a:off x="0" y="-1153"/>
            <a:ext cx="435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sng" strike="noStrike" kern="1200" cap="none" spc="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Exploring A Text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6D4CB-9DA8-4EFC-96F9-03057CB0CCA9}"/>
              </a:ext>
            </a:extLst>
          </p:cNvPr>
          <p:cNvSpPr txBox="1"/>
          <p:nvPr/>
        </p:nvSpPr>
        <p:spPr>
          <a:xfrm>
            <a:off x="31181" y="908720"/>
            <a:ext cx="21645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Charlie Bucket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 the central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character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the novel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Charlie and the Chocolate Factory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Roald Dahl. The novel has been adapted into films, stage plays and a musical.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130" t="16049" r="13631" b="18519"/>
          <a:stretch/>
        </p:blipFill>
        <p:spPr>
          <a:xfrm rot="21035555">
            <a:off x="127037" y="4338235"/>
            <a:ext cx="2719858" cy="177090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4706112" cy="235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11960" y="924449"/>
            <a:ext cx="4932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Charlie lives with his Mum and Dad, Grandpa Joe, Grandma Josephine, Grandpa George and Grandma Georgina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1960" y="4365104"/>
            <a:ext cx="493204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Look carefully at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image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above.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Describe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physical skills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you can see the performers using.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might this tell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audience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about Charlie, his family and the way they live?</a:t>
            </a:r>
          </a:p>
        </p:txBody>
      </p:sp>
    </p:spTree>
    <p:extLst>
      <p:ext uri="{BB962C8B-B14F-4D97-AF65-F5344CB8AC3E}">
        <p14:creationId xmlns:p14="http://schemas.microsoft.com/office/powerpoint/2010/main" val="1953782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36D4CB-9DA8-4EFC-96F9-03057CB0CCA9}"/>
              </a:ext>
            </a:extLst>
          </p:cNvPr>
          <p:cNvSpPr txBox="1"/>
          <p:nvPr/>
        </p:nvSpPr>
        <p:spPr>
          <a:xfrm>
            <a:off x="669" y="0"/>
            <a:ext cx="60834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Plot: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sequence of events in a play (the story)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4168" y="4156"/>
            <a:ext cx="30598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TASK: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Write the key points of the plot in your book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6706" y="533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" b="99800" l="0" r="99556">
                        <a14:foregroundMark x1="72593" y1="24200" x2="78963" y2="19700"/>
                        <a14:foregroundMark x1="81185" y1="19000" x2="82370" y2="19000"/>
                        <a14:foregroundMark x1="49778" y1="19500" x2="57630" y2="21700"/>
                        <a14:foregroundMark x1="49481" y1="18200" x2="50667" y2="18700"/>
                        <a14:foregroundMark x1="73333" y1="27000" x2="73333" y2="27000"/>
                        <a14:foregroundMark x1="65185" y1="37700" x2="64000" y2="42700"/>
                        <a14:foregroundMark x1="73333" y1="33400" x2="67852" y2="34300"/>
                        <a14:foregroundMark x1="67407" y1="35100" x2="67407" y2="35100"/>
                        <a14:foregroundMark x1="72593" y1="26500" x2="72444" y2="26800"/>
                        <a14:foregroundMark x1="66815" y1="34700" x2="66370" y2="35100"/>
                        <a14:foregroundMark x1="85778" y1="33000" x2="86074" y2="33700"/>
                        <a14:foregroundMark x1="51704" y1="19000" x2="57481" y2="20600"/>
                        <a14:foregroundMark x1="73037" y1="28800" x2="72593" y2="27400"/>
                        <a14:backgroundMark x1="6370" y1="3300" x2="92444" y2="3800"/>
                        <a14:backgroundMark x1="12444" y1="35900" x2="14370" y2="48200"/>
                        <a14:backgroundMark x1="62963" y1="39100" x2="61778" y2="45400"/>
                        <a14:backgroundMark x1="61778" y1="48000" x2="61778" y2="50000"/>
                        <a14:backgroundMark x1="6667" y1="43900" x2="10222" y2="5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4137" r="3997" b="52498"/>
          <a:stretch/>
        </p:blipFill>
        <p:spPr bwMode="auto">
          <a:xfrm>
            <a:off x="5384400" y="592001"/>
            <a:ext cx="3759600" cy="308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58741" y="4221088"/>
            <a:ext cx="5364087" cy="1200329"/>
          </a:xfrm>
          <a:prstGeom prst="rect">
            <a:avLst/>
          </a:prstGeom>
          <a:solidFill>
            <a:srgbClr val="10808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next day, the newspaper announces that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Wonka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re-opening the factory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has invited five lucky children to come on a tour,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 they find a Golden Ticket inside 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Wonka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Bar.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4825"/>
            <a:ext cx="5508104" cy="2985433"/>
          </a:xfrm>
          <a:prstGeom prst="rect">
            <a:avLst/>
          </a:prstGeom>
          <a:solidFill>
            <a:srgbClr val="10808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Eleven-year-old Charlie Bucket lives in poverty in a small house with his parents and four grandparents.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One day, Grandpa Joe tells him about the legendary and eccentric chocolatier Willy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Wonka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all the wonderful sweets and chocolates he made until the other chocolatiers sent in spies to steal his secret recipes, which led him to close the factory to outsiders. 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96944" l="7917" r="100000">
                        <a14:foregroundMark x1="13542" y1="23519" x2="10347" y2="50833"/>
                        <a14:foregroundMark x1="11250" y1="52037" x2="10208" y2="52037"/>
                        <a14:backgroundMark x1="97222" y1="42407" x2="99444" y2="43519"/>
                        <a14:backgroundMark x1="42153" y1="48889" x2="38750" y2="50833"/>
                        <a14:backgroundMark x1="17500" y1="21111" x2="64375" y2="1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356992"/>
            <a:ext cx="4005440" cy="300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0032" y="5589240"/>
            <a:ext cx="3109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https://youtu.be/KR8PscR6N2s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97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86706" y="533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16632"/>
            <a:ext cx="5004048" cy="400110"/>
          </a:xfrm>
          <a:prstGeom prst="rect">
            <a:avLst/>
          </a:prstGeom>
          <a:solidFill>
            <a:srgbClr val="10808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first four golden tickets are found by…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52736"/>
            <a:ext cx="1766468" cy="436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96" y="1052736"/>
            <a:ext cx="1784238" cy="436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255" y="1052736"/>
            <a:ext cx="1776341" cy="436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1795511" cy="436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115616" y="1052736"/>
            <a:ext cx="180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…the gluttonous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Augustus Gloop,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5816" y="1038010"/>
            <a:ext cx="17297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spoiled and petulant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Veruca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Salt,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5596" y="1025739"/>
            <a:ext cx="1798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chewing gum-addicted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Violet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Beauregarde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</a:p>
        </p:txBody>
      </p:sp>
      <p:sp>
        <p:nvSpPr>
          <p:cNvPr id="5" name="Rectangle 4"/>
          <p:cNvSpPr/>
          <p:nvPr/>
        </p:nvSpPr>
        <p:spPr>
          <a:xfrm>
            <a:off x="6444208" y="1041259"/>
            <a:ext cx="1709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the screen-obsessed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Mike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Teevee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5616" y="5373216"/>
            <a:ext cx="18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https://youtu.be/FHKOkVVyAVM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55718" y="5373216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https://youtu.be/9_s-OrWz_Z8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01914" y="5373216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https://youtu.be/SS9UYJSOJDE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44208" y="5445224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https://youtu.be/tJpLEbkfXXQ</a:t>
            </a:r>
            <a:endParaRPr lang="en-US" dirty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04048" y="0"/>
            <a:ext cx="413995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itchFamily="34" charset="0"/>
                <a:cs typeface="Arial" pitchFamily="34" charset="0"/>
              </a:rPr>
              <a:t>TASK: </a:t>
            </a:r>
            <a:r>
              <a:rPr lang="en-GB" dirty="0">
                <a:latin typeface="Arial" pitchFamily="34" charset="0"/>
                <a:cs typeface="Arial" pitchFamily="34" charset="0"/>
              </a:rPr>
              <a:t>Watch the four video links to YouTube. Make notes on what you learn about each of the four characters</a:t>
            </a:r>
          </a:p>
        </p:txBody>
      </p:sp>
    </p:spTree>
    <p:extLst>
      <p:ext uri="{BB962C8B-B14F-4D97-AF65-F5344CB8AC3E}">
        <p14:creationId xmlns:p14="http://schemas.microsoft.com/office/powerpoint/2010/main" val="4062184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36D4CB-9DA8-4EFC-96F9-03057CB0CCA9}"/>
              </a:ext>
            </a:extLst>
          </p:cNvPr>
          <p:cNvSpPr txBox="1"/>
          <p:nvPr/>
        </p:nvSpPr>
        <p:spPr>
          <a:xfrm>
            <a:off x="669" y="0"/>
            <a:ext cx="4571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Plot: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(Continued</a:t>
            </a:r>
            <a:r>
              <a:rPr lang="mr-IN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7547" y="0"/>
            <a:ext cx="53285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TASK: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Write the key points of the plot in your book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6706" y="533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7536" y="1741279"/>
            <a:ext cx="4176464" cy="2800767"/>
          </a:xfrm>
          <a:prstGeom prst="rect">
            <a:avLst/>
          </a:prstGeom>
          <a:solidFill>
            <a:srgbClr val="108080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2) They all gather around as Charlie slowly opens </a:t>
            </a:r>
          </a:p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sz="2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Wonka</a:t>
            </a:r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Bar. </a:t>
            </a:r>
          </a:p>
          <a:p>
            <a:pPr lvl="0" algn="ctr"/>
            <a:endParaRPr lang="en-GB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Will there be a golden ticket inside?</a:t>
            </a:r>
          </a:p>
          <a:p>
            <a:pPr lvl="0" algn="ctr"/>
            <a:endParaRPr lang="en-GB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Will there…?</a:t>
            </a:r>
          </a:p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Will there…?</a:t>
            </a:r>
          </a:p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Will there…?</a:t>
            </a:r>
          </a:p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4825"/>
            <a:ext cx="9144000" cy="1015663"/>
          </a:xfrm>
          <a:prstGeom prst="rect">
            <a:avLst/>
          </a:prstGeom>
          <a:solidFill>
            <a:srgbClr val="108080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1) It is Charlie’s birthday. </a:t>
            </a:r>
          </a:p>
          <a:p>
            <a:pPr lvl="0" algn="ctr"/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Bucket family do not have much money for presents, but they have managed to save enough pennies to buy Charlie a </a:t>
            </a:r>
            <a:r>
              <a:rPr lang="en-GB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Wonka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Bar for his birthday.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725144"/>
            <a:ext cx="9144000" cy="707886"/>
          </a:xfrm>
          <a:prstGeom prst="rect">
            <a:avLst/>
          </a:prstGeom>
          <a:solidFill>
            <a:srgbClr val="108080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3) Charlie shares his chocolate with the family. It is a welcome change from cabbage soup so they relish the taste of the sweet chocolate treat.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59109"/>
            <a:ext cx="4608512" cy="27651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19672" y="5589240"/>
            <a:ext cx="75243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TASK: </a:t>
            </a:r>
            <a:r>
              <a:rPr lang="en-GB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Draw three tableaux (pictures) of the moments described above.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Draw the characters’ facial expressions to show their different emotions.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275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36D4CB-9DA8-4EFC-96F9-03057CB0CCA9}"/>
              </a:ext>
            </a:extLst>
          </p:cNvPr>
          <p:cNvSpPr txBox="1"/>
          <p:nvPr/>
        </p:nvSpPr>
        <p:spPr>
          <a:xfrm>
            <a:off x="669" y="0"/>
            <a:ext cx="4571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Plot: </a:t>
            </a: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(Continued</a:t>
            </a:r>
            <a:r>
              <a:rPr lang="mr-IN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8144" y="0"/>
            <a:ext cx="327585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TASK: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Watch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the video link below and write the key points of the plot in your book.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6706" y="533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20688"/>
            <a:ext cx="5652120" cy="5509201"/>
          </a:xfrm>
          <a:prstGeom prst="rect">
            <a:avLst/>
          </a:prstGeom>
          <a:solidFill>
            <a:srgbClr val="108080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One cold day, as he walks home from school, Charlie sees a 50 pence piece buried in the snow. He picks it up and looks around to see who might have dropped it, but there’s no one around. He has a moral dilemma.</a:t>
            </a:r>
          </a:p>
          <a:p>
            <a:pPr lvl="0" algn="ctr"/>
            <a:endParaRPr lang="en-GB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 goes into the nearest shop, buys a </a:t>
            </a:r>
            <a:r>
              <a:rPr lang="en-GB" sz="2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Wonka</a:t>
            </a:r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Bar and finds the fifth and final golden ticket. </a:t>
            </a:r>
          </a:p>
          <a:p>
            <a:pPr lvl="0" algn="ctr"/>
            <a:endParaRPr lang="en-GB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other customers in the shop offer Charlie lots of money in return for the golden ticket, but he runs all the way home to show his family.</a:t>
            </a:r>
          </a:p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Charlie tells them how much money they could sell the golden ticket for. </a:t>
            </a:r>
          </a:p>
          <a:p>
            <a:pPr lvl="0" algn="ctr"/>
            <a:endParaRPr lang="en-GB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Despite how much the family could benefit from the money, they decide that Charlie should go to Willy </a:t>
            </a:r>
            <a:r>
              <a:rPr lang="en-GB" sz="2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Wonka’s</a:t>
            </a:r>
            <a:r>
              <a:rPr lang="en-GB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chocolate factory and that Grandpa Joe should go with him.</a:t>
            </a:r>
          </a:p>
          <a:p>
            <a:pPr lvl="0" algn="ctr"/>
            <a:endParaRPr lang="en-GB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43" b="100000" l="23167" r="74000">
                        <a14:backgroundMark x1="55667" y1="40879" x2="62500" y2="42418"/>
                        <a14:backgroundMark x1="62667" y1="53846" x2="62667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4" t="37554" r="28071" b="1"/>
          <a:stretch/>
        </p:blipFill>
        <p:spPr bwMode="auto">
          <a:xfrm>
            <a:off x="5076056" y="1340768"/>
            <a:ext cx="4536504" cy="524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1332656" y="5445224"/>
            <a:ext cx="3109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https://youtu.be/KR8PscR6N2s</a:t>
            </a:r>
            <a:endParaRPr lang="en-US" dirty="0"/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68144" y="1124744"/>
            <a:ext cx="3275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https://youtu.be/KR8PscR6N2s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6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1462</Words>
  <Application>Microsoft Office PowerPoint</Application>
  <PresentationFormat>On-screen Show (4:3)</PresentationFormat>
  <Paragraphs>271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Bradley Hand Bold</vt:lpstr>
      <vt:lpstr>Calibri</vt:lpstr>
      <vt:lpstr>Calibri Light</vt:lpstr>
      <vt:lpstr>ReithSans</vt:lpstr>
      <vt:lpstr>Office Theme</vt:lpstr>
      <vt:lpstr>Retrospect</vt:lpstr>
      <vt:lpstr>1_Office Theme</vt:lpstr>
      <vt:lpstr>1_Retrospect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Dundas</dc:creator>
  <cp:lastModifiedBy>Steve Shaw</cp:lastModifiedBy>
  <cp:revision>50</cp:revision>
  <cp:lastPrinted>2020-10-13T07:27:03Z</cp:lastPrinted>
  <dcterms:created xsi:type="dcterms:W3CDTF">2020-09-11T07:15:39Z</dcterms:created>
  <dcterms:modified xsi:type="dcterms:W3CDTF">2020-10-29T09:02:17Z</dcterms:modified>
</cp:coreProperties>
</file>