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67" r:id="rId3"/>
    <p:sldId id="268" r:id="rId4"/>
    <p:sldId id="263" r:id="rId5"/>
    <p:sldId id="264" r:id="rId6"/>
    <p:sldId id="265" r:id="rId7"/>
    <p:sldId id="266" r:id="rId8"/>
    <p:sldId id="256" r:id="rId9"/>
    <p:sldId id="257" r:id="rId10"/>
    <p:sldId id="258" r:id="rId11"/>
    <p:sldId id="270" r:id="rId12"/>
    <p:sldId id="260" r:id="rId13"/>
    <p:sldId id="276" r:id="rId14"/>
    <p:sldId id="269" r:id="rId15"/>
    <p:sldId id="277" r:id="rId16"/>
    <p:sldId id="279" r:id="rId17"/>
    <p:sldId id="278"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080"/>
    <a:srgbClr val="FD8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16" d="100"/>
          <a:sy n="116" d="100"/>
        </p:scale>
        <p:origin x="-584" y="656"/>
      </p:cViewPr>
      <p:guideLst>
        <p:guide orient="horz" pos="2296"/>
        <p:guide pos="28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DEBBEC-CACE-B145-8663-AAC80466A077}" type="datetimeFigureOut">
              <a:rPr lang="en-US" smtClean="0"/>
              <a:t>12/10/20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C19F48-EFF0-7E47-99BD-993DF88BF68C}" type="slidenum">
              <a:rPr lang="en-US" smtClean="0"/>
              <a:t>‹#›</a:t>
            </a:fld>
            <a:endParaRPr lang="en-US"/>
          </a:p>
        </p:txBody>
      </p:sp>
    </p:spTree>
    <p:extLst>
      <p:ext uri="{BB962C8B-B14F-4D97-AF65-F5344CB8AC3E}">
        <p14:creationId xmlns:p14="http://schemas.microsoft.com/office/powerpoint/2010/main" val="19473305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19F48-EFF0-7E47-99BD-993DF88BF68C}" type="slidenum">
              <a:rPr lang="en-US" smtClean="0"/>
              <a:t>10</a:t>
            </a:fld>
            <a:endParaRPr lang="en-US"/>
          </a:p>
        </p:txBody>
      </p:sp>
    </p:spTree>
    <p:extLst>
      <p:ext uri="{BB962C8B-B14F-4D97-AF65-F5344CB8AC3E}">
        <p14:creationId xmlns:p14="http://schemas.microsoft.com/office/powerpoint/2010/main" val="934361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19F48-EFF0-7E47-99BD-993DF88BF68C}" type="slidenum">
              <a:rPr lang="en-US" smtClean="0"/>
              <a:t>14</a:t>
            </a:fld>
            <a:endParaRPr lang="en-US"/>
          </a:p>
        </p:txBody>
      </p:sp>
    </p:spTree>
    <p:extLst>
      <p:ext uri="{BB962C8B-B14F-4D97-AF65-F5344CB8AC3E}">
        <p14:creationId xmlns:p14="http://schemas.microsoft.com/office/powerpoint/2010/main" val="934361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C19F48-EFF0-7E47-99BD-993DF88BF68C}" type="slidenum">
              <a:rPr lang="en-US" smtClean="0"/>
              <a:t>16</a:t>
            </a:fld>
            <a:endParaRPr lang="en-US"/>
          </a:p>
        </p:txBody>
      </p:sp>
    </p:spTree>
    <p:extLst>
      <p:ext uri="{BB962C8B-B14F-4D97-AF65-F5344CB8AC3E}">
        <p14:creationId xmlns:p14="http://schemas.microsoft.com/office/powerpoint/2010/main" val="934361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4BDBEE7-7BAC-4EC6-AEB7-80A26169E4E2}"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340480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BDBEE7-7BAC-4EC6-AEB7-80A26169E4E2}"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3266539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BDBEE7-7BAC-4EC6-AEB7-80A26169E4E2}"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1980217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B9D5BF-1094-45CC-8DDE-136F7C055809}" type="datetimeFigureOut">
              <a:rPr lang="en-GB" smtClean="0"/>
              <a:pPr/>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537FB-79CE-4DF8-A35A-B2D00ED4D43D}"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8714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9D5BF-1094-45CC-8DDE-136F7C055809}" type="datetimeFigureOut">
              <a:rPr lang="en-GB" smtClean="0"/>
              <a:pPr/>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3315673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B9D5BF-1094-45CC-8DDE-136F7C055809}" type="datetimeFigureOut">
              <a:rPr lang="en-GB" smtClean="0"/>
              <a:pPr/>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537FB-79CE-4DF8-A35A-B2D00ED4D43D}" type="slidenum">
              <a:rPr lang="en-GB" smtClean="0"/>
              <a:pPr/>
              <a:t>‹#›</a:t>
            </a:fld>
            <a:endParaRPr lang="en-GB"/>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24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B9D5BF-1094-45CC-8DDE-136F7C055809}" type="datetimeFigureOut">
              <a:rPr lang="en-GB" smtClean="0"/>
              <a:pPr/>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447941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B9D5BF-1094-45CC-8DDE-136F7C055809}" type="datetimeFigureOut">
              <a:rPr lang="en-GB" smtClean="0"/>
              <a:pPr/>
              <a:t>12/10/20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2407892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B9D5BF-1094-45CC-8DDE-136F7C055809}" type="datetimeFigureOut">
              <a:rPr lang="en-GB" smtClean="0"/>
              <a:pPr/>
              <a:t>12/10/20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90905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BB9D5BF-1094-45CC-8DDE-136F7C055809}" type="datetimeFigureOut">
              <a:rPr lang="en-GB" smtClean="0"/>
              <a:pPr/>
              <a:t>12/10/20</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4125818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1BB9D5BF-1094-45CC-8DDE-136F7C055809}" type="datetimeFigureOut">
              <a:rPr lang="en-GB" smtClean="0"/>
              <a:pPr/>
              <a:t>12/10/20</a:t>
            </a:fld>
            <a:endParaRPr lang="en-GB"/>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GB">
              <a:solidFill>
                <a:srgbClr val="637052"/>
              </a:solidFill>
            </a:endParaRP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FC0537FB-79CE-4DF8-A35A-B2D00ED4D43D}" type="slidenum">
              <a:rPr lang="en-GB" smtClean="0">
                <a:solidFill>
                  <a:srgbClr val="637052"/>
                </a:solidFill>
              </a:rPr>
              <a:pPr/>
              <a:t>‹#›</a:t>
            </a:fld>
            <a:endParaRPr lang="en-GB">
              <a:solidFill>
                <a:srgbClr val="637052"/>
              </a:solidFill>
            </a:endParaRPr>
          </a:p>
        </p:txBody>
      </p:sp>
    </p:spTree>
    <p:extLst>
      <p:ext uri="{BB962C8B-B14F-4D97-AF65-F5344CB8AC3E}">
        <p14:creationId xmlns:p14="http://schemas.microsoft.com/office/powerpoint/2010/main" val="211417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BDBEE7-7BAC-4EC6-AEB7-80A26169E4E2}"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1800026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B9D5BF-1094-45CC-8DDE-136F7C055809}" type="datetimeFigureOut">
              <a:rPr lang="en-GB" smtClean="0"/>
              <a:pPr/>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1104456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9D5BF-1094-45CC-8DDE-136F7C055809}" type="datetimeFigureOut">
              <a:rPr lang="en-GB" smtClean="0"/>
              <a:pPr/>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29925877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B9D5BF-1094-45CC-8DDE-136F7C055809}" type="datetimeFigureOut">
              <a:rPr lang="en-GB" smtClean="0"/>
              <a:pPr/>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C0537FB-79CE-4DF8-A35A-B2D00ED4D43D}" type="slidenum">
              <a:rPr lang="en-GB" smtClean="0"/>
              <a:pPr/>
              <a:t>‹#›</a:t>
            </a:fld>
            <a:endParaRPr lang="en-GB"/>
          </a:p>
        </p:txBody>
      </p:sp>
    </p:spTree>
    <p:extLst>
      <p:ext uri="{BB962C8B-B14F-4D97-AF65-F5344CB8AC3E}">
        <p14:creationId xmlns:p14="http://schemas.microsoft.com/office/powerpoint/2010/main" val="61565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BDBEE7-7BAC-4EC6-AEB7-80A26169E4E2}" type="datetimeFigureOut">
              <a:rPr lang="en-GB" smtClean="0"/>
              <a:t>12/10/20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1519711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4BDBEE7-7BAC-4EC6-AEB7-80A26169E4E2}"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4238257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4BDBEE7-7BAC-4EC6-AEB7-80A26169E4E2}" type="datetimeFigureOut">
              <a:rPr lang="en-GB" smtClean="0"/>
              <a:t>12/10/20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3950787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4BDBEE7-7BAC-4EC6-AEB7-80A26169E4E2}" type="datetimeFigureOut">
              <a:rPr lang="en-GB" smtClean="0"/>
              <a:t>12/10/20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27913703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DBEE7-7BAC-4EC6-AEB7-80A26169E4E2}" type="datetimeFigureOut">
              <a:rPr lang="en-GB" smtClean="0"/>
              <a:t>12/10/20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2624416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BDBEE7-7BAC-4EC6-AEB7-80A26169E4E2}"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399415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BDBEE7-7BAC-4EC6-AEB7-80A26169E4E2}" type="datetimeFigureOut">
              <a:rPr lang="en-GB" smtClean="0"/>
              <a:t>12/10/20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A434AB-3177-4DDE-B6B2-1ED335FEB1D4}" type="slidenum">
              <a:rPr lang="en-GB" smtClean="0"/>
              <a:t>‹#›</a:t>
            </a:fld>
            <a:endParaRPr lang="en-GB"/>
          </a:p>
        </p:txBody>
      </p:sp>
    </p:spTree>
    <p:extLst>
      <p:ext uri="{BB962C8B-B14F-4D97-AF65-F5344CB8AC3E}">
        <p14:creationId xmlns:p14="http://schemas.microsoft.com/office/powerpoint/2010/main" val="193336159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BDBEE7-7BAC-4EC6-AEB7-80A26169E4E2}" type="datetimeFigureOut">
              <a:rPr lang="en-GB" smtClean="0"/>
              <a:t>12/10/20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434AB-3177-4DDE-B6B2-1ED335FEB1D4}" type="slidenum">
              <a:rPr lang="en-GB" smtClean="0"/>
              <a:t>‹#›</a:t>
            </a:fld>
            <a:endParaRPr lang="en-GB"/>
          </a:p>
        </p:txBody>
      </p:sp>
    </p:spTree>
    <p:extLst>
      <p:ext uri="{BB962C8B-B14F-4D97-AF65-F5344CB8AC3E}">
        <p14:creationId xmlns:p14="http://schemas.microsoft.com/office/powerpoint/2010/main" val="2388082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defTabSz="457200"/>
            <a:fld id="{1BB9D5BF-1094-45CC-8DDE-136F7C055809}" type="datetimeFigureOut">
              <a:rPr lang="en-GB" smtClean="0"/>
              <a:pPr defTabSz="457200"/>
              <a:t>12/10/20</a:t>
            </a:fld>
            <a:endParaRPr lang="en-GB"/>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defTabSz="457200"/>
            <a:endParaRPr lang="en-GB"/>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defTabSz="457200"/>
            <a:fld id="{FC0537FB-79CE-4DF8-A35A-B2D00ED4D43D}" type="slidenum">
              <a:rPr lang="en-GB" smtClean="0"/>
              <a:pPr defTabSz="457200"/>
              <a:t>‹#›</a:t>
            </a:fld>
            <a:endParaRPr lang="en-GB"/>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2912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8.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microsoft.com/office/2007/relationships/hdphoto" Target="../media/hdphoto1.wdp"/><Relationship Id="rId5" Type="http://schemas.openxmlformats.org/officeDocument/2006/relationships/image" Target="../media/image21.png"/><Relationship Id="rId1" Type="http://schemas.openxmlformats.org/officeDocument/2006/relationships/slideLayout" Target="../slideLayouts/slideLayout18.xml"/><Relationship Id="rId2"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2.png"/><Relationship Id="rId3" Type="http://schemas.microsoft.com/office/2007/relationships/hdphoto" Target="../media/hdphoto2.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microsoft.com/office/2007/relationships/hdphoto" Target="../media/hdphoto3.wdp"/><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4" Type="http://schemas.microsoft.com/office/2007/relationships/hdphoto" Target="../media/hdphoto4.wdp"/><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8.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18.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18.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hyperlink" Target="https://youtu.be/xKcDbgxeiTM" TargetMode="External"/><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186D3F37-042A-4746-9113-FC4D20FE8D5E}"/>
              </a:ext>
            </a:extLst>
          </p:cNvPr>
          <p:cNvSpPr txBox="1"/>
          <p:nvPr/>
        </p:nvSpPr>
        <p:spPr>
          <a:xfrm>
            <a:off x="0" y="-1153"/>
            <a:ext cx="4572000" cy="707886"/>
          </a:xfrm>
          <a:prstGeom prst="rect">
            <a:avLst/>
          </a:prstGeom>
          <a:noFill/>
        </p:spPr>
        <p:txBody>
          <a:bodyPr wrap="square" rtlCol="0">
            <a:spAutoFit/>
          </a:bodyPr>
          <a:lstStyle/>
          <a:p>
            <a:pPr defTabSz="457200"/>
            <a:r>
              <a:rPr lang="en-GB" sz="4000" b="1" u="sng" dirty="0">
                <a:solidFill>
                  <a:srgbClr val="E48312"/>
                </a:solidFill>
                <a:latin typeface="Arial" pitchFamily="34" charset="0"/>
                <a:cs typeface="Arial" pitchFamily="34" charset="0"/>
              </a:rPr>
              <a:t>Physical Skills</a:t>
            </a:r>
          </a:p>
        </p:txBody>
      </p:sp>
      <p:sp>
        <p:nvSpPr>
          <p:cNvPr id="7" name="TextBox 6">
            <a:extLst>
              <a:ext uri="{FF2B5EF4-FFF2-40B4-BE49-F238E27FC236}">
                <a16:creationId xmlns:a16="http://schemas.microsoft.com/office/drawing/2014/main" xmlns="" id="{D936D4CB-9DA8-4EFC-96F9-03057CB0CCA9}"/>
              </a:ext>
            </a:extLst>
          </p:cNvPr>
          <p:cNvSpPr txBox="1"/>
          <p:nvPr/>
        </p:nvSpPr>
        <p:spPr>
          <a:xfrm>
            <a:off x="-19040" y="1689584"/>
            <a:ext cx="9144000" cy="584775"/>
          </a:xfrm>
          <a:prstGeom prst="rect">
            <a:avLst/>
          </a:prstGeom>
          <a:noFill/>
        </p:spPr>
        <p:txBody>
          <a:bodyPr wrap="square" rtlCol="0">
            <a:spAutoFit/>
          </a:bodyPr>
          <a:lstStyle/>
          <a:p>
            <a:pPr defTabSz="457200"/>
            <a:endParaRPr lang="en-GB" sz="800" dirty="0" smtClean="0">
              <a:solidFill>
                <a:srgbClr val="000000"/>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p:txBody>
      </p:sp>
      <p:sp>
        <p:nvSpPr>
          <p:cNvPr id="4" name="TextBox 3"/>
          <p:cNvSpPr txBox="1"/>
          <p:nvPr/>
        </p:nvSpPr>
        <p:spPr>
          <a:xfrm>
            <a:off x="4593704" y="0"/>
            <a:ext cx="4572000" cy="1600438"/>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Write these skills in your book and try out the different skills at home. </a:t>
            </a:r>
          </a:p>
          <a:p>
            <a:endParaRPr lang="en-GB" sz="800" dirty="0" smtClean="0">
              <a:latin typeface="Arial" pitchFamily="34" charset="0"/>
              <a:cs typeface="Arial" pitchFamily="34" charset="0"/>
            </a:endParaRPr>
          </a:p>
          <a:p>
            <a:r>
              <a:rPr lang="en-GB" b="1" dirty="0" smtClean="0">
                <a:latin typeface="Arial" pitchFamily="34" charset="0"/>
                <a:cs typeface="Arial" pitchFamily="34" charset="0"/>
              </a:rPr>
              <a:t>Extension: </a:t>
            </a:r>
            <a:r>
              <a:rPr lang="en-GB" dirty="0" smtClean="0">
                <a:latin typeface="Arial" pitchFamily="34" charset="0"/>
                <a:cs typeface="Arial" pitchFamily="34" charset="0"/>
              </a:rPr>
              <a:t>Illustrate your written notes with drawings showing different stances and facial expressions.</a:t>
            </a:r>
            <a:endParaRPr lang="en-GB" dirty="0">
              <a:latin typeface="Arial" pitchFamily="34" charset="0"/>
              <a:cs typeface="Arial"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5" y="4191648"/>
            <a:ext cx="4299769" cy="209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787" y="703324"/>
            <a:ext cx="3816425" cy="105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2960" y="4191648"/>
            <a:ext cx="4176464" cy="213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a:extLst>
              <a:ext uri="{FF2B5EF4-FFF2-40B4-BE49-F238E27FC236}">
                <a16:creationId xmlns="" xmlns:a16="http://schemas.microsoft.com/office/drawing/2014/main" id="{9AE08E43-DE0C-436A-9CCE-DA8DCE61834B}"/>
              </a:ext>
            </a:extLst>
          </p:cNvPr>
          <p:cNvGraphicFramePr>
            <a:graphicFrameLocks noGrp="1"/>
          </p:cNvGraphicFramePr>
          <p:nvPr>
            <p:extLst>
              <p:ext uri="{D42A27DB-BD31-4B8C-83A1-F6EECF244321}">
                <p14:modId xmlns:p14="http://schemas.microsoft.com/office/powerpoint/2010/main" val="4199957382"/>
              </p:ext>
            </p:extLst>
          </p:nvPr>
        </p:nvGraphicFramePr>
        <p:xfrm>
          <a:off x="107504" y="1844824"/>
          <a:ext cx="8907288" cy="2387395"/>
        </p:xfrm>
        <a:graphic>
          <a:graphicData uri="http://schemas.openxmlformats.org/drawingml/2006/table">
            <a:tbl>
              <a:tblPr firstRow="1" firstCol="1" bandRow="1">
                <a:tableStyleId>{69CF1AB2-1976-4502-BF36-3FF5EA218861}</a:tableStyleId>
              </a:tblPr>
              <a:tblGrid>
                <a:gridCol w="2304256">
                  <a:extLst>
                    <a:ext uri="{9D8B030D-6E8A-4147-A177-3AD203B41FA5}">
                      <a16:colId xmlns="" xmlns:a16="http://schemas.microsoft.com/office/drawing/2014/main" val="3858597268"/>
                    </a:ext>
                  </a:extLst>
                </a:gridCol>
                <a:gridCol w="6603032">
                  <a:extLst>
                    <a:ext uri="{9D8B030D-6E8A-4147-A177-3AD203B41FA5}">
                      <a16:colId xmlns="" xmlns:a16="http://schemas.microsoft.com/office/drawing/2014/main" val="4286503478"/>
                    </a:ext>
                  </a:extLst>
                </a:gridCol>
              </a:tblGrid>
              <a:tr h="115954">
                <a:tc>
                  <a:txBody>
                    <a:bodyPr/>
                    <a:lstStyle/>
                    <a:p>
                      <a:pPr algn="ctr">
                        <a:lnSpc>
                          <a:spcPct val="107000"/>
                        </a:lnSpc>
                        <a:spcAft>
                          <a:spcPts val="0"/>
                        </a:spcAft>
                      </a:pPr>
                      <a:r>
                        <a:rPr lang="en-GB" sz="2000" b="1" dirty="0" smtClean="0">
                          <a:solidFill>
                            <a:srgbClr val="E48312"/>
                          </a:solidFill>
                          <a:latin typeface="Arial" pitchFamily="34" charset="0"/>
                          <a:cs typeface="Arial" pitchFamily="34" charset="0"/>
                        </a:rPr>
                        <a:t>Stance</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The position of your feet on the floor (wide, narrow, etc.)</a:t>
                      </a:r>
                    </a:p>
                  </a:txBody>
                  <a:tcPr marL="68580" marR="68580" marT="0" marB="0" anchor="ctr">
                    <a:noFill/>
                  </a:tcPr>
                </a:tc>
              </a:tr>
              <a:tr h="598228">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E48312"/>
                          </a:solidFill>
                          <a:latin typeface="Arial" pitchFamily="34" charset="0"/>
                          <a:cs typeface="Arial" pitchFamily="34" charset="0"/>
                        </a:rPr>
                        <a:t>Posture</a:t>
                      </a:r>
                      <a:endParaRPr lang="en-GB" sz="2000" b="1" dirty="0" smtClean="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solidFill>
                            <a:srgbClr val="000000"/>
                          </a:solidFill>
                          <a:latin typeface="Arial" pitchFamily="34" charset="0"/>
                          <a:cs typeface="Arial" pitchFamily="34" charset="0"/>
                        </a:rPr>
                        <a:t>How you hold your back when standing or sitting (upright, hunched, slouched, etc.)</a:t>
                      </a:r>
                    </a:p>
                  </a:txBody>
                  <a:tcPr marL="68580" marR="68580" marT="0" marB="0" anchor="ctr">
                    <a:noFill/>
                  </a:tcPr>
                </a:tc>
              </a:tr>
              <a:tr h="598228">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E48312"/>
                          </a:solidFill>
                          <a:latin typeface="Arial" pitchFamily="34" charset="0"/>
                          <a:cs typeface="Arial" pitchFamily="34" charset="0"/>
                        </a:rPr>
                        <a:t>Gesture</a:t>
                      </a:r>
                      <a:endParaRPr lang="en-GB" sz="2000" b="1" dirty="0" smtClean="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solidFill>
                            <a:srgbClr val="000000"/>
                          </a:solidFill>
                          <a:latin typeface="Arial" pitchFamily="34" charset="0"/>
                          <a:cs typeface="Arial" pitchFamily="34" charset="0"/>
                        </a:rPr>
                        <a:t>The movement of your hands, arms, shoulders and head to show meaning</a:t>
                      </a:r>
                    </a:p>
                  </a:txBody>
                  <a:tcPr marL="68580" marR="68580" marT="0" marB="0" anchor="ctr">
                    <a:noFill/>
                  </a:tcPr>
                </a:tc>
              </a:tr>
              <a:tr h="287843">
                <a:tc>
                  <a:txBody>
                    <a:bodyPr/>
                    <a:lstStyle/>
                    <a:p>
                      <a:pPr algn="ctr">
                        <a:lnSpc>
                          <a:spcPct val="107000"/>
                        </a:lnSpc>
                        <a:spcAft>
                          <a:spcPts val="0"/>
                        </a:spcAft>
                      </a:pPr>
                      <a:r>
                        <a:rPr lang="en-GB" sz="2000" b="1" dirty="0" smtClean="0">
                          <a:solidFill>
                            <a:srgbClr val="E48312"/>
                          </a:solidFill>
                          <a:latin typeface="Arial" pitchFamily="34" charset="0"/>
                          <a:cs typeface="Arial" pitchFamily="34" charset="0"/>
                        </a:rPr>
                        <a:t>Facial Expression </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solidFill>
                            <a:srgbClr val="000000"/>
                          </a:solidFill>
                          <a:latin typeface="Arial" pitchFamily="34" charset="0"/>
                          <a:cs typeface="Arial" pitchFamily="34" charset="0"/>
                        </a:rPr>
                        <a:t>The way that you move your face to express emotion</a:t>
                      </a:r>
                    </a:p>
                  </a:txBody>
                  <a:tcPr marL="68580" marR="68580" marT="0" marB="0" anchor="ctr">
                    <a:noFill/>
                  </a:tcPr>
                </a:tc>
                <a:extLst>
                  <a:ext uri="{0D108BD9-81ED-4DB2-BD59-A6C34878D82A}">
                    <a16:rowId xmlns="" xmlns:a16="http://schemas.microsoft.com/office/drawing/2014/main" val="1620860743"/>
                  </a:ext>
                </a:extLst>
              </a:tr>
              <a:tr h="430579">
                <a:tc>
                  <a:txBody>
                    <a:bodyPr/>
                    <a:lstStyle/>
                    <a:p>
                      <a:pPr algn="ctr">
                        <a:lnSpc>
                          <a:spcPct val="107000"/>
                        </a:lnSpc>
                        <a:spcAft>
                          <a:spcPts val="0"/>
                        </a:spcAft>
                      </a:pPr>
                      <a:r>
                        <a:rPr lang="en-GB" sz="2000" b="1" dirty="0" smtClean="0">
                          <a:solidFill>
                            <a:srgbClr val="E48312"/>
                          </a:solidFill>
                          <a:latin typeface="Arial" pitchFamily="34" charset="0"/>
                          <a:cs typeface="Arial" pitchFamily="34" charset="0"/>
                        </a:rPr>
                        <a:t>Gait</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solidFill>
                            <a:srgbClr val="000000"/>
                          </a:solidFill>
                          <a:latin typeface="Arial" pitchFamily="34" charset="0"/>
                          <a:cs typeface="Arial" pitchFamily="34" charset="0"/>
                        </a:rPr>
                        <a:t>The way a character walks</a:t>
                      </a:r>
                    </a:p>
                  </a:txBody>
                  <a:tcPr marL="68580" marR="68580" marT="0" marB="0" anchor="ctr">
                    <a:noFill/>
                  </a:tcPr>
                </a:tc>
              </a:tr>
            </a:tbl>
          </a:graphicData>
        </a:graphic>
      </p:graphicFrame>
    </p:spTree>
    <p:extLst>
      <p:ext uri="{BB962C8B-B14F-4D97-AF65-F5344CB8AC3E}">
        <p14:creationId xmlns:p14="http://schemas.microsoft.com/office/powerpoint/2010/main" val="921984483"/>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140143"/>
          </a:xfrm>
          <a:prstGeom prst="rect">
            <a:avLst/>
          </a:prstGeom>
        </p:spPr>
        <p:txBody>
          <a:bodyPr wrap="square">
            <a:spAutoFit/>
          </a:bodyPr>
          <a:lstStyle/>
          <a:p>
            <a:r>
              <a:rPr lang="en-GB" sz="2000" b="1" i="1" dirty="0" smtClean="0">
                <a:solidFill>
                  <a:srgbClr val="FD8008"/>
                </a:solidFill>
                <a:latin typeface="Arial"/>
                <a:cs typeface="Arial"/>
              </a:rPr>
              <a:t>Hansel </a:t>
            </a:r>
            <a:r>
              <a:rPr lang="en-GB" sz="2000" b="1" i="1" dirty="0">
                <a:solidFill>
                  <a:srgbClr val="FD8008"/>
                </a:solidFill>
                <a:latin typeface="Arial"/>
                <a:cs typeface="Arial"/>
              </a:rPr>
              <a:t>&amp; Gretel</a:t>
            </a:r>
            <a:r>
              <a:rPr lang="en-GB" sz="2000" b="1" dirty="0">
                <a:solidFill>
                  <a:srgbClr val="FD8008"/>
                </a:solidFill>
                <a:latin typeface="Arial"/>
                <a:cs typeface="Arial"/>
              </a:rPr>
              <a:t> Extract </a:t>
            </a:r>
            <a:r>
              <a:rPr lang="en-GB" sz="2000" b="1" dirty="0" smtClean="0">
                <a:solidFill>
                  <a:srgbClr val="FD8008"/>
                </a:solidFill>
                <a:latin typeface="Arial"/>
                <a:cs typeface="Arial"/>
              </a:rPr>
              <a:t>1</a:t>
            </a:r>
            <a:endParaRPr lang="en-GB" sz="2000" b="1" dirty="0">
              <a:solidFill>
                <a:srgbClr val="FD8008"/>
              </a:solidFill>
              <a:latin typeface="Arial"/>
              <a:cs typeface="Arial"/>
            </a:endParaRPr>
          </a:p>
          <a:p>
            <a:endParaRPr lang="en-GB" sz="400" dirty="0">
              <a:latin typeface="Arial"/>
              <a:cs typeface="Arial"/>
            </a:endParaRPr>
          </a:p>
          <a:p>
            <a:r>
              <a:rPr lang="en-GB" sz="1100" i="1" dirty="0">
                <a:latin typeface="Arial"/>
                <a:cs typeface="Arial"/>
              </a:rPr>
              <a:t>Enter Hansel &amp; Gretel. A bird cries, they watch it circle. A white feather flutters down. </a:t>
            </a:r>
            <a:endParaRPr lang="en-GB" sz="1100" i="1" dirty="0" smtClean="0">
              <a:latin typeface="Arial"/>
              <a:cs typeface="Arial"/>
            </a:endParaRPr>
          </a:p>
          <a:p>
            <a:r>
              <a:rPr lang="en-GB" sz="1100" i="1" dirty="0" smtClean="0">
                <a:latin typeface="Arial"/>
                <a:cs typeface="Arial"/>
              </a:rPr>
              <a:t>Gretel </a:t>
            </a:r>
            <a:r>
              <a:rPr lang="en-GB" sz="1100" i="1" dirty="0">
                <a:latin typeface="Arial"/>
                <a:cs typeface="Arial"/>
              </a:rPr>
              <a:t>catches it, and tickles Hansel.</a:t>
            </a:r>
            <a:endParaRPr lang="en-GB" sz="1100" dirty="0">
              <a:latin typeface="Arial"/>
              <a:cs typeface="Arial"/>
            </a:endParaRPr>
          </a:p>
          <a:p>
            <a:endParaRPr lang="en-GB" sz="400" dirty="0">
              <a:latin typeface="Arial"/>
              <a:cs typeface="Arial"/>
            </a:endParaRPr>
          </a:p>
          <a:p>
            <a:r>
              <a:rPr lang="en-GB" sz="1100" b="1" dirty="0">
                <a:latin typeface="Arial"/>
                <a:cs typeface="Arial"/>
              </a:rPr>
              <a:t>HANSEL</a:t>
            </a:r>
            <a:r>
              <a:rPr lang="en-GB" sz="1100" dirty="0">
                <a:latin typeface="Arial"/>
                <a:cs typeface="Arial"/>
              </a:rPr>
              <a:t>	</a:t>
            </a:r>
            <a:r>
              <a:rPr lang="en-GB" sz="1100" i="1" dirty="0">
                <a:latin typeface="Arial"/>
                <a:cs typeface="Arial"/>
              </a:rPr>
              <a:t>(Reads his encyclopaedia)</a:t>
            </a:r>
            <a:r>
              <a:rPr lang="en-GB" sz="1100" dirty="0">
                <a:latin typeface="Arial"/>
                <a:cs typeface="Arial"/>
              </a:rPr>
              <a:t> Gretel, listen to this. It says here the universe is infinite,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that </a:t>
            </a:r>
            <a:r>
              <a:rPr lang="en-GB" sz="1100" dirty="0">
                <a:latin typeface="Arial"/>
                <a:cs typeface="Arial"/>
              </a:rPr>
              <a:t>it has no end… Imagine that!</a:t>
            </a:r>
          </a:p>
          <a:p>
            <a:endParaRPr lang="en-GB" sz="400" dirty="0">
              <a:latin typeface="Arial"/>
              <a:cs typeface="Arial"/>
            </a:endParaRPr>
          </a:p>
          <a:p>
            <a:r>
              <a:rPr lang="en-GB" sz="1100" i="1" dirty="0">
                <a:latin typeface="Arial"/>
                <a:cs typeface="Arial"/>
              </a:rPr>
              <a:t>Gretel tickles Hansel again.</a:t>
            </a:r>
            <a:endParaRPr lang="en-GB" sz="1100" dirty="0">
              <a:latin typeface="Arial"/>
              <a:cs typeface="Arial"/>
            </a:endParaRPr>
          </a:p>
          <a:p>
            <a:endParaRPr lang="en-GB" sz="400" dirty="0">
              <a:latin typeface="Arial"/>
              <a:cs typeface="Arial"/>
            </a:endParaRPr>
          </a:p>
          <a:p>
            <a:r>
              <a:rPr lang="en-GB" sz="1100" dirty="0" smtClean="0">
                <a:latin typeface="Arial"/>
                <a:cs typeface="Arial"/>
              </a:rPr>
              <a:t>	I’m </a:t>
            </a:r>
            <a:r>
              <a:rPr lang="en-GB" sz="1100" dirty="0">
                <a:latin typeface="Arial"/>
                <a:cs typeface="Arial"/>
              </a:rPr>
              <a:t>trying to read my encyclopaedia. Did you know that the deepest place in the ocean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is </a:t>
            </a:r>
            <a:r>
              <a:rPr lang="en-GB" sz="1100" dirty="0">
                <a:latin typeface="Arial"/>
                <a:cs typeface="Arial"/>
              </a:rPr>
              <a:t>12 miles?</a:t>
            </a:r>
          </a:p>
          <a:p>
            <a:endParaRPr lang="en-GB" sz="400" dirty="0">
              <a:latin typeface="Arial"/>
              <a:cs typeface="Arial"/>
            </a:endParaRPr>
          </a:p>
          <a:p>
            <a:r>
              <a:rPr lang="en-GB" sz="1100" b="1" dirty="0">
                <a:latin typeface="Arial"/>
                <a:cs typeface="Arial"/>
              </a:rPr>
              <a:t>GRETEL	</a:t>
            </a:r>
            <a:r>
              <a:rPr lang="en-GB" sz="1100" dirty="0">
                <a:latin typeface="Arial"/>
                <a:cs typeface="Arial"/>
              </a:rPr>
              <a:t>Hansel, look at that apple! A big red one, suspended high above… It’s a beauty! Good enough to eat!</a:t>
            </a:r>
          </a:p>
          <a:p>
            <a:endParaRPr lang="en-GB" sz="400" dirty="0">
              <a:latin typeface="Arial"/>
              <a:cs typeface="Arial"/>
            </a:endParaRPr>
          </a:p>
          <a:p>
            <a:r>
              <a:rPr lang="en-GB" sz="1100" b="1" dirty="0">
                <a:latin typeface="Arial"/>
                <a:cs typeface="Arial"/>
              </a:rPr>
              <a:t>HANSEL</a:t>
            </a:r>
            <a:r>
              <a:rPr lang="en-GB" sz="1100" dirty="0">
                <a:latin typeface="Arial"/>
                <a:cs typeface="Arial"/>
              </a:rPr>
              <a:t> 	It’s too high. We’ll never reach it.</a:t>
            </a:r>
          </a:p>
          <a:p>
            <a:endParaRPr lang="en-GB" sz="400" dirty="0">
              <a:latin typeface="Arial"/>
              <a:cs typeface="Arial"/>
            </a:endParaRPr>
          </a:p>
          <a:p>
            <a:r>
              <a:rPr lang="en-GB" sz="1100" i="1" dirty="0">
                <a:latin typeface="Arial"/>
                <a:cs typeface="Arial"/>
              </a:rPr>
              <a:t>Gretel fetches a huge plank.</a:t>
            </a:r>
            <a:endParaRPr lang="en-GB" sz="1100" dirty="0">
              <a:latin typeface="Arial"/>
              <a:cs typeface="Arial"/>
            </a:endParaRPr>
          </a:p>
          <a:p>
            <a:endParaRPr lang="en-GB" sz="400" dirty="0">
              <a:latin typeface="Arial"/>
              <a:cs typeface="Arial"/>
            </a:endParaRPr>
          </a:p>
          <a:p>
            <a:r>
              <a:rPr lang="en-GB" sz="1100" b="1" dirty="0">
                <a:latin typeface="Arial"/>
                <a:cs typeface="Arial"/>
              </a:rPr>
              <a:t>HANSEL</a:t>
            </a:r>
            <a:r>
              <a:rPr lang="en-GB" sz="1100" dirty="0">
                <a:latin typeface="Arial"/>
                <a:cs typeface="Arial"/>
              </a:rPr>
              <a:t> 	</a:t>
            </a:r>
            <a:r>
              <a:rPr lang="en-GB" sz="1100" i="1" dirty="0">
                <a:latin typeface="Arial"/>
                <a:cs typeface="Arial"/>
              </a:rPr>
              <a:t>(Reading)</a:t>
            </a:r>
            <a:r>
              <a:rPr lang="en-GB" sz="1100" dirty="0">
                <a:latin typeface="Arial"/>
                <a:cs typeface="Arial"/>
              </a:rPr>
              <a:t> Gretel, did you know that there are over 200 bones in the human body, half of which are in the hands and feet!</a:t>
            </a:r>
          </a:p>
          <a:p>
            <a:endParaRPr lang="en-GB" sz="400" dirty="0">
              <a:latin typeface="Arial"/>
              <a:cs typeface="Arial"/>
            </a:endParaRPr>
          </a:p>
          <a:p>
            <a:r>
              <a:rPr lang="en-GB" sz="1100" b="1" dirty="0">
                <a:latin typeface="Arial"/>
                <a:cs typeface="Arial"/>
              </a:rPr>
              <a:t>GRETEL</a:t>
            </a:r>
            <a:r>
              <a:rPr lang="en-GB" sz="1100" dirty="0">
                <a:latin typeface="Arial"/>
                <a:cs typeface="Arial"/>
              </a:rPr>
              <a:t> 	Hansel, if you’re going to read your encyclopaedia, I’m going to practice my engineering. Come on!</a:t>
            </a:r>
          </a:p>
          <a:p>
            <a:endParaRPr lang="en-GB" sz="400" dirty="0">
              <a:latin typeface="Arial"/>
              <a:cs typeface="Arial"/>
            </a:endParaRPr>
          </a:p>
          <a:p>
            <a:r>
              <a:rPr lang="en-GB" sz="1100" i="1" dirty="0">
                <a:latin typeface="Arial"/>
                <a:cs typeface="Arial"/>
              </a:rPr>
              <a:t>They spring into action, Hansel following Gretel’s orders – collects a lobster pot, bungee cord, the plank, a buoy on a rope. A contraption is assembled.</a:t>
            </a:r>
            <a:endParaRPr lang="en-GB" sz="1100" dirty="0">
              <a:latin typeface="Arial"/>
              <a:cs typeface="Arial"/>
            </a:endParaRPr>
          </a:p>
          <a:p>
            <a:endParaRPr lang="en-GB" sz="400" dirty="0">
              <a:latin typeface="Arial"/>
              <a:cs typeface="Arial"/>
            </a:endParaRPr>
          </a:p>
          <a:p>
            <a:r>
              <a:rPr lang="en-GB" sz="1100" dirty="0" smtClean="0">
                <a:latin typeface="Arial"/>
                <a:cs typeface="Arial"/>
              </a:rPr>
              <a:t>	Hansel</a:t>
            </a:r>
            <a:r>
              <a:rPr lang="en-GB" sz="1100" dirty="0">
                <a:latin typeface="Arial"/>
                <a:cs typeface="Arial"/>
              </a:rPr>
              <a:t>? Grab that pot! Put it there, in the middle. We’ll use it as a fulcrum. And this plank will act like a see-saw! Tie it on tight! </a:t>
            </a:r>
            <a:r>
              <a:rPr lang="en-GB" sz="1100" dirty="0" smtClean="0">
                <a:latin typeface="Arial"/>
                <a:cs typeface="Arial"/>
              </a:rPr>
              <a:t>	And </a:t>
            </a:r>
            <a:r>
              <a:rPr lang="en-GB" sz="1100" dirty="0">
                <a:latin typeface="Arial"/>
                <a:cs typeface="Arial"/>
              </a:rPr>
              <a:t>find something to tie it on with. Nice and tight! Find something to place on the end… Hansel, I want you to stand on that stool </a:t>
            </a:r>
            <a:r>
              <a:rPr lang="en-GB" sz="1100" dirty="0" smtClean="0">
                <a:latin typeface="Arial"/>
                <a:cs typeface="Arial"/>
              </a:rPr>
              <a:t>	and </a:t>
            </a:r>
            <a:r>
              <a:rPr lang="en-GB" sz="1100" dirty="0">
                <a:latin typeface="Arial"/>
                <a:cs typeface="Arial"/>
              </a:rPr>
              <a:t>after I count to three, I want you to jump! Ready?</a:t>
            </a:r>
          </a:p>
          <a:p>
            <a:endParaRPr lang="en-GB" sz="400" dirty="0">
              <a:latin typeface="Arial"/>
              <a:cs typeface="Arial"/>
            </a:endParaRPr>
          </a:p>
          <a:p>
            <a:r>
              <a:rPr lang="en-GB" sz="1100" b="1" dirty="0">
                <a:latin typeface="Arial"/>
                <a:cs typeface="Arial"/>
              </a:rPr>
              <a:t>HANSEL</a:t>
            </a:r>
            <a:r>
              <a:rPr lang="en-GB" sz="1100" dirty="0">
                <a:latin typeface="Arial"/>
                <a:cs typeface="Arial"/>
              </a:rPr>
              <a:t> 	Yes…</a:t>
            </a:r>
          </a:p>
          <a:p>
            <a:endParaRPr lang="en-GB" sz="400" dirty="0">
              <a:latin typeface="Arial"/>
              <a:cs typeface="Arial"/>
            </a:endParaRPr>
          </a:p>
          <a:p>
            <a:r>
              <a:rPr lang="en-GB" sz="1100" b="1" dirty="0">
                <a:latin typeface="Arial"/>
                <a:cs typeface="Arial"/>
              </a:rPr>
              <a:t>GRETEL</a:t>
            </a:r>
            <a:r>
              <a:rPr lang="en-GB" sz="1100" dirty="0">
                <a:latin typeface="Arial"/>
                <a:cs typeface="Arial"/>
              </a:rPr>
              <a:t> 	One, two, three – jump!</a:t>
            </a:r>
          </a:p>
          <a:p>
            <a:endParaRPr lang="en-GB" sz="400" dirty="0">
              <a:latin typeface="Arial"/>
              <a:cs typeface="Arial"/>
            </a:endParaRPr>
          </a:p>
          <a:p>
            <a:r>
              <a:rPr lang="en-GB" sz="1100" i="1" dirty="0">
                <a:latin typeface="Arial"/>
                <a:cs typeface="Arial"/>
              </a:rPr>
              <a:t>Hansel jumps off the stool, onto the end of the plank, which launches the </a:t>
            </a:r>
            <a:r>
              <a:rPr lang="en-GB" sz="1100" i="1" dirty="0" err="1">
                <a:latin typeface="Arial"/>
                <a:cs typeface="Arial"/>
              </a:rPr>
              <a:t>bouy</a:t>
            </a:r>
            <a:r>
              <a:rPr lang="en-GB" sz="1100" i="1" dirty="0">
                <a:latin typeface="Arial"/>
                <a:cs typeface="Arial"/>
              </a:rPr>
              <a:t> into the air. It hits the apple. It falls into Gretel’s hands.</a:t>
            </a:r>
            <a:endParaRPr lang="en-GB" sz="1100" dirty="0">
              <a:latin typeface="Arial"/>
              <a:cs typeface="Arial"/>
            </a:endParaRPr>
          </a:p>
          <a:p>
            <a:endParaRPr lang="en-GB" sz="400" dirty="0">
              <a:latin typeface="Arial"/>
              <a:cs typeface="Arial"/>
            </a:endParaRPr>
          </a:p>
          <a:p>
            <a:r>
              <a:rPr lang="en-GB" sz="1100" b="1" dirty="0">
                <a:latin typeface="Arial"/>
                <a:cs typeface="Arial"/>
              </a:rPr>
              <a:t>HANSEL</a:t>
            </a:r>
            <a:r>
              <a:rPr lang="en-GB" sz="1100" dirty="0">
                <a:latin typeface="Arial"/>
                <a:cs typeface="Arial"/>
              </a:rPr>
              <a:t> 	</a:t>
            </a:r>
            <a:r>
              <a:rPr lang="en-GB" sz="1100" dirty="0" err="1">
                <a:latin typeface="Arial"/>
                <a:cs typeface="Arial"/>
              </a:rPr>
              <a:t>Ohhh</a:t>
            </a:r>
            <a:r>
              <a:rPr lang="en-GB" sz="1100" dirty="0">
                <a:latin typeface="Arial"/>
                <a:cs typeface="Arial"/>
              </a:rPr>
              <a:t>, give us a bite!</a:t>
            </a:r>
          </a:p>
          <a:p>
            <a:endParaRPr lang="en-GB" sz="400" dirty="0">
              <a:latin typeface="Arial"/>
              <a:cs typeface="Arial"/>
            </a:endParaRPr>
          </a:p>
          <a:p>
            <a:r>
              <a:rPr lang="en-GB" sz="1100" i="1" dirty="0">
                <a:latin typeface="Arial"/>
                <a:cs typeface="Arial"/>
              </a:rPr>
              <a:t>Hansel takes it off her. Gretel tries to get it back.</a:t>
            </a:r>
            <a:endParaRPr lang="en-GB" sz="1100" dirty="0">
              <a:latin typeface="Arial"/>
              <a:cs typeface="Arial"/>
            </a:endParaRPr>
          </a:p>
          <a:p>
            <a:endParaRPr lang="en-GB" sz="400" dirty="0">
              <a:latin typeface="Arial"/>
              <a:cs typeface="Arial"/>
            </a:endParaRPr>
          </a:p>
          <a:p>
            <a:r>
              <a:rPr lang="en-GB" sz="1100" b="1" dirty="0">
                <a:latin typeface="Arial"/>
                <a:cs typeface="Arial"/>
              </a:rPr>
              <a:t>GRETEL</a:t>
            </a:r>
            <a:r>
              <a:rPr lang="en-GB" sz="1100" dirty="0">
                <a:latin typeface="Arial"/>
                <a:cs typeface="Arial"/>
              </a:rPr>
              <a:t> 	Give me a bite?</a:t>
            </a:r>
          </a:p>
          <a:p>
            <a:endParaRPr lang="en-GB" sz="400" dirty="0">
              <a:latin typeface="Arial"/>
              <a:cs typeface="Arial"/>
            </a:endParaRPr>
          </a:p>
          <a:p>
            <a:r>
              <a:rPr lang="en-GB" sz="1100" b="1" dirty="0">
                <a:latin typeface="Arial"/>
                <a:cs typeface="Arial"/>
              </a:rPr>
              <a:t>HANSEL</a:t>
            </a:r>
            <a:r>
              <a:rPr lang="en-GB" sz="1100" dirty="0">
                <a:latin typeface="Arial"/>
                <a:cs typeface="Arial"/>
              </a:rPr>
              <a:t> 	Here you are… </a:t>
            </a:r>
            <a:r>
              <a:rPr lang="en-GB" sz="1100" i="1" dirty="0">
                <a:latin typeface="Arial"/>
                <a:cs typeface="Arial"/>
              </a:rPr>
              <a:t>(Snatches it away.) </a:t>
            </a:r>
            <a:r>
              <a:rPr lang="en-GB" sz="1100" dirty="0">
                <a:latin typeface="Arial"/>
                <a:cs typeface="Arial"/>
              </a:rPr>
              <a:t>Can’t have it!</a:t>
            </a:r>
          </a:p>
          <a:p>
            <a:r>
              <a:rPr lang="en-GB" sz="1100" i="1" dirty="0" smtClean="0">
                <a:latin typeface="Arial"/>
                <a:cs typeface="Arial"/>
              </a:rPr>
              <a:t>	(</a:t>
            </a:r>
            <a:r>
              <a:rPr lang="en-GB" sz="1100" i="1" dirty="0">
                <a:latin typeface="Arial"/>
                <a:cs typeface="Arial"/>
              </a:rPr>
              <a:t>Offers it.)</a:t>
            </a:r>
            <a:r>
              <a:rPr lang="en-GB" sz="1100" dirty="0">
                <a:latin typeface="Arial"/>
                <a:cs typeface="Arial"/>
              </a:rPr>
              <a:t> Here you are… </a:t>
            </a:r>
            <a:r>
              <a:rPr lang="en-GB" sz="1100" i="1" dirty="0">
                <a:latin typeface="Arial"/>
                <a:cs typeface="Arial"/>
              </a:rPr>
              <a:t>(Snatches it away.)</a:t>
            </a:r>
            <a:r>
              <a:rPr lang="en-GB" sz="1100" dirty="0">
                <a:latin typeface="Arial"/>
                <a:cs typeface="Arial"/>
              </a:rPr>
              <a:t> Can’t have it!</a:t>
            </a:r>
          </a:p>
          <a:p>
            <a:r>
              <a:rPr lang="en-GB" sz="1100" i="1" dirty="0" smtClean="0">
                <a:latin typeface="Arial"/>
                <a:cs typeface="Arial"/>
              </a:rPr>
              <a:t>	(</a:t>
            </a:r>
            <a:r>
              <a:rPr lang="en-GB" sz="1100" i="1" dirty="0">
                <a:latin typeface="Arial"/>
                <a:cs typeface="Arial"/>
              </a:rPr>
              <a:t>Offers it.) </a:t>
            </a:r>
            <a:r>
              <a:rPr lang="en-GB" sz="1100" dirty="0">
                <a:latin typeface="Arial"/>
                <a:cs typeface="Arial"/>
              </a:rPr>
              <a:t>No, really, here you are.</a:t>
            </a:r>
          </a:p>
          <a:p>
            <a:endParaRPr lang="en-GB" sz="400" dirty="0">
              <a:latin typeface="Arial"/>
              <a:cs typeface="Arial"/>
            </a:endParaRPr>
          </a:p>
          <a:p>
            <a:r>
              <a:rPr lang="en-GB" sz="1100" i="1" dirty="0">
                <a:latin typeface="Arial"/>
                <a:cs typeface="Arial"/>
              </a:rPr>
              <a:t>Gretel punches him in the stomach and takes the apple. She takes a bite.</a:t>
            </a:r>
            <a:endParaRPr lang="en-GB" sz="1100" dirty="0">
              <a:latin typeface="Arial"/>
              <a:cs typeface="Aria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75" b="98000" l="1063" r="99625">
                        <a14:foregroundMark x1="43500" y1="36813" x2="47063" y2="36313"/>
                      </a14:backgroundRemoval>
                    </a14:imgEffect>
                  </a14:imgLayer>
                </a14:imgProps>
              </a:ext>
            </a:extLst>
          </a:blip>
          <a:stretch>
            <a:fillRect/>
          </a:stretch>
        </p:blipFill>
        <p:spPr>
          <a:xfrm flipH="1">
            <a:off x="6372200" y="8563"/>
            <a:ext cx="2771800" cy="2755069"/>
          </a:xfrm>
          <a:prstGeom prst="rect">
            <a:avLst/>
          </a:prstGeom>
        </p:spPr>
      </p:pic>
      <p:pic>
        <p:nvPicPr>
          <p:cNvPr id="5" name="Picture 4"/>
          <p:cNvPicPr>
            <a:picLocks noChangeAspect="1"/>
          </p:cNvPicPr>
          <p:nvPr/>
        </p:nvPicPr>
        <p:blipFill>
          <a:blip r:embed="rId5"/>
          <a:stretch>
            <a:fillRect/>
          </a:stretch>
        </p:blipFill>
        <p:spPr>
          <a:xfrm>
            <a:off x="5580112" y="4797152"/>
            <a:ext cx="2627784" cy="1356593"/>
          </a:xfrm>
          <a:prstGeom prst="rect">
            <a:avLst/>
          </a:prstGeom>
        </p:spPr>
      </p:pic>
    </p:spTree>
    <p:extLst>
      <p:ext uri="{BB962C8B-B14F-4D97-AF65-F5344CB8AC3E}">
        <p14:creationId xmlns:p14="http://schemas.microsoft.com/office/powerpoint/2010/main" val="2535595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4573588" y="0"/>
            <a:ext cx="4575864" cy="6858000"/>
            <a:chOff x="-1" y="0"/>
            <a:chExt cx="4575864" cy="6858000"/>
          </a:xfrm>
        </p:grpSpPr>
        <p:sp>
          <p:nvSpPr>
            <p:cNvPr id="13" name="Rectangle: Rounded Corners 7">
              <a:extLst>
                <a:ext uri="{FF2B5EF4-FFF2-40B4-BE49-F238E27FC236}">
                  <a16:creationId xmlns:a16="http://schemas.microsoft.com/office/drawing/2014/main" xmlns="" id="{9385A878-B2A0-4714-A5A6-1DDE4F5BCB9B}"/>
                </a:ext>
              </a:extLst>
            </p:cNvPr>
            <p:cNvSpPr/>
            <p:nvPr/>
          </p:nvSpPr>
          <p:spPr>
            <a:xfrm>
              <a:off x="-1" y="404664"/>
              <a:ext cx="4573589" cy="86409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Relationships:</a:t>
              </a:r>
            </a:p>
          </p:txBody>
        </p:sp>
        <p:sp>
          <p:nvSpPr>
            <p:cNvPr id="15" name="Rectangle: Rounded Corners 9">
              <a:extLst>
                <a:ext uri="{FF2B5EF4-FFF2-40B4-BE49-F238E27FC236}">
                  <a16:creationId xmlns:a16="http://schemas.microsoft.com/office/drawing/2014/main" xmlns="" id="{A8BCE1E5-9800-4AFC-AB72-114DDF8D6810}"/>
                </a:ext>
              </a:extLst>
            </p:cNvPr>
            <p:cNvSpPr/>
            <p:nvPr/>
          </p:nvSpPr>
          <p:spPr>
            <a:xfrm>
              <a:off x="0" y="1268760"/>
              <a:ext cx="4573590" cy="86409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Personality: </a:t>
              </a:r>
            </a:p>
          </p:txBody>
        </p:sp>
        <p:sp>
          <p:nvSpPr>
            <p:cNvPr id="16" name="Rectangle: Rounded Corners 3">
              <a:extLst>
                <a:ext uri="{FF2B5EF4-FFF2-40B4-BE49-F238E27FC236}">
                  <a16:creationId xmlns:a16="http://schemas.microsoft.com/office/drawing/2014/main" xmlns="" id="{630D5F6A-EE1A-449D-BF7F-422690350450}"/>
                </a:ext>
              </a:extLst>
            </p:cNvPr>
            <p:cNvSpPr/>
            <p:nvPr/>
          </p:nvSpPr>
          <p:spPr>
            <a:xfrm>
              <a:off x="0" y="0"/>
              <a:ext cx="3275855" cy="40466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Name: </a:t>
              </a: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GB"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1">
              <a:extLst>
                <a:ext uri="{FF2B5EF4-FFF2-40B4-BE49-F238E27FC236}">
                  <a16:creationId xmlns:a16="http://schemas.microsoft.com/office/drawing/2014/main" xmlns="" id="{A1AFD7F0-84E0-4E56-85AD-7B5BE7B01D05}"/>
                </a:ext>
              </a:extLst>
            </p:cNvPr>
            <p:cNvSpPr/>
            <p:nvPr/>
          </p:nvSpPr>
          <p:spPr>
            <a:xfrm>
              <a:off x="0" y="2132856"/>
              <a:ext cx="4572003" cy="2376264"/>
            </a:xfrm>
            <a:prstGeom prst="roundRect">
              <a:avLst>
                <a:gd name="adj" fmla="val 1437"/>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Physical Skills:</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smtClean="0">
                  <a:solidFill>
                    <a:prstClr val="black"/>
                  </a:solidFill>
                  <a:latin typeface="Arial"/>
                  <a:cs typeface="Arial"/>
                </a:rPr>
                <a:t>Stance</a:t>
              </a:r>
              <a:r>
                <a:rPr kumimoji="0" lang="en-GB" sz="1800" b="0" i="0" u="none" strike="noStrike" kern="1200" cap="none" spc="0" normalizeH="0" baseline="0" noProof="0" dirty="0" smtClean="0">
                  <a:ln>
                    <a:noFill/>
                  </a:ln>
                  <a:solidFill>
                    <a:prstClr val="black"/>
                  </a:solidFill>
                  <a:effectLst/>
                  <a:uLnTx/>
                  <a:uFillTx/>
                  <a:latin typeface="Arial"/>
                  <a:ea typeface="+mn-ea"/>
                  <a:cs typeface="Arial"/>
                </a:rPr>
                <a:t>:</a:t>
              </a:r>
              <a:endParaRPr kumimoji="0" lang="en-GB" sz="1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Arial"/>
                </a:rPr>
                <a:t>Posture</a:t>
              </a:r>
              <a:r>
                <a:rPr kumimoji="0" lang="en-GB" sz="1800" b="0" i="0" u="none" strike="noStrike" kern="1200" cap="none" spc="0" normalizeH="0" baseline="0" noProof="0" dirty="0" smtClean="0">
                  <a:ln>
                    <a:noFill/>
                  </a:ln>
                  <a:solidFill>
                    <a:prstClr val="black"/>
                  </a:solidFill>
                  <a:effectLst/>
                  <a:uLnTx/>
                  <a:uFillTx/>
                  <a:latin typeface="Arial"/>
                  <a:ea typeface="+mn-ea"/>
                  <a:cs typeface="Arial"/>
                </a:rPr>
                <a:t>:</a:t>
              </a:r>
              <a:endParaRPr kumimoji="0" lang="en-GB" sz="1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Arial"/>
                </a:rPr>
                <a:t>Gesture: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800" dirty="0">
                <a:solidFill>
                  <a:prstClr val="black"/>
                </a:solidFill>
                <a:latin typeface="Arial"/>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Arial"/>
                </a:rPr>
                <a:t>Facial </a:t>
              </a:r>
              <a:r>
                <a:rPr kumimoji="0" lang="en-GB" sz="1800" b="0" i="0" u="none" strike="noStrike" kern="1200" cap="none" spc="0" normalizeH="0" baseline="0" noProof="0" dirty="0">
                  <a:ln>
                    <a:noFill/>
                  </a:ln>
                  <a:solidFill>
                    <a:prstClr val="black"/>
                  </a:solidFill>
                  <a:effectLst/>
                  <a:uLnTx/>
                  <a:uFillTx/>
                  <a:latin typeface="Arial"/>
                  <a:ea typeface="+mn-ea"/>
                  <a:cs typeface="Arial"/>
                </a:rPr>
                <a:t>Expression: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Arial"/>
                </a:rPr>
                <a:t>Gait:</a:t>
              </a:r>
              <a:endParaRPr kumimoji="0" lang="en-GB"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9" name="Rectangle: Rounded Corners 13">
              <a:extLst>
                <a:ext uri="{FF2B5EF4-FFF2-40B4-BE49-F238E27FC236}">
                  <a16:creationId xmlns:a16="http://schemas.microsoft.com/office/drawing/2014/main" xmlns="" id="{047EB7C6-78C0-491B-B688-F2AC401C8DAC}"/>
                </a:ext>
              </a:extLst>
            </p:cNvPr>
            <p:cNvSpPr/>
            <p:nvPr/>
          </p:nvSpPr>
          <p:spPr>
            <a:xfrm>
              <a:off x="3861" y="4481736"/>
              <a:ext cx="4572002" cy="2376264"/>
            </a:xfrm>
            <a:prstGeom prst="roundRect">
              <a:avLst>
                <a:gd name="adj" fmla="val 1437"/>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Vocal Skills:</a:t>
              </a:r>
            </a:p>
            <a:p>
              <a:pPr defTabSz="457200">
                <a:defRPr/>
              </a:pPr>
              <a:r>
                <a:rPr lang="en-GB" dirty="0">
                  <a:solidFill>
                    <a:prstClr val="black"/>
                  </a:solidFill>
                  <a:latin typeface="Arial"/>
                  <a:cs typeface="Arial"/>
                </a:rPr>
                <a:t>Accent: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smtClean="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a:ea typeface="+mn-ea"/>
                  <a:cs typeface="Arial"/>
                </a:rPr>
                <a:t>Pitch</a:t>
              </a:r>
              <a:r>
                <a:rPr kumimoji="0" lang="en-GB" sz="1800" b="0" i="0" u="none" strike="noStrike" kern="1200" cap="none" spc="0" normalizeH="0" baseline="0" noProof="0" dirty="0">
                  <a:ln>
                    <a:noFill/>
                  </a:ln>
                  <a:solidFill>
                    <a:prstClr val="black"/>
                  </a:solidFill>
                  <a:effectLst/>
                  <a:uLnTx/>
                  <a:uFillTx/>
                  <a:latin typeface="Arial"/>
                  <a:ea typeface="+mn-ea"/>
                  <a:cs typeface="Arial"/>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Arial"/>
                </a:rPr>
                <a:t>Pace: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Arial"/>
                </a:rPr>
                <a:t>Volume: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a:ea typeface="+mn-ea"/>
                  <a:cs typeface="Arial"/>
                </a:rPr>
                <a:t>Tone: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0" name="Rectangle: Rounded Corners 17">
              <a:extLst>
                <a:ext uri="{FF2B5EF4-FFF2-40B4-BE49-F238E27FC236}">
                  <a16:creationId xmlns:a16="http://schemas.microsoft.com/office/drawing/2014/main" xmlns="" id="{173D92C0-62C3-4667-9052-E8D19E49FBFC}"/>
                </a:ext>
              </a:extLst>
            </p:cNvPr>
            <p:cNvSpPr/>
            <p:nvPr/>
          </p:nvSpPr>
          <p:spPr>
            <a:xfrm>
              <a:off x="3275856" y="0"/>
              <a:ext cx="1297732" cy="40466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n-ea"/>
                  <a:cs typeface="Arial"/>
                </a:rPr>
                <a:t>Age:</a:t>
              </a:r>
            </a:p>
          </p:txBody>
        </p:sp>
      </p:grpSp>
      <p:sp>
        <p:nvSpPr>
          <p:cNvPr id="21" name="TextBox 20"/>
          <p:cNvSpPr txBox="1"/>
          <p:nvPr/>
        </p:nvSpPr>
        <p:spPr>
          <a:xfrm>
            <a:off x="179512" y="836712"/>
            <a:ext cx="4248472" cy="4770537"/>
          </a:xfrm>
          <a:prstGeom prst="rect">
            <a:avLst/>
          </a:prstGeom>
          <a:solidFill>
            <a:srgbClr val="FFFF00"/>
          </a:solidFill>
        </p:spPr>
        <p:txBody>
          <a:bodyPr wrap="square" rtlCol="0">
            <a:spAutoFit/>
          </a:bodyPr>
          <a:lstStyle/>
          <a:p>
            <a:pPr marL="457200" indent="-457200">
              <a:buFont typeface="Arial" pitchFamily="34" charset="0"/>
              <a:buChar char="•"/>
            </a:pPr>
            <a:r>
              <a:rPr lang="en-GB" sz="1600" b="1" dirty="0" smtClean="0">
                <a:latin typeface="Arial" panose="020B0604020202020204" pitchFamily="34" charset="0"/>
                <a:cs typeface="Arial" panose="020B0604020202020204" pitchFamily="34" charset="0"/>
              </a:rPr>
              <a:t>Write</a:t>
            </a:r>
            <a:r>
              <a:rPr lang="en-GB" sz="1600" dirty="0" smtClean="0">
                <a:latin typeface="Arial" panose="020B0604020202020204" pitchFamily="34" charset="0"/>
                <a:cs typeface="Arial" panose="020B0604020202020204" pitchFamily="34" charset="0"/>
              </a:rPr>
              <a:t> the title above.</a:t>
            </a: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smtClean="0">
                <a:latin typeface="Arial" panose="020B0604020202020204" pitchFamily="34" charset="0"/>
                <a:cs typeface="Arial" panose="020B0604020202020204" pitchFamily="34" charset="0"/>
              </a:rPr>
              <a:t>Re-read </a:t>
            </a:r>
            <a:r>
              <a:rPr lang="en-GB" sz="1600" dirty="0" smtClean="0">
                <a:latin typeface="Arial" panose="020B0604020202020204" pitchFamily="34" charset="0"/>
                <a:cs typeface="Arial" panose="020B0604020202020204" pitchFamily="34" charset="0"/>
              </a:rPr>
              <a:t>Extract 1 and </a:t>
            </a:r>
            <a:r>
              <a:rPr lang="en-GB" sz="1600" b="1" dirty="0" smtClean="0">
                <a:latin typeface="Arial" panose="020B0604020202020204" pitchFamily="34" charset="0"/>
                <a:cs typeface="Arial" panose="020B0604020202020204" pitchFamily="34" charset="0"/>
              </a:rPr>
              <a:t>circle, highlight or underline </a:t>
            </a:r>
            <a:r>
              <a:rPr lang="en-GB" sz="1600" dirty="0" smtClean="0">
                <a:latin typeface="Arial" panose="020B0604020202020204" pitchFamily="34" charset="0"/>
                <a:cs typeface="Arial" panose="020B0604020202020204" pitchFamily="34" charset="0"/>
              </a:rPr>
              <a:t>the things we learn about the characters </a:t>
            </a:r>
            <a:r>
              <a:rPr lang="en-GB" sz="1600" dirty="0">
                <a:latin typeface="Arial" panose="020B0604020202020204" pitchFamily="34" charset="0"/>
                <a:cs typeface="Arial" panose="020B0604020202020204" pitchFamily="34" charset="0"/>
              </a:rPr>
              <a:t>of </a:t>
            </a:r>
            <a:r>
              <a:rPr lang="en-GB" sz="1600" dirty="0" smtClean="0">
                <a:latin typeface="Arial" panose="020B0604020202020204" pitchFamily="34" charset="0"/>
                <a:cs typeface="Arial" panose="020B0604020202020204" pitchFamily="34" charset="0"/>
              </a:rPr>
              <a:t>Hansel and Gretel. </a:t>
            </a: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a:latin typeface="Arial" panose="020B0604020202020204" pitchFamily="34" charset="0"/>
                <a:cs typeface="Arial" panose="020B0604020202020204" pitchFamily="34" charset="0"/>
              </a:rPr>
              <a:t>A</a:t>
            </a:r>
            <a:r>
              <a:rPr lang="en-GB" sz="1600" b="1" dirty="0" smtClean="0">
                <a:latin typeface="Arial" panose="020B0604020202020204" pitchFamily="34" charset="0"/>
                <a:cs typeface="Arial" panose="020B0604020202020204" pitchFamily="34" charset="0"/>
              </a:rPr>
              <a:t>nnotate the script with detailed written notes </a:t>
            </a:r>
            <a:r>
              <a:rPr lang="en-GB" sz="1600" dirty="0" smtClean="0">
                <a:latin typeface="Arial" panose="020B0604020202020204" pitchFamily="34" charset="0"/>
                <a:cs typeface="Arial" panose="020B0604020202020204" pitchFamily="34" charset="0"/>
              </a:rPr>
              <a:t>about these things and what we can infer (guess) about the characters.</a:t>
            </a:r>
          </a:p>
          <a:p>
            <a:endParaRPr lang="en-GB" sz="800" dirty="0" smtClean="0">
              <a:latin typeface="Arial" panose="020B0604020202020204" pitchFamily="34" charset="0"/>
              <a:cs typeface="Arial" panose="020B0604020202020204" pitchFamily="34" charset="0"/>
            </a:endParaRPr>
          </a:p>
          <a:p>
            <a:pPr marL="457200" indent="-457200">
              <a:buFont typeface="Arial" pitchFamily="34" charset="0"/>
              <a:buChar char="•"/>
            </a:pPr>
            <a:r>
              <a:rPr lang="en-GB" sz="1600" dirty="0" smtClean="0">
                <a:latin typeface="Arial" panose="020B0604020202020204" pitchFamily="34" charset="0"/>
                <a:cs typeface="Arial" panose="020B0604020202020204" pitchFamily="34" charset="0"/>
              </a:rPr>
              <a:t>Think about how you would use your </a:t>
            </a:r>
            <a:r>
              <a:rPr lang="en-GB" sz="1600" b="1" dirty="0" smtClean="0">
                <a:latin typeface="Arial" panose="020B0604020202020204" pitchFamily="34" charset="0"/>
                <a:cs typeface="Arial" panose="020B0604020202020204" pitchFamily="34" charset="0"/>
              </a:rPr>
              <a:t>physical and vocal skills </a:t>
            </a:r>
            <a:r>
              <a:rPr lang="en-GB" sz="1600" dirty="0" smtClean="0">
                <a:latin typeface="Arial" panose="020B0604020202020204" pitchFamily="34" charset="0"/>
                <a:cs typeface="Arial" panose="020B0604020202020204" pitchFamily="34" charset="0"/>
              </a:rPr>
              <a:t>to create these two contrasting characters.</a:t>
            </a:r>
          </a:p>
          <a:p>
            <a:endParaRPr lang="en-GB" sz="800" dirty="0" smtClean="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smtClean="0">
                <a:latin typeface="Arial" panose="020B0604020202020204" pitchFamily="34" charset="0"/>
                <a:cs typeface="Arial" panose="020B0604020202020204" pitchFamily="34" charset="0"/>
              </a:rPr>
              <a:t>Write</a:t>
            </a:r>
            <a:r>
              <a:rPr lang="en-GB" sz="1600" dirty="0" smtClean="0">
                <a:latin typeface="Arial" panose="020B0604020202020204" pitchFamily="34" charset="0"/>
                <a:cs typeface="Arial" panose="020B0604020202020204" pitchFamily="34" charset="0"/>
              </a:rPr>
              <a:t> two copies of the character profile (opposite) in your book. Fill in the details about the characters </a:t>
            </a:r>
            <a:r>
              <a:rPr lang="en-GB" sz="1600" dirty="0">
                <a:latin typeface="Arial" panose="020B0604020202020204" pitchFamily="34" charset="0"/>
                <a:cs typeface="Arial" panose="020B0604020202020204" pitchFamily="34" charset="0"/>
              </a:rPr>
              <a:t>of </a:t>
            </a:r>
            <a:r>
              <a:rPr lang="en-GB" sz="1600" dirty="0" smtClean="0">
                <a:latin typeface="Arial" panose="020B0604020202020204" pitchFamily="34" charset="0"/>
                <a:cs typeface="Arial" panose="020B0604020202020204" pitchFamily="34" charset="0"/>
              </a:rPr>
              <a:t>Hansel and Gretel so far, and the choices you would make for using your </a:t>
            </a:r>
            <a:r>
              <a:rPr lang="en-GB" sz="1600" b="1" dirty="0" smtClean="0">
                <a:latin typeface="Arial" panose="020B0604020202020204" pitchFamily="34" charset="0"/>
                <a:cs typeface="Arial" panose="020B0604020202020204" pitchFamily="34" charset="0"/>
              </a:rPr>
              <a:t>physical and vocal skills</a:t>
            </a:r>
            <a:r>
              <a:rPr lang="en-GB" sz="1600" dirty="0" smtClean="0">
                <a:latin typeface="Arial" panose="020B0604020202020204" pitchFamily="34" charset="0"/>
                <a:cs typeface="Arial" panose="020B0604020202020204" pitchFamily="34" charset="0"/>
              </a:rPr>
              <a:t> as a performer.</a:t>
            </a:r>
          </a:p>
        </p:txBody>
      </p:sp>
      <p:sp>
        <p:nvSpPr>
          <p:cNvPr id="22" name="TextBox 21"/>
          <p:cNvSpPr txBox="1"/>
          <p:nvPr/>
        </p:nvSpPr>
        <p:spPr>
          <a:xfrm>
            <a:off x="0" y="0"/>
            <a:ext cx="9144000" cy="707886"/>
          </a:xfrm>
          <a:prstGeom prst="rect">
            <a:avLst/>
          </a:prstGeom>
          <a:noFill/>
        </p:spPr>
        <p:txBody>
          <a:bodyPr wrap="square" rtlCol="0">
            <a:spAutoFit/>
          </a:bodyPr>
          <a:lstStyle/>
          <a:p>
            <a:r>
              <a:rPr lang="en-US" sz="4000" b="1" u="sng" dirty="0" smtClean="0">
                <a:solidFill>
                  <a:srgbClr val="FD8008"/>
                </a:solidFill>
                <a:latin typeface="Arial"/>
                <a:cs typeface="Arial"/>
              </a:rPr>
              <a:t>Character Profile</a:t>
            </a:r>
            <a:endParaRPr lang="en-US" sz="4000" b="1" u="sng" dirty="0">
              <a:solidFill>
                <a:srgbClr val="FD8008"/>
              </a:solidFill>
              <a:latin typeface="Arial"/>
              <a:cs typeface="Arial"/>
            </a:endParaRPr>
          </a:p>
        </p:txBody>
      </p:sp>
    </p:spTree>
    <p:extLst>
      <p:ext uri="{BB962C8B-B14F-4D97-AF65-F5344CB8AC3E}">
        <p14:creationId xmlns:p14="http://schemas.microsoft.com/office/powerpoint/2010/main" val="285084346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 xmlns:a16="http://schemas.microsoft.com/office/drawing/2014/main" id="{9AE08E43-DE0C-436A-9CCE-DA8DCE61834B}"/>
              </a:ext>
            </a:extLst>
          </p:cNvPr>
          <p:cNvGraphicFramePr>
            <a:graphicFrameLocks noGrp="1"/>
          </p:cNvGraphicFramePr>
          <p:nvPr>
            <p:extLst>
              <p:ext uri="{D42A27DB-BD31-4B8C-83A1-F6EECF244321}">
                <p14:modId xmlns:p14="http://schemas.microsoft.com/office/powerpoint/2010/main" val="4002182327"/>
              </p:ext>
            </p:extLst>
          </p:nvPr>
        </p:nvGraphicFramePr>
        <p:xfrm>
          <a:off x="182117" y="764704"/>
          <a:ext cx="8928991" cy="3587496"/>
        </p:xfrm>
        <a:graphic>
          <a:graphicData uri="http://schemas.openxmlformats.org/drawingml/2006/table">
            <a:tbl>
              <a:tblPr firstRow="1" firstCol="1" bandRow="1">
                <a:tableStyleId>{69CF1AB2-1976-4502-BF36-3FF5EA218861}</a:tableStyleId>
              </a:tblPr>
              <a:tblGrid>
                <a:gridCol w="1594275">
                  <a:extLst>
                    <a:ext uri="{9D8B030D-6E8A-4147-A177-3AD203B41FA5}">
                      <a16:colId xmlns="" xmlns:a16="http://schemas.microsoft.com/office/drawing/2014/main" val="3858597268"/>
                    </a:ext>
                  </a:extLst>
                </a:gridCol>
                <a:gridCol w="7334716">
                  <a:extLst>
                    <a:ext uri="{9D8B030D-6E8A-4147-A177-3AD203B41FA5}">
                      <a16:colId xmlns="" xmlns:a16="http://schemas.microsoft.com/office/drawing/2014/main" val="4286503478"/>
                    </a:ext>
                  </a:extLst>
                </a:gridCol>
              </a:tblGrid>
              <a:tr h="23448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FD8008"/>
                          </a:solidFill>
                          <a:effectLst/>
                          <a:latin typeface="Arial" pitchFamily="34" charset="0"/>
                          <a:ea typeface="+mn-ea"/>
                          <a:cs typeface="Arial" pitchFamily="34" charset="0"/>
                        </a:rPr>
                        <a:t>Duologue</a:t>
                      </a:r>
                      <a:endParaRPr lang="en-GB" sz="2000" b="1" dirty="0" smtClean="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effectLst/>
                          <a:latin typeface="Arial" pitchFamily="34" charset="0"/>
                          <a:cs typeface="Arial" pitchFamily="34" charset="0"/>
                        </a:rPr>
                        <a:t>A scene between two characters</a:t>
                      </a:r>
                    </a:p>
                  </a:txBody>
                  <a:tcPr marL="68580" marR="68580" marT="0" marB="0">
                    <a:noFill/>
                  </a:tcPr>
                </a:tc>
              </a:tr>
              <a:tr h="46897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FD8008"/>
                          </a:solidFill>
                          <a:effectLst/>
                          <a:latin typeface="Arial" pitchFamily="34" charset="0"/>
                          <a:ea typeface="+mn-ea"/>
                          <a:cs typeface="Arial" pitchFamily="34" charset="0"/>
                        </a:rPr>
                        <a:t>Dialogue</a:t>
                      </a:r>
                      <a:endParaRPr lang="en-GB" sz="2000" b="1" dirty="0" smtClean="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effectLst/>
                          <a:latin typeface="Arial" pitchFamily="34" charset="0"/>
                          <a:cs typeface="Arial" pitchFamily="34" charset="0"/>
                        </a:rPr>
                        <a:t>Dialogue is when</a:t>
                      </a:r>
                      <a:r>
                        <a:rPr lang="en-GB" sz="2000" b="0" baseline="0" dirty="0" smtClean="0">
                          <a:effectLst/>
                          <a:latin typeface="Arial" pitchFamily="34" charset="0"/>
                          <a:cs typeface="Arial" pitchFamily="34" charset="0"/>
                        </a:rPr>
                        <a:t> more two or more </a:t>
                      </a:r>
                      <a:r>
                        <a:rPr lang="en-GB" sz="2000" b="0" dirty="0" smtClean="0">
                          <a:effectLst/>
                          <a:latin typeface="Arial" pitchFamily="34" charset="0"/>
                          <a:cs typeface="Arial" pitchFamily="34" charset="0"/>
                        </a:rPr>
                        <a:t>characters</a:t>
                      </a:r>
                      <a:r>
                        <a:rPr lang="en-GB" sz="2000" b="0" baseline="0" dirty="0" smtClean="0">
                          <a:effectLst/>
                          <a:latin typeface="Arial" pitchFamily="34" charset="0"/>
                          <a:cs typeface="Arial" pitchFamily="34" charset="0"/>
                        </a:rPr>
                        <a:t> are speaking to each other. The words they say.</a:t>
                      </a:r>
                      <a:endParaRPr lang="en-GB" sz="2000" b="0" dirty="0" smtClean="0">
                        <a:effectLst/>
                        <a:latin typeface="Arial" pitchFamily="34" charset="0"/>
                        <a:cs typeface="Arial" pitchFamily="34" charset="0"/>
                      </a:endParaRPr>
                    </a:p>
                  </a:txBody>
                  <a:tcPr marL="68580" marR="68580" marT="0" marB="0">
                    <a:noFill/>
                  </a:tcPr>
                </a:tc>
              </a:tr>
              <a:tr h="234489">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FD8008"/>
                          </a:solidFill>
                          <a:effectLst/>
                          <a:latin typeface="Arial" pitchFamily="34" charset="0"/>
                          <a:ea typeface="Calibri" panose="020F0502020204030204" pitchFamily="34" charset="0"/>
                          <a:cs typeface="Arial" pitchFamily="34" charset="0"/>
                        </a:rPr>
                        <a:t>Transition</a:t>
                      </a: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i="0" dirty="0" smtClean="0">
                          <a:solidFill>
                            <a:srgbClr val="231F20"/>
                          </a:solidFill>
                          <a:effectLst/>
                          <a:latin typeface="ReithSans"/>
                        </a:rPr>
                        <a:t>A change  from one scene</a:t>
                      </a:r>
                      <a:r>
                        <a:rPr lang="en-GB" sz="2000" b="0" i="0" baseline="0" dirty="0" smtClean="0">
                          <a:solidFill>
                            <a:srgbClr val="231F20"/>
                          </a:solidFill>
                          <a:effectLst/>
                          <a:latin typeface="ReithSans"/>
                        </a:rPr>
                        <a:t> or character to another.</a:t>
                      </a:r>
                      <a:endParaRPr lang="en-GB" sz="2000" b="0" i="0" dirty="0" smtClean="0">
                        <a:solidFill>
                          <a:srgbClr val="231F20"/>
                        </a:solidFill>
                        <a:effectLst/>
                        <a:latin typeface="ReithSans"/>
                      </a:endParaRPr>
                    </a:p>
                  </a:txBody>
                  <a:tcPr marL="68580" marR="68580" marT="0" marB="0">
                    <a:noFill/>
                  </a:tcPr>
                </a:tc>
              </a:tr>
              <a:tr h="937958">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US" sz="2000" b="1" dirty="0" smtClean="0">
                          <a:solidFill>
                            <a:srgbClr val="FD8008"/>
                          </a:solidFill>
                          <a:latin typeface="Arial"/>
                          <a:cs typeface="Arial"/>
                        </a:rPr>
                        <a:t>Multi-</a:t>
                      </a:r>
                      <a:r>
                        <a:rPr lang="en-US" sz="2000" b="1" dirty="0" err="1" smtClean="0">
                          <a:solidFill>
                            <a:srgbClr val="FD8008"/>
                          </a:solidFill>
                          <a:latin typeface="Arial"/>
                          <a:cs typeface="Arial"/>
                        </a:rPr>
                        <a:t>roling</a:t>
                      </a:r>
                      <a:endParaRPr lang="en-US" sz="2000" b="1" dirty="0" smtClean="0">
                        <a:solidFill>
                          <a:srgbClr val="FD8008"/>
                        </a:solidFill>
                        <a:latin typeface="Arial"/>
                        <a:cs typeface="Arial"/>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US" sz="2000" b="0" dirty="0" smtClean="0">
                          <a:latin typeface="Arial"/>
                          <a:cs typeface="Arial"/>
                        </a:rPr>
                        <a:t>When a</a:t>
                      </a:r>
                      <a:r>
                        <a:rPr lang="en-US" sz="2000" b="0" baseline="0" dirty="0" smtClean="0">
                          <a:latin typeface="Arial"/>
                          <a:cs typeface="Arial"/>
                        </a:rPr>
                        <a:t> performer</a:t>
                      </a:r>
                      <a:r>
                        <a:rPr lang="en-US" sz="2000" b="0" dirty="0" smtClean="0">
                          <a:latin typeface="Arial"/>
                          <a:cs typeface="Arial"/>
                        </a:rPr>
                        <a:t> plays more than one character onstage. The differences in character are marked by changing </a:t>
                      </a:r>
                      <a:r>
                        <a:rPr lang="en-US" sz="2000" b="1" dirty="0" smtClean="0">
                          <a:latin typeface="Arial"/>
                          <a:cs typeface="Arial"/>
                        </a:rPr>
                        <a:t>physical</a:t>
                      </a:r>
                      <a:r>
                        <a:rPr lang="en-US" sz="2000" b="1" baseline="0" dirty="0" smtClean="0">
                          <a:latin typeface="Arial"/>
                          <a:cs typeface="Arial"/>
                        </a:rPr>
                        <a:t> and vocal skills</a:t>
                      </a:r>
                      <a:r>
                        <a:rPr lang="en-US" sz="2000" b="0" baseline="0" dirty="0" smtClean="0">
                          <a:latin typeface="Arial"/>
                          <a:cs typeface="Arial"/>
                        </a:rPr>
                        <a:t> </a:t>
                      </a:r>
                      <a:r>
                        <a:rPr lang="en-US" sz="2000" b="0" dirty="0" smtClean="0">
                          <a:latin typeface="Arial"/>
                          <a:cs typeface="Arial"/>
                        </a:rPr>
                        <a:t>but the audience can clearly see that the same performer has taken on more than one role.</a:t>
                      </a:r>
                    </a:p>
                  </a:txBody>
                  <a:tcPr marL="68580" marR="68580" marT="0" marB="0">
                    <a:noFill/>
                  </a:tcPr>
                </a:tc>
              </a:tr>
              <a:tr h="703468">
                <a:tc>
                  <a:txBody>
                    <a:bodyPr/>
                    <a:lstStyle/>
                    <a:p>
                      <a:pPr algn="ctr">
                        <a:lnSpc>
                          <a:spcPct val="107000"/>
                        </a:lnSpc>
                        <a:spcAft>
                          <a:spcPts val="0"/>
                        </a:spcAft>
                      </a:pPr>
                      <a:r>
                        <a:rPr lang="en-GB" sz="2000" b="1" dirty="0" smtClean="0">
                          <a:solidFill>
                            <a:srgbClr val="FD8008"/>
                          </a:solidFill>
                          <a:effectLst/>
                          <a:latin typeface="Arial" pitchFamily="34" charset="0"/>
                          <a:ea typeface="Calibri" panose="020F0502020204030204" pitchFamily="34" charset="0"/>
                          <a:cs typeface="Arial" pitchFamily="34" charset="0"/>
                        </a:rPr>
                        <a:t>Marking the Moment</a:t>
                      </a:r>
                      <a:endParaRPr lang="en-GB" sz="2000" b="1" dirty="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algn="l">
                        <a:lnSpc>
                          <a:spcPct val="107000"/>
                        </a:lnSpc>
                        <a:spcAft>
                          <a:spcPts val="0"/>
                        </a:spcAft>
                      </a:pPr>
                      <a:r>
                        <a:rPr lang="en-GB" sz="2000" b="0" dirty="0" smtClean="0">
                          <a:effectLst/>
                          <a:latin typeface="Arial" pitchFamily="34" charset="0"/>
                          <a:cs typeface="Arial" pitchFamily="34" charset="0"/>
                        </a:rPr>
                        <a:t>A</a:t>
                      </a:r>
                      <a:r>
                        <a:rPr lang="en-GB" sz="2000" b="0" baseline="0" dirty="0" smtClean="0">
                          <a:effectLst/>
                          <a:latin typeface="Arial" pitchFamily="34" charset="0"/>
                          <a:cs typeface="Arial" pitchFamily="34" charset="0"/>
                        </a:rPr>
                        <a:t> way of highlighting the most important moment in a </a:t>
                      </a:r>
                      <a:r>
                        <a:rPr lang="en-GB" sz="2000" b="0" baseline="0" dirty="0" smtClean="0">
                          <a:effectLst/>
                          <a:latin typeface="Arial" pitchFamily="34" charset="0"/>
                          <a:cs typeface="Arial" pitchFamily="34" charset="0"/>
                        </a:rPr>
                        <a:t>scene for the audience such </a:t>
                      </a:r>
                      <a:r>
                        <a:rPr lang="en-GB" sz="2000" b="0" baseline="0" dirty="0" smtClean="0">
                          <a:effectLst/>
                          <a:latin typeface="Arial" pitchFamily="34" charset="0"/>
                          <a:cs typeface="Arial" pitchFamily="34" charset="0"/>
                        </a:rPr>
                        <a:t>as using a </a:t>
                      </a:r>
                      <a:r>
                        <a:rPr lang="en-GB" sz="2000" b="1" baseline="0" dirty="0" smtClean="0">
                          <a:effectLst/>
                          <a:latin typeface="Arial" pitchFamily="34" charset="0"/>
                          <a:cs typeface="Arial" pitchFamily="34" charset="0"/>
                        </a:rPr>
                        <a:t>tableau</a:t>
                      </a:r>
                      <a:r>
                        <a:rPr lang="en-GB" sz="2000" b="0" baseline="0" dirty="0" smtClean="0">
                          <a:effectLst/>
                          <a:latin typeface="Arial" pitchFamily="34" charset="0"/>
                          <a:cs typeface="Arial" pitchFamily="34" charset="0"/>
                        </a:rPr>
                        <a:t> to freeze the action or </a:t>
                      </a:r>
                      <a:r>
                        <a:rPr lang="en-GB" sz="2000" b="1" baseline="0" dirty="0" smtClean="0">
                          <a:effectLst/>
                          <a:latin typeface="Arial" pitchFamily="34" charset="0"/>
                          <a:cs typeface="Arial" pitchFamily="34" charset="0"/>
                        </a:rPr>
                        <a:t>slow</a:t>
                      </a:r>
                      <a:r>
                        <a:rPr lang="en-GB" sz="2000" b="1" baseline="0" dirty="0" smtClean="0">
                          <a:effectLst/>
                          <a:latin typeface="Arial" pitchFamily="34" charset="0"/>
                          <a:cs typeface="Arial" pitchFamily="34" charset="0"/>
                        </a:rPr>
                        <a:t>-motion </a:t>
                      </a:r>
                      <a:r>
                        <a:rPr lang="en-GB" sz="2000" b="0" baseline="0" dirty="0" smtClean="0">
                          <a:effectLst/>
                          <a:latin typeface="Arial" pitchFamily="34" charset="0"/>
                          <a:cs typeface="Arial" pitchFamily="34" charset="0"/>
                        </a:rPr>
                        <a:t>movement.</a:t>
                      </a:r>
                      <a:endParaRPr lang="en-GB" sz="2000" b="0" dirty="0" smtClean="0">
                        <a:effectLst/>
                        <a:latin typeface="Arial" pitchFamily="34" charset="0"/>
                        <a:cs typeface="Arial" pitchFamily="34" charset="0"/>
                      </a:endParaRPr>
                    </a:p>
                  </a:txBody>
                  <a:tcPr marL="68580" marR="68580" marT="0" marB="0">
                    <a:noFill/>
                  </a:tcPr>
                </a:tc>
                <a:extLst>
                  <a:ext uri="{0D108BD9-81ED-4DB2-BD59-A6C34878D82A}">
                    <a16:rowId xmlns="" xmlns:a16="http://schemas.microsoft.com/office/drawing/2014/main" val="1620860743"/>
                  </a:ext>
                </a:extLst>
              </a:tr>
            </a:tbl>
          </a:graphicData>
        </a:graphic>
      </p:graphicFrame>
      <p:sp>
        <p:nvSpPr>
          <p:cNvPr id="3" name="TextBox 2">
            <a:extLst>
              <a:ext uri="{FF2B5EF4-FFF2-40B4-BE49-F238E27FC236}">
                <a16:creationId xmlns:a16="http://schemas.microsoft.com/office/drawing/2014/main" xmlns="" id="{9880AD22-0B14-4D65-A966-47C1981992D8}"/>
              </a:ext>
            </a:extLst>
          </p:cNvPr>
          <p:cNvSpPr txBox="1"/>
          <p:nvPr/>
        </p:nvSpPr>
        <p:spPr>
          <a:xfrm>
            <a:off x="0" y="0"/>
            <a:ext cx="4572000" cy="707886"/>
          </a:xfrm>
          <a:prstGeom prst="rect">
            <a:avLst/>
          </a:prstGeom>
          <a:noFill/>
        </p:spPr>
        <p:txBody>
          <a:bodyPr wrap="square" rtlCol="0">
            <a:spAutoFit/>
          </a:bodyPr>
          <a:lstStyle/>
          <a:p>
            <a:pPr defTabSz="457200"/>
            <a:r>
              <a:rPr lang="en-GB" sz="4000" b="1" u="sng" dirty="0" smtClean="0">
                <a:solidFill>
                  <a:srgbClr val="FD8008"/>
                </a:solidFill>
                <a:latin typeface="Arial" pitchFamily="34" charset="0"/>
                <a:cs typeface="Arial" pitchFamily="34" charset="0"/>
              </a:rPr>
              <a:t>Key Words</a:t>
            </a:r>
            <a:endParaRPr lang="en-GB" sz="4000" b="1" u="sng" dirty="0">
              <a:solidFill>
                <a:srgbClr val="FD8008"/>
              </a:solidFill>
              <a:latin typeface="Arial" pitchFamily="34" charset="0"/>
              <a:cs typeface="Arial" pitchFamily="34" charset="0"/>
            </a:endParaRPr>
          </a:p>
        </p:txBody>
      </p:sp>
      <p:sp>
        <p:nvSpPr>
          <p:cNvPr id="4" name="TextBox 3"/>
          <p:cNvSpPr txBox="1"/>
          <p:nvPr/>
        </p:nvSpPr>
        <p:spPr>
          <a:xfrm>
            <a:off x="5574164" y="0"/>
            <a:ext cx="3543568" cy="369332"/>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Write these in your book</a:t>
            </a:r>
            <a:endParaRPr lang="en-GB" dirty="0">
              <a:latin typeface="Arial" pitchFamily="34" charset="0"/>
              <a:cs typeface="Arial" pitchFamily="34" charset="0"/>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19151" y1="92952" x2="23157" y2="96941"/>
                        <a14:foregroundMark x1="4407" y1="87766" x2="1042" y2="94814"/>
                        <a14:foregroundMark x1="9776" y1="25798" x2="9535" y2="31250"/>
                        <a14:foregroundMark x1="9054" y1="58777" x2="9054" y2="61702"/>
                        <a14:foregroundMark x1="32131" y1="13165" x2="33894" y2="15293"/>
                      </a14:backgroundRemoval>
                    </a14:imgEffect>
                  </a14:imgLayer>
                </a14:imgProps>
              </a:ext>
            </a:extLst>
          </a:blip>
          <a:stretch>
            <a:fillRect/>
          </a:stretch>
        </p:blipFill>
        <p:spPr>
          <a:xfrm>
            <a:off x="4646613" y="4077072"/>
            <a:ext cx="3698881" cy="2228813"/>
          </a:xfrm>
          <a:prstGeom prst="rect">
            <a:avLst/>
          </a:prstGeom>
        </p:spPr>
      </p:pic>
      <p:sp>
        <p:nvSpPr>
          <p:cNvPr id="7" name="TextBox 6"/>
          <p:cNvSpPr txBox="1"/>
          <p:nvPr/>
        </p:nvSpPr>
        <p:spPr>
          <a:xfrm>
            <a:off x="971600" y="5157192"/>
            <a:ext cx="2448272" cy="369332"/>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Read Extract 2</a:t>
            </a:r>
            <a:endParaRPr lang="en-GB" dirty="0">
              <a:latin typeface="Arial" pitchFamily="34" charset="0"/>
              <a:cs typeface="Arial" pitchFamily="34" charset="0"/>
            </a:endParaRPr>
          </a:p>
        </p:txBody>
      </p:sp>
    </p:spTree>
    <p:extLst>
      <p:ext uri="{BB962C8B-B14F-4D97-AF65-F5344CB8AC3E}">
        <p14:creationId xmlns:p14="http://schemas.microsoft.com/office/powerpoint/2010/main" val="2093891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86706" y="5334000"/>
            <a:ext cx="184666" cy="369332"/>
          </a:xfrm>
          <a:prstGeom prst="rect">
            <a:avLst/>
          </a:prstGeom>
          <a:noFill/>
        </p:spPr>
        <p:txBody>
          <a:bodyPr wrap="none" rtlCol="0">
            <a:spAutoFit/>
          </a:bodyPr>
          <a:lstStyle/>
          <a:p>
            <a:endParaRPr lang="en-US" dirty="0"/>
          </a:p>
        </p:txBody>
      </p:sp>
      <p:sp>
        <p:nvSpPr>
          <p:cNvPr id="10" name="TextBox 9"/>
          <p:cNvSpPr txBox="1"/>
          <p:nvPr/>
        </p:nvSpPr>
        <p:spPr>
          <a:xfrm>
            <a:off x="0" y="0"/>
            <a:ext cx="9144000" cy="707886"/>
          </a:xfrm>
          <a:prstGeom prst="rect">
            <a:avLst/>
          </a:prstGeom>
          <a:noFill/>
        </p:spPr>
        <p:txBody>
          <a:bodyPr wrap="square" rtlCol="0">
            <a:spAutoFit/>
          </a:bodyPr>
          <a:lstStyle/>
          <a:p>
            <a:r>
              <a:rPr lang="en-US" sz="4000" b="1" dirty="0" smtClean="0">
                <a:solidFill>
                  <a:srgbClr val="FD8008"/>
                </a:solidFill>
                <a:latin typeface="Arial"/>
                <a:cs typeface="Arial"/>
              </a:rPr>
              <a:t>Extract </a:t>
            </a:r>
            <a:r>
              <a:rPr lang="en-US" sz="4000" b="1" dirty="0" smtClean="0">
                <a:solidFill>
                  <a:srgbClr val="FD8008"/>
                </a:solidFill>
                <a:latin typeface="Arial"/>
                <a:cs typeface="Arial"/>
              </a:rPr>
              <a:t>2: Father &amp; Hansel</a:t>
            </a:r>
            <a:endParaRPr lang="en-US" sz="4000" b="1" dirty="0">
              <a:solidFill>
                <a:srgbClr val="FD8008"/>
              </a:solidFill>
              <a:latin typeface="Arial"/>
              <a:cs typeface="Arial"/>
            </a:endParaRPr>
          </a:p>
        </p:txBody>
      </p:sp>
      <p:sp>
        <p:nvSpPr>
          <p:cNvPr id="3" name="Rectangle 2"/>
          <p:cNvSpPr/>
          <p:nvPr/>
        </p:nvSpPr>
        <p:spPr>
          <a:xfrm>
            <a:off x="0" y="692696"/>
            <a:ext cx="9144000" cy="2554545"/>
          </a:xfrm>
          <a:prstGeom prst="rect">
            <a:avLst/>
          </a:prstGeom>
          <a:solidFill>
            <a:srgbClr val="FFFF00"/>
          </a:solidFill>
        </p:spPr>
        <p:txBody>
          <a:bodyPr wrap="square">
            <a:spAutoFit/>
          </a:bodyPr>
          <a:lstStyle/>
          <a:p>
            <a:pPr marL="457200" indent="-457200">
              <a:buFont typeface="Arial" pitchFamily="34" charset="0"/>
              <a:buChar char="•"/>
            </a:pPr>
            <a:r>
              <a:rPr lang="en-GB" sz="1600" b="1" dirty="0">
                <a:latin typeface="Arial" panose="020B0604020202020204" pitchFamily="34" charset="0"/>
                <a:cs typeface="Arial" panose="020B0604020202020204" pitchFamily="34" charset="0"/>
              </a:rPr>
              <a:t>Re-read </a:t>
            </a:r>
            <a:r>
              <a:rPr lang="en-GB" sz="1600" dirty="0">
                <a:latin typeface="Arial" panose="020B0604020202020204" pitchFamily="34" charset="0"/>
                <a:cs typeface="Arial" panose="020B0604020202020204" pitchFamily="34" charset="0"/>
              </a:rPr>
              <a:t>Extract </a:t>
            </a:r>
            <a:r>
              <a:rPr lang="en-GB" sz="1600" dirty="0" smtClean="0">
                <a:latin typeface="Arial" panose="020B0604020202020204" pitchFamily="34" charset="0"/>
                <a:cs typeface="Arial" panose="020B0604020202020204" pitchFamily="34" charset="0"/>
              </a:rPr>
              <a:t>2 </a:t>
            </a:r>
            <a:r>
              <a:rPr lang="en-GB" sz="1600" dirty="0">
                <a:latin typeface="Arial" panose="020B0604020202020204" pitchFamily="34" charset="0"/>
                <a:cs typeface="Arial" panose="020B0604020202020204" pitchFamily="34" charset="0"/>
              </a:rPr>
              <a:t>and </a:t>
            </a:r>
            <a:r>
              <a:rPr lang="en-GB" sz="1600" b="1" dirty="0">
                <a:latin typeface="Arial" panose="020B0604020202020204" pitchFamily="34" charset="0"/>
                <a:cs typeface="Arial" panose="020B0604020202020204" pitchFamily="34" charset="0"/>
              </a:rPr>
              <a:t>circle, highlight or underline </a:t>
            </a:r>
            <a:r>
              <a:rPr lang="en-GB" sz="1600" dirty="0">
                <a:latin typeface="Arial" panose="020B0604020202020204" pitchFamily="34" charset="0"/>
                <a:cs typeface="Arial" panose="020B0604020202020204" pitchFamily="34" charset="0"/>
              </a:rPr>
              <a:t>the things we learn about the characters of </a:t>
            </a:r>
            <a:r>
              <a:rPr lang="en-GB" sz="1600" dirty="0" smtClean="0">
                <a:latin typeface="Arial" panose="020B0604020202020204" pitchFamily="34" charset="0"/>
                <a:cs typeface="Arial" panose="020B0604020202020204" pitchFamily="34" charset="0"/>
              </a:rPr>
              <a:t>Father and Hansel. </a:t>
            </a:r>
            <a:endParaRPr lang="en-GB" sz="16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a:latin typeface="Arial" panose="020B0604020202020204" pitchFamily="34" charset="0"/>
                <a:cs typeface="Arial" panose="020B0604020202020204" pitchFamily="34" charset="0"/>
              </a:rPr>
              <a:t>Annotate the script with detailed written notes </a:t>
            </a:r>
            <a:r>
              <a:rPr lang="en-GB" sz="1600" dirty="0">
                <a:latin typeface="Arial" panose="020B0604020202020204" pitchFamily="34" charset="0"/>
                <a:cs typeface="Arial" panose="020B0604020202020204" pitchFamily="34" charset="0"/>
              </a:rPr>
              <a:t>about these things and what we can infer (guess) about the characters.</a:t>
            </a: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a:latin typeface="Arial" panose="020B0604020202020204" pitchFamily="34" charset="0"/>
                <a:cs typeface="Arial" panose="020B0604020202020204" pitchFamily="34" charset="0"/>
              </a:rPr>
              <a:t>Think</a:t>
            </a:r>
            <a:r>
              <a:rPr lang="en-GB" sz="1600" dirty="0">
                <a:latin typeface="Arial" panose="020B0604020202020204" pitchFamily="34" charset="0"/>
                <a:cs typeface="Arial" panose="020B0604020202020204" pitchFamily="34" charset="0"/>
              </a:rPr>
              <a:t> about how you would use your </a:t>
            </a:r>
            <a:r>
              <a:rPr lang="en-GB" sz="1600" b="1" dirty="0">
                <a:latin typeface="Arial" panose="020B0604020202020204" pitchFamily="34" charset="0"/>
                <a:cs typeface="Arial" panose="020B0604020202020204" pitchFamily="34" charset="0"/>
              </a:rPr>
              <a:t>physical and vocal skills </a:t>
            </a:r>
            <a:r>
              <a:rPr lang="en-GB" sz="1600" dirty="0">
                <a:latin typeface="Arial" panose="020B0604020202020204" pitchFamily="34" charset="0"/>
                <a:cs typeface="Arial" panose="020B0604020202020204" pitchFamily="34" charset="0"/>
              </a:rPr>
              <a:t>to create </a:t>
            </a:r>
            <a:r>
              <a:rPr lang="en-GB" sz="1600" dirty="0" smtClean="0">
                <a:latin typeface="Arial" panose="020B0604020202020204" pitchFamily="34" charset="0"/>
                <a:cs typeface="Arial" panose="020B0604020202020204" pitchFamily="34" charset="0"/>
              </a:rPr>
              <a:t>the character of Father and </a:t>
            </a:r>
            <a:r>
              <a:rPr lang="en-GB" sz="1600" b="1" dirty="0" smtClean="0">
                <a:latin typeface="Arial" panose="020B0604020202020204" pitchFamily="34" charset="0"/>
                <a:cs typeface="Arial" panose="020B0604020202020204" pitchFamily="34" charset="0"/>
              </a:rPr>
              <a:t>write</a:t>
            </a:r>
            <a:r>
              <a:rPr lang="en-GB" sz="1600" dirty="0" smtClean="0">
                <a:latin typeface="Arial" panose="020B0604020202020204" pitchFamily="34" charset="0"/>
                <a:cs typeface="Arial" panose="020B0604020202020204" pitchFamily="34" charset="0"/>
              </a:rPr>
              <a:t> a </a:t>
            </a:r>
            <a:r>
              <a:rPr lang="en-GB" sz="1600" b="1" dirty="0" smtClean="0">
                <a:latin typeface="Arial" panose="020B0604020202020204" pitchFamily="34" charset="0"/>
                <a:cs typeface="Arial" panose="020B0604020202020204" pitchFamily="34" charset="0"/>
              </a:rPr>
              <a:t>character profile </a:t>
            </a:r>
            <a:r>
              <a:rPr lang="en-GB" sz="1600" dirty="0" smtClean="0">
                <a:latin typeface="Arial" panose="020B0604020202020204" pitchFamily="34" charset="0"/>
                <a:cs typeface="Arial" panose="020B0604020202020204" pitchFamily="34" charset="0"/>
              </a:rPr>
              <a:t>for him.</a:t>
            </a:r>
            <a:endParaRPr lang="en-GB" sz="16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dirty="0" smtClean="0">
                <a:latin typeface="Arial" panose="020B0604020202020204" pitchFamily="34" charset="0"/>
                <a:cs typeface="Arial" panose="020B0604020202020204" pitchFamily="34" charset="0"/>
              </a:rPr>
              <a:t>Update your </a:t>
            </a:r>
            <a:r>
              <a:rPr lang="en-GB" sz="1600" b="1" dirty="0" smtClean="0">
                <a:latin typeface="Arial" panose="020B0604020202020204" pitchFamily="34" charset="0"/>
                <a:cs typeface="Arial" panose="020B0604020202020204" pitchFamily="34" charset="0"/>
              </a:rPr>
              <a:t>character profile </a:t>
            </a:r>
            <a:r>
              <a:rPr lang="en-GB" sz="1600" dirty="0" smtClean="0">
                <a:latin typeface="Arial" panose="020B0604020202020204" pitchFamily="34" charset="0"/>
                <a:cs typeface="Arial" panose="020B0604020202020204" pitchFamily="34" charset="0"/>
              </a:rPr>
              <a:t>for Hansel with any new information and ideas.</a:t>
            </a:r>
          </a:p>
          <a:p>
            <a:endParaRPr lang="en-GB" sz="800" dirty="0" smtClean="0">
              <a:latin typeface="Arial" panose="020B0604020202020204" pitchFamily="34" charset="0"/>
              <a:cs typeface="Arial" panose="020B0604020202020204" pitchFamily="34" charset="0"/>
            </a:endParaRPr>
          </a:p>
          <a:p>
            <a:pPr marL="457200" indent="-457200">
              <a:buFont typeface="Arial" pitchFamily="34" charset="0"/>
              <a:buChar char="•"/>
            </a:pPr>
            <a:r>
              <a:rPr lang="en-GB" sz="1600" dirty="0">
                <a:latin typeface="Arial" panose="020B0604020202020204" pitchFamily="34" charset="0"/>
                <a:cs typeface="Arial" panose="020B0604020202020204" pitchFamily="34" charset="0"/>
              </a:rPr>
              <a:t>When might you use tableau or slow motion to </a:t>
            </a:r>
            <a:r>
              <a:rPr lang="en-GB" sz="1600" b="1" dirty="0">
                <a:solidFill>
                  <a:srgbClr val="FD8008"/>
                </a:solidFill>
                <a:latin typeface="Arial" panose="020B0604020202020204" pitchFamily="34" charset="0"/>
                <a:cs typeface="Arial" panose="020B0604020202020204" pitchFamily="34" charset="0"/>
              </a:rPr>
              <a:t>mark the moment </a:t>
            </a:r>
            <a:r>
              <a:rPr lang="en-GB" sz="1600" dirty="0">
                <a:latin typeface="Arial" panose="020B0604020202020204" pitchFamily="34" charset="0"/>
                <a:cs typeface="Arial" panose="020B0604020202020204" pitchFamily="34" charset="0"/>
              </a:rPr>
              <a:t>and why</a:t>
            </a:r>
            <a:r>
              <a:rPr lang="en-GB" sz="1600" dirty="0" smtClean="0">
                <a:latin typeface="Arial" panose="020B0604020202020204" pitchFamily="34" charset="0"/>
                <a:cs typeface="Arial" panose="020B0604020202020204" pitchFamily="34" charset="0"/>
              </a:rPr>
              <a:t>?</a:t>
            </a:r>
            <a:endParaRPr lang="en-US" sz="1600" dirty="0"/>
          </a:p>
        </p:txBody>
      </p:sp>
      <p:sp>
        <p:nvSpPr>
          <p:cNvPr id="4" name="Rectangle 3"/>
          <p:cNvSpPr/>
          <p:nvPr/>
        </p:nvSpPr>
        <p:spPr>
          <a:xfrm>
            <a:off x="4575175" y="3645024"/>
            <a:ext cx="4568825" cy="2154436"/>
          </a:xfrm>
          <a:prstGeom prst="rect">
            <a:avLst/>
          </a:prstGeom>
        </p:spPr>
        <p:txBody>
          <a:bodyPr wrap="square">
            <a:spAutoFit/>
          </a:bodyPr>
          <a:lstStyle/>
          <a:p>
            <a:pPr algn="ctr"/>
            <a:r>
              <a:rPr lang="en-GB" dirty="0">
                <a:latin typeface="Arial" panose="020B0604020202020204" pitchFamily="34" charset="0"/>
                <a:cs typeface="Arial" panose="020B0604020202020204" pitchFamily="34" charset="0"/>
              </a:rPr>
              <a:t>If the characters of </a:t>
            </a:r>
            <a:r>
              <a:rPr lang="en-GB" dirty="0" smtClean="0">
                <a:latin typeface="Arial" panose="020B0604020202020204" pitchFamily="34" charset="0"/>
                <a:cs typeface="Arial" panose="020B0604020202020204" pitchFamily="34" charset="0"/>
              </a:rPr>
              <a:t>Gretel </a:t>
            </a:r>
            <a:r>
              <a:rPr lang="en-GB" dirty="0">
                <a:latin typeface="Arial" panose="020B0604020202020204" pitchFamily="34" charset="0"/>
                <a:cs typeface="Arial" panose="020B0604020202020204" pitchFamily="34" charset="0"/>
              </a:rPr>
              <a:t>and </a:t>
            </a:r>
            <a:r>
              <a:rPr lang="en-GB" dirty="0" smtClean="0">
                <a:latin typeface="Arial" panose="020B0604020202020204" pitchFamily="34" charset="0"/>
                <a:cs typeface="Arial" panose="020B0604020202020204" pitchFamily="34" charset="0"/>
              </a:rPr>
              <a:t>Father </a:t>
            </a:r>
            <a:r>
              <a:rPr lang="en-GB" dirty="0">
                <a:latin typeface="Arial" panose="020B0604020202020204" pitchFamily="34" charset="0"/>
                <a:cs typeface="Arial" panose="020B0604020202020204" pitchFamily="34" charset="0"/>
              </a:rPr>
              <a:t>were played by the same performer this would be an example of </a:t>
            </a:r>
            <a:r>
              <a:rPr lang="en-GB" b="1" dirty="0">
                <a:solidFill>
                  <a:srgbClr val="FD8008"/>
                </a:solidFill>
                <a:latin typeface="Arial" panose="020B0604020202020204" pitchFamily="34" charset="0"/>
                <a:cs typeface="Arial" panose="020B0604020202020204" pitchFamily="34" charset="0"/>
              </a:rPr>
              <a:t>multi-</a:t>
            </a:r>
            <a:r>
              <a:rPr lang="en-GB" b="1" dirty="0" err="1">
                <a:solidFill>
                  <a:srgbClr val="FD8008"/>
                </a:solidFill>
                <a:latin typeface="Arial" panose="020B0604020202020204" pitchFamily="34" charset="0"/>
                <a:cs typeface="Arial" panose="020B0604020202020204" pitchFamily="34" charset="0"/>
              </a:rPr>
              <a:t>roling</a:t>
            </a:r>
            <a:r>
              <a:rPr lang="en-GB" dirty="0">
                <a:latin typeface="Arial" panose="020B0604020202020204" pitchFamily="34" charset="0"/>
                <a:cs typeface="Arial" panose="020B0604020202020204" pitchFamily="34" charset="0"/>
              </a:rPr>
              <a:t>.</a:t>
            </a:r>
          </a:p>
          <a:p>
            <a:pPr algn="ctr"/>
            <a:endParaRPr lang="en-GB" sz="800" dirty="0">
              <a:latin typeface="Arial" panose="020B0604020202020204" pitchFamily="34" charset="0"/>
              <a:cs typeface="Arial" panose="020B0604020202020204" pitchFamily="34" charset="0"/>
            </a:endParaRPr>
          </a:p>
          <a:p>
            <a:pPr algn="ctr"/>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performer would need to use </a:t>
            </a:r>
          </a:p>
          <a:p>
            <a:pPr algn="ctr"/>
            <a:r>
              <a:rPr lang="en-GB" dirty="0" smtClean="0">
                <a:latin typeface="Arial" panose="020B0604020202020204" pitchFamily="34" charset="0"/>
                <a:cs typeface="Arial" panose="020B0604020202020204" pitchFamily="34" charset="0"/>
              </a:rPr>
              <a:t>their physical and vocal skills to </a:t>
            </a:r>
          </a:p>
          <a:p>
            <a:pPr algn="ctr"/>
            <a:r>
              <a:rPr lang="en-GB" dirty="0" smtClean="0">
                <a:latin typeface="Arial" panose="020B0604020202020204" pitchFamily="34" charset="0"/>
                <a:cs typeface="Arial" panose="020B0604020202020204" pitchFamily="34" charset="0"/>
              </a:rPr>
              <a:t>quickly </a:t>
            </a:r>
            <a:r>
              <a:rPr lang="en-GB" b="1" dirty="0" smtClean="0">
                <a:solidFill>
                  <a:srgbClr val="FD8008"/>
                </a:solidFill>
                <a:latin typeface="Arial" panose="020B0604020202020204" pitchFamily="34" charset="0"/>
                <a:cs typeface="Arial" panose="020B0604020202020204" pitchFamily="34" charset="0"/>
              </a:rPr>
              <a:t>transition</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into the </a:t>
            </a:r>
          </a:p>
          <a:p>
            <a:pPr algn="ctr"/>
            <a:r>
              <a:rPr lang="en-GB" dirty="0" smtClean="0">
                <a:latin typeface="Arial" panose="020B0604020202020204" pitchFamily="34" charset="0"/>
                <a:cs typeface="Arial" panose="020B0604020202020204" pitchFamily="34" charset="0"/>
              </a:rPr>
              <a:t>contrasting character of Father.</a:t>
            </a:r>
            <a:endParaRPr lang="en-GB" dirty="0">
              <a:latin typeface="Arial" panose="020B0604020202020204" pitchFamily="34" charset="0"/>
              <a:cs typeface="Arial" panose="020B0604020202020204" pitchFamily="34" charset="0"/>
            </a:endParaRPr>
          </a:p>
        </p:txBody>
      </p:sp>
      <p:pic>
        <p:nvPicPr>
          <p:cNvPr id="11" name="Picture 10"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51223" t="28086" r="40856" b="36472"/>
          <a:stretch/>
        </p:blipFill>
        <p:spPr>
          <a:xfrm>
            <a:off x="9144000" y="3501008"/>
            <a:ext cx="724295" cy="2025513"/>
          </a:xfrm>
          <a:prstGeom prst="rect">
            <a:avLst/>
          </a:prstGeom>
        </p:spPr>
      </p:pic>
      <p:pic>
        <p:nvPicPr>
          <p:cNvPr id="13" name="Picture 12"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24663" t="37151" r="68150" b="36472"/>
          <a:stretch/>
        </p:blipFill>
        <p:spPr>
          <a:xfrm>
            <a:off x="9114441" y="2348880"/>
            <a:ext cx="876945" cy="2011517"/>
          </a:xfrm>
          <a:prstGeom prst="rect">
            <a:avLst/>
          </a:prstGeom>
        </p:spPr>
      </p:pic>
      <p:pic>
        <p:nvPicPr>
          <p:cNvPr id="14" name="Picture 13"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38447" t="28086" r="47890" b="36472"/>
          <a:stretch/>
        </p:blipFill>
        <p:spPr>
          <a:xfrm>
            <a:off x="2627784" y="3284984"/>
            <a:ext cx="1970572" cy="2975179"/>
          </a:xfrm>
          <a:prstGeom prst="rect">
            <a:avLst/>
          </a:prstGeom>
        </p:spPr>
      </p:pic>
      <p:pic>
        <p:nvPicPr>
          <p:cNvPr id="15" name="Picture 14"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32407" t="37151" r="60963" b="36472"/>
          <a:stretch/>
        </p:blipFill>
        <p:spPr>
          <a:xfrm>
            <a:off x="467544" y="3284984"/>
            <a:ext cx="1224136" cy="3043709"/>
          </a:xfrm>
          <a:prstGeom prst="rect">
            <a:avLst/>
          </a:prstGeom>
        </p:spPr>
      </p:pic>
      <p:sp>
        <p:nvSpPr>
          <p:cNvPr id="12" name="Right Arrow 11"/>
          <p:cNvSpPr/>
          <p:nvPr/>
        </p:nvSpPr>
        <p:spPr>
          <a:xfrm>
            <a:off x="1835696" y="443711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37937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575175" cy="6140143"/>
          </a:xfrm>
          <a:prstGeom prst="rect">
            <a:avLst/>
          </a:prstGeom>
        </p:spPr>
        <p:txBody>
          <a:bodyPr wrap="square">
            <a:spAutoFit/>
          </a:bodyPr>
          <a:lstStyle/>
          <a:p>
            <a:r>
              <a:rPr lang="en-GB" sz="2000" b="1" i="1" dirty="0" smtClean="0">
                <a:solidFill>
                  <a:srgbClr val="FD8008"/>
                </a:solidFill>
                <a:latin typeface="Arial"/>
                <a:cs typeface="Arial"/>
              </a:rPr>
              <a:t>Hansel </a:t>
            </a:r>
            <a:r>
              <a:rPr lang="en-GB" sz="2000" b="1" i="1" dirty="0">
                <a:solidFill>
                  <a:srgbClr val="FD8008"/>
                </a:solidFill>
                <a:latin typeface="Arial"/>
                <a:cs typeface="Arial"/>
              </a:rPr>
              <a:t>&amp; Gretel</a:t>
            </a:r>
            <a:r>
              <a:rPr lang="en-GB" sz="2000" b="1" dirty="0">
                <a:solidFill>
                  <a:srgbClr val="FD8008"/>
                </a:solidFill>
                <a:latin typeface="Arial"/>
                <a:cs typeface="Arial"/>
              </a:rPr>
              <a:t> Extract </a:t>
            </a:r>
            <a:r>
              <a:rPr lang="en-GB" sz="2000" b="1" dirty="0" smtClean="0">
                <a:solidFill>
                  <a:srgbClr val="FD8008"/>
                </a:solidFill>
                <a:latin typeface="Arial"/>
                <a:cs typeface="Arial"/>
              </a:rPr>
              <a:t>2</a:t>
            </a:r>
          </a:p>
          <a:p>
            <a:endParaRPr lang="en-GB" sz="400" dirty="0">
              <a:latin typeface="Arial"/>
              <a:cs typeface="Arial"/>
            </a:endParaRPr>
          </a:p>
          <a:p>
            <a:r>
              <a:rPr lang="en-GB" sz="1100" b="1" dirty="0">
                <a:latin typeface="Arial"/>
                <a:cs typeface="Arial"/>
              </a:rPr>
              <a:t>FATHER</a:t>
            </a:r>
            <a:r>
              <a:rPr lang="en-GB" sz="1100" dirty="0">
                <a:latin typeface="Arial"/>
                <a:cs typeface="Arial"/>
              </a:rPr>
              <a:t>	Timber! </a:t>
            </a:r>
            <a:r>
              <a:rPr lang="en-GB" sz="1100" i="1" dirty="0">
                <a:latin typeface="Arial"/>
                <a:cs typeface="Arial"/>
              </a:rPr>
              <a:t>(A tree crashes through the air. Enter Father, </a:t>
            </a:r>
            <a:r>
              <a:rPr lang="en-GB" sz="1100" i="1" dirty="0" smtClean="0">
                <a:latin typeface="Arial"/>
                <a:cs typeface="Arial"/>
              </a:rPr>
              <a:t>	Axe aloft</a:t>
            </a:r>
            <a:r>
              <a:rPr lang="en-GB" sz="1100" i="1" dirty="0">
                <a:latin typeface="Arial"/>
                <a:cs typeface="Arial"/>
              </a:rPr>
              <a:t>.) </a:t>
            </a:r>
            <a:r>
              <a:rPr lang="en-GB" sz="1100" dirty="0">
                <a:latin typeface="Arial"/>
                <a:cs typeface="Arial"/>
              </a:rPr>
              <a:t>Good morning!</a:t>
            </a:r>
          </a:p>
          <a:p>
            <a:endParaRPr lang="en-GB" sz="400" dirty="0">
              <a:latin typeface="Arial"/>
              <a:cs typeface="Arial"/>
            </a:endParaRPr>
          </a:p>
          <a:p>
            <a:r>
              <a:rPr lang="en-GB" sz="1100" b="1" dirty="0">
                <a:latin typeface="Arial"/>
                <a:cs typeface="Arial"/>
              </a:rPr>
              <a:t>HANSEL 	</a:t>
            </a:r>
            <a:r>
              <a:rPr lang="en-GB" sz="1100" dirty="0">
                <a:latin typeface="Arial"/>
                <a:cs typeface="Arial"/>
              </a:rPr>
              <a:t>Good morning, father!</a:t>
            </a:r>
          </a:p>
          <a:p>
            <a:endParaRPr lang="en-GB" sz="400" dirty="0">
              <a:latin typeface="Arial"/>
              <a:cs typeface="Arial"/>
            </a:endParaRPr>
          </a:p>
          <a:p>
            <a:r>
              <a:rPr lang="en-GB" sz="1100" b="1" dirty="0">
                <a:latin typeface="Arial"/>
                <a:cs typeface="Arial"/>
              </a:rPr>
              <a:t>FATHER</a:t>
            </a:r>
            <a:r>
              <a:rPr lang="en-GB" sz="1100" dirty="0">
                <a:latin typeface="Arial"/>
                <a:cs typeface="Arial"/>
              </a:rPr>
              <a:t> 	What a beautiful day!</a:t>
            </a:r>
          </a:p>
          <a:p>
            <a:endParaRPr lang="en-GB" sz="400" dirty="0">
              <a:latin typeface="Arial"/>
              <a:cs typeface="Arial"/>
            </a:endParaRPr>
          </a:p>
          <a:p>
            <a:r>
              <a:rPr lang="en-GB" sz="1100" i="1" dirty="0">
                <a:latin typeface="Arial"/>
                <a:cs typeface="Arial"/>
              </a:rPr>
              <a:t>Father circles a barrow of wood, sets up a chopping block…</a:t>
            </a:r>
            <a:endParaRPr lang="en-GB" sz="1100" dirty="0">
              <a:latin typeface="Arial"/>
              <a:cs typeface="Arial"/>
            </a:endParaRPr>
          </a:p>
          <a:p>
            <a:endParaRPr lang="en-GB" sz="400" dirty="0">
              <a:latin typeface="Arial"/>
              <a:cs typeface="Arial"/>
            </a:endParaRPr>
          </a:p>
          <a:p>
            <a:r>
              <a:rPr lang="en-GB" sz="1100" b="1" dirty="0">
                <a:latin typeface="Arial"/>
                <a:cs typeface="Arial"/>
              </a:rPr>
              <a:t>FATHER</a:t>
            </a:r>
            <a:r>
              <a:rPr lang="en-GB" sz="1100" dirty="0">
                <a:latin typeface="Arial"/>
                <a:cs typeface="Arial"/>
              </a:rPr>
              <a:t> 	Hansel, my boy. Put that damn encyclopaedia down. I </a:t>
            </a:r>
            <a:r>
              <a:rPr lang="en-GB" sz="1100" dirty="0" smtClean="0">
                <a:latin typeface="Arial"/>
                <a:cs typeface="Arial"/>
              </a:rPr>
              <a:t>	think </a:t>
            </a:r>
            <a:r>
              <a:rPr lang="en-GB" sz="1100" dirty="0">
                <a:latin typeface="Arial"/>
                <a:cs typeface="Arial"/>
              </a:rPr>
              <a:t>it’s high time I taught you how to chop wood. But </a:t>
            </a:r>
            <a:r>
              <a:rPr lang="en-GB" sz="1100" dirty="0" smtClean="0">
                <a:latin typeface="Arial"/>
                <a:cs typeface="Arial"/>
              </a:rPr>
              <a:t>	first</a:t>
            </a:r>
            <a:r>
              <a:rPr lang="en-GB" sz="1100" dirty="0">
                <a:latin typeface="Arial"/>
                <a:cs typeface="Arial"/>
              </a:rPr>
              <a:t>, let’s test your strength – fight me, boy.</a:t>
            </a:r>
          </a:p>
          <a:p>
            <a:endParaRPr lang="en-GB" sz="400" dirty="0">
              <a:latin typeface="Arial"/>
              <a:cs typeface="Arial"/>
            </a:endParaRPr>
          </a:p>
          <a:p>
            <a:r>
              <a:rPr lang="en-GB" sz="1100" i="1" dirty="0">
                <a:latin typeface="Arial"/>
                <a:cs typeface="Arial"/>
              </a:rPr>
              <a:t>They take each others’ hand and </a:t>
            </a:r>
            <a:endParaRPr lang="en-GB" sz="1100" dirty="0">
              <a:latin typeface="Arial"/>
              <a:cs typeface="Arial"/>
            </a:endParaRPr>
          </a:p>
          <a:p>
            <a:endParaRPr lang="en-GB" sz="400" dirty="0">
              <a:latin typeface="Arial"/>
              <a:cs typeface="Arial"/>
            </a:endParaRPr>
          </a:p>
          <a:p>
            <a:r>
              <a:rPr lang="en-GB" sz="1100" b="1" dirty="0">
                <a:latin typeface="Arial"/>
                <a:cs typeface="Arial"/>
              </a:rPr>
              <a:t>FATHER &amp; HANSEL</a:t>
            </a:r>
            <a:r>
              <a:rPr lang="en-GB" sz="1100" dirty="0">
                <a:latin typeface="Arial"/>
                <a:cs typeface="Arial"/>
              </a:rPr>
              <a:t>	One, two, three, four</a:t>
            </a:r>
          </a:p>
          <a:p>
            <a:r>
              <a:rPr lang="en-GB" sz="1100" dirty="0" smtClean="0">
                <a:latin typeface="Arial"/>
                <a:cs typeface="Arial"/>
              </a:rPr>
              <a:t>		I </a:t>
            </a:r>
            <a:r>
              <a:rPr lang="en-GB" sz="1100" dirty="0">
                <a:latin typeface="Arial"/>
                <a:cs typeface="Arial"/>
              </a:rPr>
              <a:t>declare a thumb war</a:t>
            </a:r>
          </a:p>
          <a:p>
            <a:r>
              <a:rPr lang="en-GB" sz="1100" dirty="0" smtClean="0">
                <a:latin typeface="Arial"/>
                <a:cs typeface="Arial"/>
              </a:rPr>
              <a:t>		Bow</a:t>
            </a:r>
            <a:r>
              <a:rPr lang="en-GB" sz="1100" dirty="0">
                <a:latin typeface="Arial"/>
                <a:cs typeface="Arial"/>
              </a:rPr>
              <a:t>, kiss… bow, kiss… bow, kiss…</a:t>
            </a:r>
          </a:p>
          <a:p>
            <a:endParaRPr lang="en-GB" sz="400" dirty="0">
              <a:latin typeface="Arial"/>
              <a:cs typeface="Arial"/>
            </a:endParaRPr>
          </a:p>
          <a:p>
            <a:r>
              <a:rPr lang="en-GB" sz="1100" i="1" dirty="0">
                <a:latin typeface="Arial"/>
                <a:cs typeface="Arial"/>
              </a:rPr>
              <a:t>A game of Thumb War ensues. Father allows himself to be beaten.</a:t>
            </a:r>
            <a:endParaRPr lang="en-GB" sz="1100" dirty="0">
              <a:latin typeface="Arial"/>
              <a:cs typeface="Arial"/>
            </a:endParaRPr>
          </a:p>
          <a:p>
            <a:endParaRPr lang="en-GB" sz="400" dirty="0">
              <a:latin typeface="Arial"/>
              <a:cs typeface="Arial"/>
            </a:endParaRPr>
          </a:p>
          <a:p>
            <a:r>
              <a:rPr lang="en-GB" sz="1100" b="1" dirty="0">
                <a:latin typeface="Arial"/>
                <a:cs typeface="Arial"/>
              </a:rPr>
              <a:t>FATHER</a:t>
            </a:r>
            <a:r>
              <a:rPr lang="en-GB" sz="1100" dirty="0">
                <a:latin typeface="Arial"/>
                <a:cs typeface="Arial"/>
              </a:rPr>
              <a:t> 	Well done, boy! You are strong! Come! Meet your log!</a:t>
            </a:r>
          </a:p>
          <a:p>
            <a:endParaRPr lang="en-GB" sz="400" dirty="0">
              <a:latin typeface="Arial"/>
              <a:cs typeface="Arial"/>
            </a:endParaRPr>
          </a:p>
          <a:p>
            <a:r>
              <a:rPr lang="en-GB" sz="1100" b="1" dirty="0">
                <a:latin typeface="Arial"/>
                <a:cs typeface="Arial"/>
              </a:rPr>
              <a:t>HANSEL</a:t>
            </a:r>
            <a:r>
              <a:rPr lang="en-GB" sz="1100" dirty="0">
                <a:latin typeface="Arial"/>
                <a:cs typeface="Arial"/>
              </a:rPr>
              <a:t> 	Hello Mr Log!</a:t>
            </a:r>
          </a:p>
          <a:p>
            <a:endParaRPr lang="en-GB" sz="400" dirty="0">
              <a:latin typeface="Arial"/>
              <a:cs typeface="Arial"/>
            </a:endParaRPr>
          </a:p>
          <a:p>
            <a:r>
              <a:rPr lang="en-GB" sz="1100" b="1" dirty="0">
                <a:latin typeface="Arial"/>
                <a:cs typeface="Arial"/>
              </a:rPr>
              <a:t>FATHER</a:t>
            </a:r>
            <a:r>
              <a:rPr lang="en-GB" sz="1100" dirty="0">
                <a:latin typeface="Arial"/>
                <a:cs typeface="Arial"/>
              </a:rPr>
              <a:t> 	Don’t get too attached.</a:t>
            </a:r>
          </a:p>
          <a:p>
            <a:endParaRPr lang="en-GB" sz="400" dirty="0">
              <a:latin typeface="Arial"/>
              <a:cs typeface="Arial"/>
            </a:endParaRPr>
          </a:p>
          <a:p>
            <a:r>
              <a:rPr lang="en-GB" sz="1100" b="1" dirty="0">
                <a:latin typeface="Arial"/>
                <a:cs typeface="Arial"/>
              </a:rPr>
              <a:t>HANSEL</a:t>
            </a:r>
            <a:r>
              <a:rPr lang="en-GB" sz="1100" dirty="0">
                <a:latin typeface="Arial"/>
                <a:cs typeface="Arial"/>
              </a:rPr>
              <a:t> 	Goodbye Mr Log.</a:t>
            </a:r>
          </a:p>
          <a:p>
            <a:endParaRPr lang="en-GB" sz="400" dirty="0">
              <a:latin typeface="Arial"/>
              <a:cs typeface="Arial"/>
            </a:endParaRPr>
          </a:p>
          <a:p>
            <a:r>
              <a:rPr lang="en-GB" sz="1100" b="1" dirty="0">
                <a:latin typeface="Arial"/>
                <a:cs typeface="Arial"/>
              </a:rPr>
              <a:t>FATHER</a:t>
            </a:r>
            <a:r>
              <a:rPr lang="en-GB" sz="1100" dirty="0">
                <a:latin typeface="Arial"/>
                <a:cs typeface="Arial"/>
              </a:rPr>
              <a:t> 	Observe the way the lines in the wood run?</a:t>
            </a:r>
          </a:p>
          <a:p>
            <a:endParaRPr lang="en-GB" sz="400" dirty="0">
              <a:latin typeface="Arial"/>
              <a:cs typeface="Arial"/>
            </a:endParaRPr>
          </a:p>
          <a:p>
            <a:r>
              <a:rPr lang="en-GB" sz="1100" b="1" dirty="0">
                <a:latin typeface="Arial"/>
                <a:cs typeface="Arial"/>
              </a:rPr>
              <a:t>HANSEL</a:t>
            </a:r>
            <a:r>
              <a:rPr lang="en-GB" sz="1100" dirty="0">
                <a:latin typeface="Arial"/>
                <a:cs typeface="Arial"/>
              </a:rPr>
              <a:t> 	Is that called “The Grain”, Father?</a:t>
            </a:r>
          </a:p>
          <a:p>
            <a:endParaRPr lang="en-GB" sz="400" dirty="0">
              <a:latin typeface="Arial"/>
              <a:cs typeface="Arial"/>
            </a:endParaRPr>
          </a:p>
          <a:p>
            <a:r>
              <a:rPr lang="en-GB" sz="1100" b="1" dirty="0">
                <a:latin typeface="Arial"/>
                <a:cs typeface="Arial"/>
              </a:rPr>
              <a:t>FATHER</a:t>
            </a:r>
            <a:r>
              <a:rPr lang="en-GB" sz="1100" dirty="0">
                <a:latin typeface="Arial"/>
                <a:cs typeface="Arial"/>
              </a:rPr>
              <a:t> 	It is, my boy. You’ve been reading your encyclopaedia </a:t>
            </a:r>
            <a:r>
              <a:rPr lang="en-GB" sz="1100" dirty="0" smtClean="0">
                <a:latin typeface="Arial"/>
                <a:cs typeface="Arial"/>
              </a:rPr>
              <a:t>	well</a:t>
            </a:r>
            <a:r>
              <a:rPr lang="en-GB" sz="1100" dirty="0">
                <a:latin typeface="Arial"/>
                <a:cs typeface="Arial"/>
              </a:rPr>
              <a:t>. Now you want to chop </a:t>
            </a:r>
            <a:r>
              <a:rPr lang="en-GB" sz="1100" i="1" dirty="0">
                <a:latin typeface="Arial"/>
                <a:cs typeface="Arial"/>
              </a:rPr>
              <a:t>with </a:t>
            </a:r>
            <a:r>
              <a:rPr lang="en-GB" sz="1100" dirty="0">
                <a:latin typeface="Arial"/>
                <a:cs typeface="Arial"/>
              </a:rPr>
              <a:t>the grain, never against </a:t>
            </a:r>
            <a:r>
              <a:rPr lang="en-GB" sz="1100" dirty="0" smtClean="0">
                <a:latin typeface="Arial"/>
                <a:cs typeface="Arial"/>
              </a:rPr>
              <a:t>	it </a:t>
            </a:r>
            <a:r>
              <a:rPr lang="en-GB" sz="1100" dirty="0">
                <a:latin typeface="Arial"/>
                <a:cs typeface="Arial"/>
              </a:rPr>
              <a:t>–</a:t>
            </a:r>
          </a:p>
          <a:p>
            <a:endParaRPr lang="en-GB" sz="400" dirty="0">
              <a:latin typeface="Arial"/>
              <a:cs typeface="Arial"/>
            </a:endParaRPr>
          </a:p>
          <a:p>
            <a:r>
              <a:rPr lang="en-GB" sz="1100" b="1" dirty="0">
                <a:latin typeface="Arial"/>
                <a:cs typeface="Arial"/>
              </a:rPr>
              <a:t>HANSEL</a:t>
            </a:r>
            <a:r>
              <a:rPr lang="en-GB" sz="1100" dirty="0">
                <a:latin typeface="Arial"/>
                <a:cs typeface="Arial"/>
              </a:rPr>
              <a:t> 	Father? Will this wood-chopping lesson put me on the </a:t>
            </a:r>
            <a:r>
              <a:rPr lang="en-GB" sz="1100" dirty="0" smtClean="0">
                <a:latin typeface="Arial"/>
                <a:cs typeface="Arial"/>
              </a:rPr>
              <a:t>	right </a:t>
            </a:r>
            <a:r>
              <a:rPr lang="en-GB" sz="1100" dirty="0">
                <a:latin typeface="Arial"/>
                <a:cs typeface="Arial"/>
              </a:rPr>
              <a:t>path to becoming…a man?</a:t>
            </a:r>
          </a:p>
          <a:p>
            <a:endParaRPr lang="en-GB" sz="400" dirty="0">
              <a:latin typeface="Arial"/>
              <a:cs typeface="Arial"/>
            </a:endParaRPr>
          </a:p>
          <a:p>
            <a:r>
              <a:rPr lang="en-GB" sz="1100" b="1" dirty="0">
                <a:latin typeface="Arial"/>
                <a:cs typeface="Arial"/>
              </a:rPr>
              <a:t>FATHER</a:t>
            </a:r>
            <a:r>
              <a:rPr lang="en-GB" sz="1100" dirty="0">
                <a:latin typeface="Arial"/>
                <a:cs typeface="Arial"/>
              </a:rPr>
              <a:t> 	Oh, I hope so, son. I hope so.</a:t>
            </a:r>
          </a:p>
          <a:p>
            <a:endParaRPr lang="en-GB" sz="400" dirty="0">
              <a:latin typeface="Arial"/>
              <a:cs typeface="Arial"/>
            </a:endParaRPr>
          </a:p>
          <a:p>
            <a:r>
              <a:rPr lang="en-GB" sz="1100" b="1" dirty="0">
                <a:latin typeface="Arial"/>
                <a:cs typeface="Arial"/>
              </a:rPr>
              <a:t>HANSEL</a:t>
            </a:r>
            <a:r>
              <a:rPr lang="en-GB" sz="1100" dirty="0">
                <a:latin typeface="Arial"/>
                <a:cs typeface="Arial"/>
              </a:rPr>
              <a:t> 	“With the grain, not against it.” Continue. </a:t>
            </a:r>
            <a:r>
              <a:rPr lang="en-GB" sz="1100" i="1" dirty="0">
                <a:latin typeface="Arial"/>
                <a:cs typeface="Arial"/>
              </a:rPr>
              <a:t>(Father offers </a:t>
            </a:r>
            <a:r>
              <a:rPr lang="en-GB" sz="1100" i="1" dirty="0" smtClean="0">
                <a:latin typeface="Arial"/>
                <a:cs typeface="Arial"/>
              </a:rPr>
              <a:t>	his </a:t>
            </a:r>
            <a:r>
              <a:rPr lang="en-GB" sz="1100" i="1" dirty="0">
                <a:latin typeface="Arial"/>
                <a:cs typeface="Arial"/>
              </a:rPr>
              <a:t>axe to Hansel.</a:t>
            </a:r>
            <a:r>
              <a:rPr lang="en-GB" sz="1100" i="1" dirty="0" smtClean="0">
                <a:latin typeface="Arial"/>
                <a:cs typeface="Arial"/>
              </a:rPr>
              <a:t>)</a:t>
            </a:r>
            <a:endParaRPr lang="en-GB" sz="1100" dirty="0">
              <a:latin typeface="Arial"/>
              <a:cs typeface="Arial"/>
            </a:endParaRPr>
          </a:p>
        </p:txBody>
      </p:sp>
      <p:sp>
        <p:nvSpPr>
          <p:cNvPr id="2" name="Rectangle 1"/>
          <p:cNvSpPr/>
          <p:nvPr/>
        </p:nvSpPr>
        <p:spPr>
          <a:xfrm>
            <a:off x="4575175" y="0"/>
            <a:ext cx="4568825" cy="3000821"/>
          </a:xfrm>
          <a:prstGeom prst="rect">
            <a:avLst/>
          </a:prstGeom>
        </p:spPr>
        <p:txBody>
          <a:bodyPr wrap="square">
            <a:spAutoFit/>
          </a:bodyPr>
          <a:lstStyle/>
          <a:p>
            <a:r>
              <a:rPr lang="en-GB" sz="1100" b="1" dirty="0">
                <a:latin typeface="Arial"/>
                <a:cs typeface="Arial"/>
              </a:rPr>
              <a:t>FATHER</a:t>
            </a:r>
            <a:r>
              <a:rPr lang="en-GB" sz="1100" dirty="0">
                <a:latin typeface="Arial"/>
                <a:cs typeface="Arial"/>
              </a:rPr>
              <a:t> 	That’s it, Hansel. Take a good strong stance! Now, </a:t>
            </a:r>
            <a:r>
              <a:rPr lang="en-GB" sz="1100" dirty="0" smtClean="0">
                <a:latin typeface="Arial"/>
                <a:cs typeface="Arial"/>
              </a:rPr>
              <a:t>	picture </a:t>
            </a:r>
            <a:r>
              <a:rPr lang="en-GB" sz="1100" dirty="0">
                <a:latin typeface="Arial"/>
                <a:cs typeface="Arial"/>
              </a:rPr>
              <a:t>yourself as the axe blade – keen and </a:t>
            </a:r>
            <a:r>
              <a:rPr lang="en-GB" sz="1100" dirty="0" err="1">
                <a:latin typeface="Arial"/>
                <a:cs typeface="Arial"/>
              </a:rPr>
              <a:t>glinty</a:t>
            </a:r>
            <a:r>
              <a:rPr lang="en-GB" sz="1100" dirty="0">
                <a:latin typeface="Arial"/>
                <a:cs typeface="Arial"/>
              </a:rPr>
              <a:t> – </a:t>
            </a:r>
            <a:r>
              <a:rPr lang="en-GB" sz="1100" dirty="0" smtClean="0">
                <a:latin typeface="Arial"/>
                <a:cs typeface="Arial"/>
              </a:rPr>
              <a:t>	see </a:t>
            </a:r>
            <a:r>
              <a:rPr lang="en-GB" sz="1100" dirty="0">
                <a:latin typeface="Arial"/>
                <a:cs typeface="Arial"/>
              </a:rPr>
              <a:t>the target, lift high and – </a:t>
            </a:r>
            <a:r>
              <a:rPr lang="en-GB" sz="1100" i="1" dirty="0">
                <a:latin typeface="Arial"/>
                <a:cs typeface="Arial"/>
              </a:rPr>
              <a:t>(Hansel chops the wood.)</a:t>
            </a:r>
            <a:endParaRPr lang="en-GB" sz="1100" dirty="0">
              <a:latin typeface="Arial"/>
              <a:cs typeface="Arial"/>
            </a:endParaRPr>
          </a:p>
          <a:p>
            <a:endParaRPr lang="en-GB" sz="400" dirty="0">
              <a:latin typeface="Arial"/>
              <a:cs typeface="Arial"/>
            </a:endParaRPr>
          </a:p>
          <a:p>
            <a:r>
              <a:rPr lang="en-GB" sz="1100" b="1" dirty="0">
                <a:latin typeface="Arial"/>
                <a:cs typeface="Arial"/>
              </a:rPr>
              <a:t>FATHER</a:t>
            </a:r>
            <a:r>
              <a:rPr lang="en-GB" sz="1100" dirty="0">
                <a:latin typeface="Arial"/>
                <a:cs typeface="Arial"/>
              </a:rPr>
              <a:t> 	Congratulations, Hansel! Your first piece of kindling!</a:t>
            </a:r>
          </a:p>
          <a:p>
            <a:endParaRPr lang="en-GB" sz="400" dirty="0">
              <a:latin typeface="Arial"/>
              <a:cs typeface="Arial"/>
            </a:endParaRPr>
          </a:p>
          <a:p>
            <a:r>
              <a:rPr lang="en-GB" sz="1100" b="1" dirty="0">
                <a:latin typeface="Arial"/>
                <a:cs typeface="Arial"/>
              </a:rPr>
              <a:t>HANSEL</a:t>
            </a:r>
            <a:r>
              <a:rPr lang="en-GB" sz="1100" dirty="0">
                <a:latin typeface="Arial"/>
                <a:cs typeface="Arial"/>
              </a:rPr>
              <a:t> 	Father, was I a tree once?</a:t>
            </a:r>
          </a:p>
          <a:p>
            <a:endParaRPr lang="en-GB" sz="400" dirty="0">
              <a:latin typeface="Arial"/>
              <a:cs typeface="Arial"/>
            </a:endParaRPr>
          </a:p>
          <a:p>
            <a:r>
              <a:rPr lang="en-GB" sz="1100" b="1" dirty="0">
                <a:latin typeface="Arial"/>
                <a:cs typeface="Arial"/>
              </a:rPr>
              <a:t>FATHER</a:t>
            </a:r>
            <a:r>
              <a:rPr lang="en-GB" sz="1100" dirty="0">
                <a:latin typeface="Arial"/>
                <a:cs typeface="Arial"/>
              </a:rPr>
              <a:t> 	Whatever are you talking about?</a:t>
            </a:r>
          </a:p>
          <a:p>
            <a:endParaRPr lang="en-GB" sz="400" dirty="0">
              <a:latin typeface="Arial"/>
              <a:cs typeface="Arial"/>
            </a:endParaRPr>
          </a:p>
          <a:p>
            <a:r>
              <a:rPr lang="en-GB" sz="1100" b="1" dirty="0">
                <a:latin typeface="Arial"/>
                <a:cs typeface="Arial"/>
              </a:rPr>
              <a:t>HANSEL</a:t>
            </a:r>
            <a:r>
              <a:rPr lang="en-GB" sz="1100" dirty="0">
                <a:latin typeface="Arial"/>
                <a:cs typeface="Arial"/>
              </a:rPr>
              <a:t> 	</a:t>
            </a:r>
            <a:r>
              <a:rPr lang="en-GB" sz="1100" i="1" dirty="0">
                <a:latin typeface="Arial"/>
                <a:cs typeface="Arial"/>
              </a:rPr>
              <a:t>(Studying his encyclopaedia.)</a:t>
            </a:r>
            <a:r>
              <a:rPr lang="en-GB" sz="1100" dirty="0">
                <a:latin typeface="Arial"/>
                <a:cs typeface="Arial"/>
              </a:rPr>
              <a:t> I’ve been reading about </a:t>
            </a:r>
            <a:r>
              <a:rPr lang="en-GB" sz="1100" dirty="0" smtClean="0">
                <a:latin typeface="Arial"/>
                <a:cs typeface="Arial"/>
              </a:rPr>
              <a:t>	Hinduism</a:t>
            </a:r>
            <a:r>
              <a:rPr lang="en-GB" sz="1100" dirty="0">
                <a:latin typeface="Arial"/>
                <a:cs typeface="Arial"/>
              </a:rPr>
              <a:t>. It says here that Hindus believe in the </a:t>
            </a:r>
            <a:r>
              <a:rPr lang="en-GB" sz="1100" dirty="0" smtClean="0">
                <a:latin typeface="Arial"/>
                <a:cs typeface="Arial"/>
              </a:rPr>
              <a:t>	concept </a:t>
            </a:r>
            <a:r>
              <a:rPr lang="en-GB" sz="1100" dirty="0">
                <a:latin typeface="Arial"/>
                <a:cs typeface="Arial"/>
              </a:rPr>
              <a:t>of reincarnation. They say in a previous life </a:t>
            </a:r>
            <a:r>
              <a:rPr lang="en-GB" sz="1100" dirty="0" smtClean="0">
                <a:latin typeface="Arial"/>
                <a:cs typeface="Arial"/>
              </a:rPr>
              <a:t>	you </a:t>
            </a:r>
            <a:r>
              <a:rPr lang="en-GB" sz="1100" dirty="0">
                <a:latin typeface="Arial"/>
                <a:cs typeface="Arial"/>
              </a:rPr>
              <a:t>were something else entirely! I wondered if </a:t>
            </a:r>
            <a:r>
              <a:rPr lang="en-GB" sz="1100" dirty="0" smtClean="0">
                <a:latin typeface="Arial"/>
                <a:cs typeface="Arial"/>
              </a:rPr>
              <a:t>	perhaps </a:t>
            </a:r>
            <a:r>
              <a:rPr lang="en-GB" sz="1100" dirty="0">
                <a:latin typeface="Arial"/>
                <a:cs typeface="Arial"/>
              </a:rPr>
              <a:t>I was once a tree, and if it hurt when I was </a:t>
            </a:r>
            <a:r>
              <a:rPr lang="en-GB" sz="1100" dirty="0" smtClean="0">
                <a:latin typeface="Arial"/>
                <a:cs typeface="Arial"/>
              </a:rPr>
              <a:t>	chopped </a:t>
            </a:r>
            <a:r>
              <a:rPr lang="en-GB" sz="1100" dirty="0">
                <a:latin typeface="Arial"/>
                <a:cs typeface="Arial"/>
              </a:rPr>
              <a:t>into kindling…?</a:t>
            </a:r>
          </a:p>
          <a:p>
            <a:endParaRPr lang="en-GB" sz="400" dirty="0">
              <a:latin typeface="Arial"/>
              <a:cs typeface="Arial"/>
            </a:endParaRPr>
          </a:p>
          <a:p>
            <a:r>
              <a:rPr lang="en-GB" sz="1100" b="1" dirty="0">
                <a:latin typeface="Arial"/>
                <a:cs typeface="Arial"/>
              </a:rPr>
              <a:t>FATHER</a:t>
            </a:r>
            <a:r>
              <a:rPr lang="en-GB" sz="1100" dirty="0">
                <a:latin typeface="Arial"/>
                <a:cs typeface="Arial"/>
              </a:rPr>
              <a:t> 	Oh Hansel, you’re so clever you’re daft. Come on, boy. </a:t>
            </a:r>
            <a:r>
              <a:rPr lang="en-GB" sz="1100" dirty="0" smtClean="0">
                <a:latin typeface="Arial"/>
                <a:cs typeface="Arial"/>
              </a:rPr>
              <a:t>	Let’s </a:t>
            </a:r>
            <a:r>
              <a:rPr lang="en-GB" sz="1100" dirty="0">
                <a:latin typeface="Arial"/>
                <a:cs typeface="Arial"/>
              </a:rPr>
              <a:t>go get a beer!</a:t>
            </a:r>
          </a:p>
          <a:p>
            <a:endParaRPr lang="en-GB" sz="400" dirty="0">
              <a:latin typeface="Arial"/>
              <a:cs typeface="Arial"/>
            </a:endParaRPr>
          </a:p>
          <a:p>
            <a:r>
              <a:rPr lang="en-GB" sz="1100" i="1" dirty="0">
                <a:latin typeface="Arial"/>
                <a:cs typeface="Arial"/>
              </a:rPr>
              <a:t>They go off.</a:t>
            </a:r>
            <a:endParaRPr lang="en-GB" sz="1100" dirty="0">
              <a:latin typeface="Arial"/>
              <a:cs typeface="Arial"/>
            </a:endParaRPr>
          </a:p>
        </p:txBody>
      </p:sp>
      <p:pic>
        <p:nvPicPr>
          <p:cNvPr id="7" name="Picture 6" descr="Screenshot 2020-10-12 at 23.17.09.p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9600" b="70291" l="40523" r="82841">
                        <a14:foregroundMark x1="64205" y1="44182" x2="57182" y2="47309"/>
                        <a14:foregroundMark x1="56364" y1="46000" x2="56205" y2="47055"/>
                      </a14:backgroundRemoval>
                    </a14:imgEffect>
                  </a14:imgLayer>
                </a14:imgProps>
              </a:ext>
              <a:ext uri="{28A0092B-C50C-407E-A947-70E740481C1C}">
                <a14:useLocalDpi xmlns:a14="http://schemas.microsoft.com/office/drawing/2010/main" val="0"/>
              </a:ext>
            </a:extLst>
          </a:blip>
          <a:srcRect l="40849" t="18040" r="15360" b="29673"/>
          <a:stretch/>
        </p:blipFill>
        <p:spPr>
          <a:xfrm>
            <a:off x="4860032" y="3015667"/>
            <a:ext cx="4148251" cy="3095711"/>
          </a:xfrm>
          <a:prstGeom prst="rect">
            <a:avLst/>
          </a:prstGeom>
        </p:spPr>
      </p:pic>
    </p:spTree>
    <p:extLst>
      <p:ext uri="{BB962C8B-B14F-4D97-AF65-F5344CB8AC3E}">
        <p14:creationId xmlns:p14="http://schemas.microsoft.com/office/powerpoint/2010/main" val="1084625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186706" y="5334000"/>
            <a:ext cx="184666" cy="369332"/>
          </a:xfrm>
          <a:prstGeom prst="rect">
            <a:avLst/>
          </a:prstGeom>
          <a:noFill/>
        </p:spPr>
        <p:txBody>
          <a:bodyPr wrap="none" rtlCol="0">
            <a:spAutoFit/>
          </a:bodyPr>
          <a:lstStyle/>
          <a:p>
            <a:endParaRPr lang="en-US" dirty="0"/>
          </a:p>
        </p:txBody>
      </p:sp>
      <p:sp>
        <p:nvSpPr>
          <p:cNvPr id="10" name="TextBox 9"/>
          <p:cNvSpPr txBox="1"/>
          <p:nvPr/>
        </p:nvSpPr>
        <p:spPr>
          <a:xfrm>
            <a:off x="0" y="0"/>
            <a:ext cx="9144000" cy="707886"/>
          </a:xfrm>
          <a:prstGeom prst="rect">
            <a:avLst/>
          </a:prstGeom>
          <a:noFill/>
        </p:spPr>
        <p:txBody>
          <a:bodyPr wrap="square" rtlCol="0">
            <a:spAutoFit/>
          </a:bodyPr>
          <a:lstStyle/>
          <a:p>
            <a:r>
              <a:rPr lang="en-US" sz="4000" b="1" dirty="0" smtClean="0">
                <a:solidFill>
                  <a:srgbClr val="FD8008"/>
                </a:solidFill>
                <a:latin typeface="Arial"/>
                <a:cs typeface="Arial"/>
              </a:rPr>
              <a:t>Extract </a:t>
            </a:r>
            <a:r>
              <a:rPr lang="en-US" sz="4000" b="1" dirty="0">
                <a:solidFill>
                  <a:srgbClr val="FD8008"/>
                </a:solidFill>
                <a:latin typeface="Arial"/>
                <a:cs typeface="Arial"/>
              </a:rPr>
              <a:t>3</a:t>
            </a:r>
            <a:r>
              <a:rPr lang="en-US" sz="4000" b="1" dirty="0" smtClean="0">
                <a:solidFill>
                  <a:srgbClr val="FD8008"/>
                </a:solidFill>
                <a:latin typeface="Arial"/>
                <a:cs typeface="Arial"/>
              </a:rPr>
              <a:t>: </a:t>
            </a:r>
            <a:r>
              <a:rPr lang="en-US" sz="3500" b="1" dirty="0" smtClean="0">
                <a:solidFill>
                  <a:srgbClr val="FD8008"/>
                </a:solidFill>
                <a:latin typeface="Arial"/>
                <a:cs typeface="Arial"/>
              </a:rPr>
              <a:t>Hansel/Mother &amp; Gretel/Father</a:t>
            </a:r>
            <a:endParaRPr lang="en-US" sz="3500" b="1" dirty="0">
              <a:solidFill>
                <a:srgbClr val="FD8008"/>
              </a:solidFill>
              <a:latin typeface="Arial"/>
              <a:cs typeface="Arial"/>
            </a:endParaRPr>
          </a:p>
        </p:txBody>
      </p:sp>
      <p:sp>
        <p:nvSpPr>
          <p:cNvPr id="3" name="Rectangle 2"/>
          <p:cNvSpPr/>
          <p:nvPr/>
        </p:nvSpPr>
        <p:spPr>
          <a:xfrm>
            <a:off x="0" y="692696"/>
            <a:ext cx="9144000" cy="2554545"/>
          </a:xfrm>
          <a:prstGeom prst="rect">
            <a:avLst/>
          </a:prstGeom>
          <a:solidFill>
            <a:srgbClr val="FFFF00"/>
          </a:solidFill>
        </p:spPr>
        <p:txBody>
          <a:bodyPr wrap="square">
            <a:spAutoFit/>
          </a:bodyPr>
          <a:lstStyle/>
          <a:p>
            <a:pPr marL="457200" indent="-457200">
              <a:buFont typeface="Arial" pitchFamily="34" charset="0"/>
              <a:buChar char="•"/>
            </a:pPr>
            <a:r>
              <a:rPr lang="en-GB" sz="1600" b="1" dirty="0">
                <a:latin typeface="Arial" panose="020B0604020202020204" pitchFamily="34" charset="0"/>
                <a:cs typeface="Arial" panose="020B0604020202020204" pitchFamily="34" charset="0"/>
              </a:rPr>
              <a:t>Re-read </a:t>
            </a:r>
            <a:r>
              <a:rPr lang="en-GB" sz="1600" dirty="0">
                <a:latin typeface="Arial" panose="020B0604020202020204" pitchFamily="34" charset="0"/>
                <a:cs typeface="Arial" panose="020B0604020202020204" pitchFamily="34" charset="0"/>
              </a:rPr>
              <a:t>Extract </a:t>
            </a:r>
            <a:r>
              <a:rPr lang="en-GB" sz="1600" dirty="0" smtClean="0">
                <a:latin typeface="Arial" panose="020B0604020202020204" pitchFamily="34" charset="0"/>
                <a:cs typeface="Arial" panose="020B0604020202020204" pitchFamily="34" charset="0"/>
              </a:rPr>
              <a:t>3 </a:t>
            </a:r>
            <a:r>
              <a:rPr lang="en-GB" sz="1600" dirty="0">
                <a:latin typeface="Arial" panose="020B0604020202020204" pitchFamily="34" charset="0"/>
                <a:cs typeface="Arial" panose="020B0604020202020204" pitchFamily="34" charset="0"/>
              </a:rPr>
              <a:t>and </a:t>
            </a:r>
            <a:r>
              <a:rPr lang="en-GB" sz="1600" b="1" dirty="0">
                <a:latin typeface="Arial" panose="020B0604020202020204" pitchFamily="34" charset="0"/>
                <a:cs typeface="Arial" panose="020B0604020202020204" pitchFamily="34" charset="0"/>
              </a:rPr>
              <a:t>circle, highlight or underline </a:t>
            </a:r>
            <a:r>
              <a:rPr lang="en-GB" sz="1600" dirty="0">
                <a:latin typeface="Arial" panose="020B0604020202020204" pitchFamily="34" charset="0"/>
                <a:cs typeface="Arial" panose="020B0604020202020204" pitchFamily="34" charset="0"/>
              </a:rPr>
              <a:t>the things we learn about the characters of </a:t>
            </a:r>
            <a:r>
              <a:rPr lang="en-GB" sz="1600" dirty="0" smtClean="0">
                <a:latin typeface="Arial" panose="020B0604020202020204" pitchFamily="34" charset="0"/>
                <a:cs typeface="Arial" panose="020B0604020202020204" pitchFamily="34" charset="0"/>
              </a:rPr>
              <a:t>Mother and Gretel. </a:t>
            </a:r>
            <a:endParaRPr lang="en-GB" sz="16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a:latin typeface="Arial" panose="020B0604020202020204" pitchFamily="34" charset="0"/>
                <a:cs typeface="Arial" panose="020B0604020202020204" pitchFamily="34" charset="0"/>
              </a:rPr>
              <a:t>Annotate the script with detailed written notes </a:t>
            </a:r>
            <a:r>
              <a:rPr lang="en-GB" sz="1600" dirty="0">
                <a:latin typeface="Arial" panose="020B0604020202020204" pitchFamily="34" charset="0"/>
                <a:cs typeface="Arial" panose="020B0604020202020204" pitchFamily="34" charset="0"/>
              </a:rPr>
              <a:t>about these things and what we can infer (guess) about the characters.</a:t>
            </a: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b="1" dirty="0">
                <a:latin typeface="Arial" panose="020B0604020202020204" pitchFamily="34" charset="0"/>
                <a:cs typeface="Arial" panose="020B0604020202020204" pitchFamily="34" charset="0"/>
              </a:rPr>
              <a:t>Think</a:t>
            </a:r>
            <a:r>
              <a:rPr lang="en-GB" sz="1600" dirty="0">
                <a:latin typeface="Arial" panose="020B0604020202020204" pitchFamily="34" charset="0"/>
                <a:cs typeface="Arial" panose="020B0604020202020204" pitchFamily="34" charset="0"/>
              </a:rPr>
              <a:t> about how you would use your </a:t>
            </a:r>
            <a:r>
              <a:rPr lang="en-GB" sz="1600" b="1" dirty="0">
                <a:latin typeface="Arial" panose="020B0604020202020204" pitchFamily="34" charset="0"/>
                <a:cs typeface="Arial" panose="020B0604020202020204" pitchFamily="34" charset="0"/>
              </a:rPr>
              <a:t>physical and vocal skills </a:t>
            </a:r>
            <a:r>
              <a:rPr lang="en-GB" sz="1600" dirty="0">
                <a:latin typeface="Arial" panose="020B0604020202020204" pitchFamily="34" charset="0"/>
                <a:cs typeface="Arial" panose="020B0604020202020204" pitchFamily="34" charset="0"/>
              </a:rPr>
              <a:t>to create </a:t>
            </a:r>
            <a:r>
              <a:rPr lang="en-GB" sz="1600" dirty="0" smtClean="0">
                <a:latin typeface="Arial" panose="020B0604020202020204" pitchFamily="34" charset="0"/>
                <a:cs typeface="Arial" panose="020B0604020202020204" pitchFamily="34" charset="0"/>
              </a:rPr>
              <a:t>the character of Mother and </a:t>
            </a:r>
            <a:r>
              <a:rPr lang="en-GB" sz="1600" b="1" dirty="0" smtClean="0">
                <a:latin typeface="Arial" panose="020B0604020202020204" pitchFamily="34" charset="0"/>
                <a:cs typeface="Arial" panose="020B0604020202020204" pitchFamily="34" charset="0"/>
              </a:rPr>
              <a:t>write</a:t>
            </a:r>
            <a:r>
              <a:rPr lang="en-GB" sz="1600" dirty="0" smtClean="0">
                <a:latin typeface="Arial" panose="020B0604020202020204" pitchFamily="34" charset="0"/>
                <a:cs typeface="Arial" panose="020B0604020202020204" pitchFamily="34" charset="0"/>
              </a:rPr>
              <a:t> a </a:t>
            </a:r>
            <a:r>
              <a:rPr lang="en-GB" sz="1600" b="1" dirty="0" smtClean="0">
                <a:latin typeface="Arial" panose="020B0604020202020204" pitchFamily="34" charset="0"/>
                <a:cs typeface="Arial" panose="020B0604020202020204" pitchFamily="34" charset="0"/>
              </a:rPr>
              <a:t>character profile </a:t>
            </a:r>
            <a:r>
              <a:rPr lang="en-GB" sz="1600" dirty="0" smtClean="0">
                <a:latin typeface="Arial" panose="020B0604020202020204" pitchFamily="34" charset="0"/>
                <a:cs typeface="Arial" panose="020B0604020202020204" pitchFamily="34" charset="0"/>
              </a:rPr>
              <a:t>for her.</a:t>
            </a:r>
            <a:endParaRPr lang="en-GB" sz="1600" dirty="0">
              <a:latin typeface="Arial" panose="020B0604020202020204" pitchFamily="34" charset="0"/>
              <a:cs typeface="Arial" panose="020B0604020202020204" pitchFamily="34" charset="0"/>
            </a:endParaRPr>
          </a:p>
          <a:p>
            <a:endParaRPr lang="en-GB" sz="800" dirty="0">
              <a:latin typeface="Arial" panose="020B0604020202020204" pitchFamily="34" charset="0"/>
              <a:cs typeface="Arial" panose="020B0604020202020204" pitchFamily="34" charset="0"/>
            </a:endParaRPr>
          </a:p>
          <a:p>
            <a:pPr marL="457200" indent="-457200">
              <a:buFont typeface="Arial" pitchFamily="34" charset="0"/>
              <a:buChar char="•"/>
            </a:pPr>
            <a:r>
              <a:rPr lang="en-GB" sz="1600" dirty="0" smtClean="0">
                <a:latin typeface="Arial" panose="020B0604020202020204" pitchFamily="34" charset="0"/>
                <a:cs typeface="Arial" panose="020B0604020202020204" pitchFamily="34" charset="0"/>
              </a:rPr>
              <a:t>Update your </a:t>
            </a:r>
            <a:r>
              <a:rPr lang="en-GB" sz="1600" b="1" dirty="0" smtClean="0">
                <a:latin typeface="Arial" panose="020B0604020202020204" pitchFamily="34" charset="0"/>
                <a:cs typeface="Arial" panose="020B0604020202020204" pitchFamily="34" charset="0"/>
              </a:rPr>
              <a:t>character profile </a:t>
            </a:r>
            <a:r>
              <a:rPr lang="en-GB" sz="1600" dirty="0" smtClean="0">
                <a:latin typeface="Arial" panose="020B0604020202020204" pitchFamily="34" charset="0"/>
                <a:cs typeface="Arial" panose="020B0604020202020204" pitchFamily="34" charset="0"/>
              </a:rPr>
              <a:t>for Gretel with any new information and ideas.</a:t>
            </a:r>
          </a:p>
          <a:p>
            <a:endParaRPr lang="en-GB" sz="800" dirty="0" smtClean="0">
              <a:latin typeface="Arial" panose="020B0604020202020204" pitchFamily="34" charset="0"/>
              <a:cs typeface="Arial" panose="020B0604020202020204" pitchFamily="34" charset="0"/>
            </a:endParaRPr>
          </a:p>
          <a:p>
            <a:pPr marL="457200" indent="-457200">
              <a:buFont typeface="Arial" pitchFamily="34" charset="0"/>
              <a:buChar char="•"/>
            </a:pPr>
            <a:r>
              <a:rPr lang="en-GB" sz="1600" dirty="0">
                <a:latin typeface="Arial" panose="020B0604020202020204" pitchFamily="34" charset="0"/>
                <a:cs typeface="Arial" panose="020B0604020202020204" pitchFamily="34" charset="0"/>
              </a:rPr>
              <a:t>When might you use tableau or slow motion to </a:t>
            </a:r>
            <a:r>
              <a:rPr lang="en-GB" sz="1600" b="1" dirty="0">
                <a:solidFill>
                  <a:srgbClr val="FD8008"/>
                </a:solidFill>
                <a:latin typeface="Arial" panose="020B0604020202020204" pitchFamily="34" charset="0"/>
                <a:cs typeface="Arial" panose="020B0604020202020204" pitchFamily="34" charset="0"/>
              </a:rPr>
              <a:t>mark the moment </a:t>
            </a:r>
            <a:r>
              <a:rPr lang="en-GB" sz="1600" dirty="0">
                <a:latin typeface="Arial" panose="020B0604020202020204" pitchFamily="34" charset="0"/>
                <a:cs typeface="Arial" panose="020B0604020202020204" pitchFamily="34" charset="0"/>
              </a:rPr>
              <a:t>and why</a:t>
            </a:r>
            <a:r>
              <a:rPr lang="en-GB" sz="1600" dirty="0" smtClean="0">
                <a:latin typeface="Arial" panose="020B0604020202020204" pitchFamily="34" charset="0"/>
                <a:cs typeface="Arial" panose="020B0604020202020204" pitchFamily="34" charset="0"/>
              </a:rPr>
              <a:t>?</a:t>
            </a:r>
            <a:endParaRPr lang="en-US" sz="1600" dirty="0"/>
          </a:p>
        </p:txBody>
      </p:sp>
      <p:sp>
        <p:nvSpPr>
          <p:cNvPr id="4" name="Rectangle 3"/>
          <p:cNvSpPr/>
          <p:nvPr/>
        </p:nvSpPr>
        <p:spPr>
          <a:xfrm>
            <a:off x="4427984" y="3644900"/>
            <a:ext cx="4716016" cy="2154436"/>
          </a:xfrm>
          <a:prstGeom prst="rect">
            <a:avLst/>
          </a:prstGeom>
        </p:spPr>
        <p:txBody>
          <a:bodyPr wrap="square">
            <a:spAutoFit/>
          </a:bodyPr>
          <a:lstStyle/>
          <a:p>
            <a:pPr algn="ctr"/>
            <a:r>
              <a:rPr lang="en-GB" dirty="0" smtClean="0">
                <a:latin typeface="Arial" panose="020B0604020202020204" pitchFamily="34" charset="0"/>
                <a:cs typeface="Arial" panose="020B0604020202020204" pitchFamily="34" charset="0"/>
              </a:rPr>
              <a:t>Imagine that </a:t>
            </a:r>
            <a:r>
              <a:rPr lang="en-GB" dirty="0">
                <a:latin typeface="Arial" panose="020B0604020202020204" pitchFamily="34" charset="0"/>
                <a:cs typeface="Arial" panose="020B0604020202020204" pitchFamily="34" charset="0"/>
              </a:rPr>
              <a:t>the </a:t>
            </a:r>
            <a:r>
              <a:rPr lang="en-GB" dirty="0" smtClean="0">
                <a:latin typeface="Arial" panose="020B0604020202020204" pitchFamily="34" charset="0"/>
                <a:cs typeface="Arial" panose="020B0604020202020204" pitchFamily="34" charset="0"/>
              </a:rPr>
              <a:t>performer playing Hansel </a:t>
            </a:r>
            <a:r>
              <a:rPr lang="en-GB" b="1" dirty="0" smtClean="0">
                <a:solidFill>
                  <a:srgbClr val="FD8008"/>
                </a:solidFill>
                <a:latin typeface="Arial" panose="020B0604020202020204" pitchFamily="34" charset="0"/>
                <a:cs typeface="Arial" panose="020B0604020202020204" pitchFamily="34" charset="0"/>
              </a:rPr>
              <a:t>multi-</a:t>
            </a:r>
            <a:r>
              <a:rPr lang="en-GB" b="1" dirty="0" err="1" smtClean="0">
                <a:solidFill>
                  <a:srgbClr val="FD8008"/>
                </a:solidFill>
                <a:latin typeface="Arial" panose="020B0604020202020204" pitchFamily="34" charset="0"/>
                <a:cs typeface="Arial" panose="020B0604020202020204" pitchFamily="34" charset="0"/>
              </a:rPr>
              <a:t>roled</a:t>
            </a:r>
            <a:r>
              <a:rPr lang="en-GB" b="1" dirty="0" smtClean="0">
                <a:solidFill>
                  <a:srgbClr val="FD8008"/>
                </a:solidFill>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as the character of Mother and the performer playing Gretel </a:t>
            </a:r>
            <a:r>
              <a:rPr lang="en-GB" b="1" dirty="0" smtClean="0">
                <a:solidFill>
                  <a:srgbClr val="FD8008"/>
                </a:solidFill>
                <a:latin typeface="Arial" panose="020B0604020202020204" pitchFamily="34" charset="0"/>
                <a:cs typeface="Arial" panose="020B0604020202020204" pitchFamily="34" charset="0"/>
              </a:rPr>
              <a:t>multi-</a:t>
            </a:r>
            <a:r>
              <a:rPr lang="en-GB" b="1" dirty="0" err="1" smtClean="0">
                <a:solidFill>
                  <a:srgbClr val="FD8008"/>
                </a:solidFill>
                <a:latin typeface="Arial" panose="020B0604020202020204" pitchFamily="34" charset="0"/>
                <a:cs typeface="Arial" panose="020B0604020202020204" pitchFamily="34" charset="0"/>
              </a:rPr>
              <a:t>roled</a:t>
            </a:r>
            <a:r>
              <a:rPr lang="en-GB" b="1" dirty="0" smtClean="0">
                <a:solidFill>
                  <a:srgbClr val="FD8008"/>
                </a:solidFill>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as the character of Father </a:t>
            </a:r>
            <a:r>
              <a:rPr lang="mr-IN" dirty="0" smtClean="0">
                <a:latin typeface="Arial" panose="020B0604020202020204" pitchFamily="34" charset="0"/>
                <a:cs typeface="Arial" panose="020B0604020202020204" pitchFamily="34" charset="0"/>
              </a:rPr>
              <a:t>–</a:t>
            </a:r>
            <a:r>
              <a:rPr lang="en-GB" dirty="0" smtClean="0">
                <a:latin typeface="Arial" panose="020B0604020202020204" pitchFamily="34" charset="0"/>
                <a:cs typeface="Arial" panose="020B0604020202020204" pitchFamily="34" charset="0"/>
              </a:rPr>
              <a:t> in the same scene!</a:t>
            </a:r>
          </a:p>
          <a:p>
            <a:pPr algn="ctr"/>
            <a:endParaRPr lang="en-GB" sz="800" dirty="0">
              <a:latin typeface="Arial" panose="020B0604020202020204" pitchFamily="34" charset="0"/>
              <a:cs typeface="Arial" panose="020B0604020202020204" pitchFamily="34" charset="0"/>
            </a:endParaRPr>
          </a:p>
          <a:p>
            <a:pPr algn="ctr"/>
            <a:r>
              <a:rPr lang="en-GB" dirty="0" smtClean="0">
                <a:latin typeface="Arial" panose="020B0604020202020204" pitchFamily="34" charset="0"/>
                <a:cs typeface="Arial" panose="020B0604020202020204" pitchFamily="34" charset="0"/>
              </a:rPr>
              <a:t>The performers would need to use </a:t>
            </a:r>
          </a:p>
          <a:p>
            <a:pPr algn="ctr"/>
            <a:r>
              <a:rPr lang="en-GB" dirty="0" smtClean="0">
                <a:latin typeface="Arial" panose="020B0604020202020204" pitchFamily="34" charset="0"/>
                <a:cs typeface="Arial" panose="020B0604020202020204" pitchFamily="34" charset="0"/>
              </a:rPr>
              <a:t>their physical and vocal skills to </a:t>
            </a:r>
          </a:p>
          <a:p>
            <a:pPr algn="ctr"/>
            <a:r>
              <a:rPr lang="en-GB" dirty="0" smtClean="0">
                <a:latin typeface="Arial" panose="020B0604020202020204" pitchFamily="34" charset="0"/>
                <a:cs typeface="Arial" panose="020B0604020202020204" pitchFamily="34" charset="0"/>
              </a:rPr>
              <a:t>quickly </a:t>
            </a:r>
            <a:r>
              <a:rPr lang="en-GB" b="1" dirty="0" smtClean="0">
                <a:solidFill>
                  <a:srgbClr val="FD8008"/>
                </a:solidFill>
                <a:latin typeface="Arial" panose="020B0604020202020204" pitchFamily="34" charset="0"/>
                <a:cs typeface="Arial" panose="020B0604020202020204" pitchFamily="34" charset="0"/>
              </a:rPr>
              <a:t>transition</a:t>
            </a:r>
            <a:r>
              <a:rPr lang="en-GB" dirty="0">
                <a:latin typeface="Arial" panose="020B0604020202020204" pitchFamily="34" charset="0"/>
                <a:cs typeface="Arial" panose="020B0604020202020204" pitchFamily="34" charset="0"/>
              </a:rPr>
              <a:t> </a:t>
            </a:r>
            <a:r>
              <a:rPr lang="en-GB" dirty="0" smtClean="0">
                <a:latin typeface="Arial" panose="020B0604020202020204" pitchFamily="34" charset="0"/>
                <a:cs typeface="Arial" panose="020B0604020202020204" pitchFamily="34" charset="0"/>
              </a:rPr>
              <a:t>into the other characters.</a:t>
            </a:r>
          </a:p>
        </p:txBody>
      </p:sp>
      <p:pic>
        <p:nvPicPr>
          <p:cNvPr id="11" name="Picture 10"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51223" t="28086" r="40856" b="36472"/>
          <a:stretch/>
        </p:blipFill>
        <p:spPr>
          <a:xfrm>
            <a:off x="2915816" y="3284984"/>
            <a:ext cx="1079053" cy="3017605"/>
          </a:xfrm>
          <a:prstGeom prst="rect">
            <a:avLst/>
          </a:prstGeom>
        </p:spPr>
      </p:pic>
      <p:pic>
        <p:nvPicPr>
          <p:cNvPr id="13" name="Picture 12" descr="Screenshot 2020-10-13 at 00.01.02.png"/>
          <p:cNvPicPr>
            <a:picLocks noChangeAspect="1"/>
          </p:cNvPicPr>
          <p:nvPr/>
        </p:nvPicPr>
        <p:blipFill rotWithShape="1">
          <a:blip r:embed="rId2" cstate="print">
            <a:extLst>
              <a:ext uri="{28A0092B-C50C-407E-A947-70E740481C1C}">
                <a14:useLocalDpi xmlns:a14="http://schemas.microsoft.com/office/drawing/2010/main" val="0"/>
              </a:ext>
            </a:extLst>
          </a:blip>
          <a:srcRect l="24663" t="37151" r="68150" b="36472"/>
          <a:stretch/>
        </p:blipFill>
        <p:spPr>
          <a:xfrm>
            <a:off x="395536" y="3284984"/>
            <a:ext cx="1327537" cy="3045074"/>
          </a:xfrm>
          <a:prstGeom prst="rect">
            <a:avLst/>
          </a:prstGeom>
        </p:spPr>
      </p:pic>
      <p:sp>
        <p:nvSpPr>
          <p:cNvPr id="12" name="Right Arrow 11"/>
          <p:cNvSpPr/>
          <p:nvPr/>
        </p:nvSpPr>
        <p:spPr>
          <a:xfrm>
            <a:off x="1835696" y="4437112"/>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87566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4575175" cy="6140143"/>
          </a:xfrm>
          <a:prstGeom prst="rect">
            <a:avLst/>
          </a:prstGeom>
        </p:spPr>
        <p:txBody>
          <a:bodyPr wrap="square">
            <a:spAutoFit/>
          </a:bodyPr>
          <a:lstStyle/>
          <a:p>
            <a:r>
              <a:rPr lang="en-GB" sz="2000" b="1" i="1" dirty="0" smtClean="0">
                <a:solidFill>
                  <a:srgbClr val="FD8008"/>
                </a:solidFill>
                <a:latin typeface="Arial"/>
                <a:cs typeface="Arial"/>
              </a:rPr>
              <a:t>Hansel </a:t>
            </a:r>
            <a:r>
              <a:rPr lang="en-GB" sz="2000" b="1" i="1" dirty="0">
                <a:solidFill>
                  <a:srgbClr val="FD8008"/>
                </a:solidFill>
                <a:latin typeface="Arial"/>
                <a:cs typeface="Arial"/>
              </a:rPr>
              <a:t>&amp; Gretel</a:t>
            </a:r>
            <a:r>
              <a:rPr lang="en-GB" sz="2000" b="1" dirty="0">
                <a:solidFill>
                  <a:srgbClr val="FD8008"/>
                </a:solidFill>
                <a:latin typeface="Arial"/>
                <a:cs typeface="Arial"/>
              </a:rPr>
              <a:t> Extract </a:t>
            </a:r>
            <a:r>
              <a:rPr lang="en-GB" sz="2000" b="1" dirty="0">
                <a:solidFill>
                  <a:srgbClr val="FD8008"/>
                </a:solidFill>
                <a:latin typeface="Arial"/>
                <a:cs typeface="Arial"/>
              </a:rPr>
              <a:t>3</a:t>
            </a:r>
            <a:endParaRPr lang="en-GB" sz="2000" b="1" dirty="0" smtClean="0">
              <a:solidFill>
                <a:srgbClr val="FD8008"/>
              </a:solidFill>
              <a:latin typeface="Arial"/>
              <a:cs typeface="Arial"/>
            </a:endParaRPr>
          </a:p>
          <a:p>
            <a:endParaRPr lang="en-GB" sz="400" b="1" dirty="0" smtClean="0">
              <a:latin typeface="Arial"/>
              <a:cs typeface="Arial"/>
            </a:endParaRPr>
          </a:p>
          <a:p>
            <a:r>
              <a:rPr lang="en-GB" sz="1100" b="1" dirty="0" smtClean="0">
                <a:latin typeface="Arial"/>
                <a:cs typeface="Arial"/>
              </a:rPr>
              <a:t>FATHER</a:t>
            </a:r>
            <a:r>
              <a:rPr lang="en-GB" sz="1100" dirty="0">
                <a:latin typeface="Arial"/>
                <a:cs typeface="Arial"/>
              </a:rPr>
              <a:t>	Timber! </a:t>
            </a:r>
            <a:r>
              <a:rPr lang="en-GB" sz="1100" i="1" dirty="0">
                <a:latin typeface="Arial"/>
                <a:cs typeface="Arial"/>
              </a:rPr>
              <a:t>(A tree crashes through the air. Enter Father, </a:t>
            </a:r>
            <a:r>
              <a:rPr lang="en-GB" sz="1100" i="1" dirty="0" smtClean="0">
                <a:latin typeface="Arial"/>
                <a:cs typeface="Arial"/>
              </a:rPr>
              <a:t>	Axe </a:t>
            </a:r>
            <a:r>
              <a:rPr lang="en-GB" sz="1100" i="1" dirty="0">
                <a:latin typeface="Arial"/>
                <a:cs typeface="Arial"/>
              </a:rPr>
              <a:t>aloft.) </a:t>
            </a:r>
            <a:r>
              <a:rPr lang="en-GB" sz="1100" dirty="0">
                <a:latin typeface="Arial"/>
                <a:cs typeface="Arial"/>
              </a:rPr>
              <a:t>Good morning, children!</a:t>
            </a:r>
          </a:p>
          <a:p>
            <a:endParaRPr lang="en-GB" sz="400" dirty="0">
              <a:latin typeface="Arial"/>
              <a:cs typeface="Arial"/>
            </a:endParaRPr>
          </a:p>
          <a:p>
            <a:r>
              <a:rPr lang="en-GB" sz="1100" b="1" dirty="0">
                <a:latin typeface="Arial"/>
                <a:cs typeface="Arial"/>
              </a:rPr>
              <a:t>HANSEL &amp; GRETEL</a:t>
            </a:r>
            <a:r>
              <a:rPr lang="en-GB" sz="1100" dirty="0">
                <a:latin typeface="Arial"/>
                <a:cs typeface="Arial"/>
              </a:rPr>
              <a:t>	Good morning, father!</a:t>
            </a:r>
          </a:p>
          <a:p>
            <a:endParaRPr lang="en-GB" sz="400" dirty="0">
              <a:latin typeface="Arial"/>
              <a:cs typeface="Arial"/>
            </a:endParaRPr>
          </a:p>
          <a:p>
            <a:r>
              <a:rPr lang="en-GB" sz="1100" b="1" dirty="0">
                <a:latin typeface="Arial"/>
                <a:cs typeface="Arial"/>
              </a:rPr>
              <a:t>FATHER</a:t>
            </a:r>
            <a:r>
              <a:rPr lang="en-GB" sz="1100" dirty="0">
                <a:latin typeface="Arial"/>
                <a:cs typeface="Arial"/>
              </a:rPr>
              <a:t> 	What a beautiful day!</a:t>
            </a:r>
          </a:p>
          <a:p>
            <a:endParaRPr lang="en-GB" sz="400" dirty="0">
              <a:latin typeface="Arial"/>
              <a:cs typeface="Arial"/>
            </a:endParaRPr>
          </a:p>
          <a:p>
            <a:r>
              <a:rPr lang="en-GB" sz="1100" b="1" dirty="0">
                <a:latin typeface="Arial"/>
                <a:cs typeface="Arial"/>
              </a:rPr>
              <a:t>MOTHER	</a:t>
            </a:r>
            <a:r>
              <a:rPr lang="en-GB" sz="1100" i="1" dirty="0">
                <a:latin typeface="Arial"/>
                <a:cs typeface="Arial"/>
              </a:rPr>
              <a:t>(Dead rabbit aloft.)</a:t>
            </a:r>
            <a:r>
              <a:rPr lang="en-GB" sz="1100" dirty="0">
                <a:latin typeface="Arial"/>
                <a:cs typeface="Arial"/>
              </a:rPr>
              <a:t> Good morning, children!</a:t>
            </a:r>
          </a:p>
          <a:p>
            <a:endParaRPr lang="en-GB" sz="400" dirty="0">
              <a:latin typeface="Arial"/>
              <a:cs typeface="Arial"/>
            </a:endParaRPr>
          </a:p>
          <a:p>
            <a:r>
              <a:rPr lang="en-GB" sz="1100" b="1" dirty="0">
                <a:latin typeface="Arial"/>
                <a:cs typeface="Arial"/>
              </a:rPr>
              <a:t>GRETEL</a:t>
            </a:r>
            <a:r>
              <a:rPr lang="en-GB" sz="1100" dirty="0">
                <a:latin typeface="Arial"/>
                <a:cs typeface="Arial"/>
              </a:rPr>
              <a:t> 	Good morning, mother!</a:t>
            </a:r>
          </a:p>
          <a:p>
            <a:endParaRPr lang="en-GB" sz="400" dirty="0">
              <a:latin typeface="Arial"/>
              <a:cs typeface="Arial"/>
            </a:endParaRPr>
          </a:p>
          <a:p>
            <a:r>
              <a:rPr lang="en-GB" sz="1100" b="1" dirty="0">
                <a:latin typeface="Arial"/>
                <a:cs typeface="Arial"/>
              </a:rPr>
              <a:t>MOTHER</a:t>
            </a:r>
            <a:r>
              <a:rPr lang="en-GB" sz="1100" dirty="0">
                <a:latin typeface="Arial"/>
                <a:cs typeface="Arial"/>
              </a:rPr>
              <a:t> 	Rabbit pie for tea!</a:t>
            </a:r>
          </a:p>
          <a:p>
            <a:endParaRPr lang="en-GB" sz="400" dirty="0">
              <a:latin typeface="Arial"/>
              <a:cs typeface="Arial"/>
            </a:endParaRPr>
          </a:p>
          <a:p>
            <a:r>
              <a:rPr lang="en-GB" sz="1100" i="1" dirty="0">
                <a:latin typeface="Arial"/>
                <a:cs typeface="Arial"/>
              </a:rPr>
              <a:t>A flurry of activity as we see the family in their element – happy, noisy, full of life. Gretel &amp; Mother skin the rabbit behind as Father circles a barrow of wood, sets up a chopping block…</a:t>
            </a:r>
            <a:endParaRPr lang="en-GB" sz="1100" dirty="0">
              <a:latin typeface="Arial"/>
              <a:cs typeface="Arial"/>
            </a:endParaRPr>
          </a:p>
          <a:p>
            <a:endParaRPr lang="en-GB" sz="400" dirty="0">
              <a:latin typeface="Arial"/>
              <a:cs typeface="Arial"/>
            </a:endParaRPr>
          </a:p>
          <a:p>
            <a:r>
              <a:rPr lang="en-GB" sz="1100" b="1" dirty="0">
                <a:latin typeface="Arial"/>
                <a:cs typeface="Arial"/>
              </a:rPr>
              <a:t>FATHER</a:t>
            </a:r>
            <a:r>
              <a:rPr lang="en-GB" sz="1100" dirty="0">
                <a:latin typeface="Arial"/>
                <a:cs typeface="Arial"/>
              </a:rPr>
              <a:t> 	Hansel, my boy. Put that damn encyclopaedia down. I </a:t>
            </a:r>
            <a:r>
              <a:rPr lang="en-GB" sz="1100" dirty="0" smtClean="0">
                <a:latin typeface="Arial"/>
                <a:cs typeface="Arial"/>
              </a:rPr>
              <a:t>	think </a:t>
            </a:r>
            <a:r>
              <a:rPr lang="en-GB" sz="1100" dirty="0">
                <a:latin typeface="Arial"/>
                <a:cs typeface="Arial"/>
              </a:rPr>
              <a:t>it’s high time I taught you how to chop wood. But </a:t>
            </a:r>
            <a:r>
              <a:rPr lang="en-GB" sz="1100" dirty="0" smtClean="0">
                <a:latin typeface="Arial"/>
                <a:cs typeface="Arial"/>
              </a:rPr>
              <a:t>	first</a:t>
            </a:r>
            <a:r>
              <a:rPr lang="en-GB" sz="1100" dirty="0">
                <a:latin typeface="Arial"/>
                <a:cs typeface="Arial"/>
              </a:rPr>
              <a:t>, let’s test your strength – fight me, boy.</a:t>
            </a:r>
          </a:p>
          <a:p>
            <a:endParaRPr lang="en-GB" sz="400" dirty="0">
              <a:latin typeface="Arial"/>
              <a:cs typeface="Arial"/>
            </a:endParaRPr>
          </a:p>
          <a:p>
            <a:r>
              <a:rPr lang="en-GB" sz="1100" i="1" dirty="0">
                <a:latin typeface="Arial"/>
                <a:cs typeface="Arial"/>
              </a:rPr>
              <a:t>They take each others’ hand and </a:t>
            </a:r>
            <a:endParaRPr lang="en-GB" sz="1100" dirty="0">
              <a:latin typeface="Arial"/>
              <a:cs typeface="Arial"/>
            </a:endParaRPr>
          </a:p>
          <a:p>
            <a:endParaRPr lang="en-GB" sz="400" dirty="0">
              <a:latin typeface="Arial"/>
              <a:cs typeface="Arial"/>
            </a:endParaRPr>
          </a:p>
          <a:p>
            <a:r>
              <a:rPr lang="en-GB" sz="1100" b="1" dirty="0">
                <a:latin typeface="Arial"/>
                <a:cs typeface="Arial"/>
              </a:rPr>
              <a:t>FATHER &amp; HANSEL</a:t>
            </a:r>
            <a:r>
              <a:rPr lang="en-GB" sz="1100" dirty="0">
                <a:latin typeface="Arial"/>
                <a:cs typeface="Arial"/>
              </a:rPr>
              <a:t>	One, two, three, four</a:t>
            </a:r>
          </a:p>
          <a:p>
            <a:r>
              <a:rPr lang="en-GB" sz="1100" dirty="0" smtClean="0">
                <a:latin typeface="Arial"/>
                <a:cs typeface="Arial"/>
              </a:rPr>
              <a:t>		I declare </a:t>
            </a:r>
            <a:r>
              <a:rPr lang="en-GB" sz="1100" dirty="0">
                <a:latin typeface="Arial"/>
                <a:cs typeface="Arial"/>
              </a:rPr>
              <a:t>a thumb war</a:t>
            </a:r>
          </a:p>
          <a:p>
            <a:r>
              <a:rPr lang="en-GB" sz="1100" dirty="0" smtClean="0">
                <a:latin typeface="Arial"/>
                <a:cs typeface="Arial"/>
              </a:rPr>
              <a:t>		Bow</a:t>
            </a:r>
            <a:r>
              <a:rPr lang="en-GB" sz="1100" dirty="0">
                <a:latin typeface="Arial"/>
                <a:cs typeface="Arial"/>
              </a:rPr>
              <a:t>, kiss… bow, kiss… bow, kiss…</a:t>
            </a:r>
          </a:p>
          <a:p>
            <a:endParaRPr lang="en-GB" sz="400" dirty="0">
              <a:latin typeface="Arial"/>
              <a:cs typeface="Arial"/>
            </a:endParaRPr>
          </a:p>
          <a:p>
            <a:r>
              <a:rPr lang="en-GB" sz="1100" i="1" dirty="0">
                <a:latin typeface="Arial"/>
                <a:cs typeface="Arial"/>
              </a:rPr>
              <a:t>A game of Thumb War ensues. Father allows himself to be beaten.</a:t>
            </a:r>
            <a:endParaRPr lang="en-GB" sz="1100" dirty="0">
              <a:latin typeface="Arial"/>
              <a:cs typeface="Arial"/>
            </a:endParaRPr>
          </a:p>
          <a:p>
            <a:endParaRPr lang="en-GB" sz="400" dirty="0">
              <a:latin typeface="Arial"/>
              <a:cs typeface="Arial"/>
            </a:endParaRPr>
          </a:p>
          <a:p>
            <a:r>
              <a:rPr lang="en-GB" sz="1100" b="1" dirty="0">
                <a:latin typeface="Arial"/>
                <a:cs typeface="Arial"/>
              </a:rPr>
              <a:t>FATHER</a:t>
            </a:r>
            <a:r>
              <a:rPr lang="en-GB" sz="1100" dirty="0">
                <a:latin typeface="Arial"/>
                <a:cs typeface="Arial"/>
              </a:rPr>
              <a:t> 	Well done, boy! You are strong! Come! Meet your log!</a:t>
            </a:r>
          </a:p>
          <a:p>
            <a:endParaRPr lang="en-GB" sz="400" dirty="0">
              <a:latin typeface="Arial"/>
              <a:cs typeface="Arial"/>
            </a:endParaRPr>
          </a:p>
          <a:p>
            <a:r>
              <a:rPr lang="en-GB" sz="1100" b="1" dirty="0">
                <a:latin typeface="Arial"/>
                <a:cs typeface="Arial"/>
              </a:rPr>
              <a:t>HANSEL</a:t>
            </a:r>
            <a:r>
              <a:rPr lang="en-GB" sz="1100" dirty="0">
                <a:latin typeface="Arial"/>
                <a:cs typeface="Arial"/>
              </a:rPr>
              <a:t> 	Hello Mr Log!</a:t>
            </a:r>
          </a:p>
          <a:p>
            <a:endParaRPr lang="en-GB" sz="400" dirty="0">
              <a:latin typeface="Arial"/>
              <a:cs typeface="Arial"/>
            </a:endParaRPr>
          </a:p>
          <a:p>
            <a:r>
              <a:rPr lang="en-GB" sz="1100" b="1" dirty="0">
                <a:latin typeface="Arial"/>
                <a:cs typeface="Arial"/>
              </a:rPr>
              <a:t>FATHER</a:t>
            </a:r>
            <a:r>
              <a:rPr lang="en-GB" sz="1100" dirty="0">
                <a:latin typeface="Arial"/>
                <a:cs typeface="Arial"/>
              </a:rPr>
              <a:t> 	Don’t get too attached.</a:t>
            </a:r>
          </a:p>
          <a:p>
            <a:endParaRPr lang="en-GB" sz="400" dirty="0">
              <a:latin typeface="Arial"/>
              <a:cs typeface="Arial"/>
            </a:endParaRPr>
          </a:p>
          <a:p>
            <a:r>
              <a:rPr lang="en-GB" sz="1100" b="1" dirty="0">
                <a:latin typeface="Arial"/>
                <a:cs typeface="Arial"/>
              </a:rPr>
              <a:t>HANSEL</a:t>
            </a:r>
            <a:r>
              <a:rPr lang="en-GB" sz="1100" dirty="0">
                <a:latin typeface="Arial"/>
                <a:cs typeface="Arial"/>
              </a:rPr>
              <a:t> 	Goodbye Mr Log.</a:t>
            </a:r>
          </a:p>
          <a:p>
            <a:endParaRPr lang="en-GB" sz="400" dirty="0">
              <a:latin typeface="Arial"/>
              <a:cs typeface="Arial"/>
            </a:endParaRPr>
          </a:p>
          <a:p>
            <a:r>
              <a:rPr lang="en-GB" sz="1100" b="1" dirty="0">
                <a:latin typeface="Arial"/>
                <a:cs typeface="Arial"/>
              </a:rPr>
              <a:t>FATHER</a:t>
            </a:r>
            <a:r>
              <a:rPr lang="en-GB" sz="1100" dirty="0">
                <a:latin typeface="Arial"/>
                <a:cs typeface="Arial"/>
              </a:rPr>
              <a:t> 	Observe the way the lines in the wood run?</a:t>
            </a:r>
          </a:p>
          <a:p>
            <a:endParaRPr lang="en-GB" sz="400" dirty="0">
              <a:latin typeface="Arial"/>
              <a:cs typeface="Arial"/>
            </a:endParaRPr>
          </a:p>
          <a:p>
            <a:r>
              <a:rPr lang="en-GB" sz="1100" b="1" dirty="0">
                <a:latin typeface="Arial"/>
                <a:cs typeface="Arial"/>
              </a:rPr>
              <a:t>HANSEL</a:t>
            </a:r>
            <a:r>
              <a:rPr lang="en-GB" sz="1100" dirty="0">
                <a:latin typeface="Arial"/>
                <a:cs typeface="Arial"/>
              </a:rPr>
              <a:t> 	Is that called “The Grain”, Father?</a:t>
            </a:r>
          </a:p>
          <a:p>
            <a:endParaRPr lang="en-GB" sz="400" dirty="0">
              <a:latin typeface="Arial"/>
              <a:cs typeface="Arial"/>
            </a:endParaRPr>
          </a:p>
          <a:p>
            <a:r>
              <a:rPr lang="en-GB" sz="1100" b="1" dirty="0">
                <a:latin typeface="Arial"/>
                <a:cs typeface="Arial"/>
              </a:rPr>
              <a:t>FATHER</a:t>
            </a:r>
            <a:r>
              <a:rPr lang="en-GB" sz="1100" dirty="0">
                <a:latin typeface="Arial"/>
                <a:cs typeface="Arial"/>
              </a:rPr>
              <a:t> 	It is, my boy. You’ve been reading your encyclopaedia </a:t>
            </a:r>
            <a:r>
              <a:rPr lang="en-GB" sz="1100" dirty="0" smtClean="0">
                <a:latin typeface="Arial"/>
                <a:cs typeface="Arial"/>
              </a:rPr>
              <a:t>	well</a:t>
            </a:r>
            <a:r>
              <a:rPr lang="en-GB" sz="1100" dirty="0">
                <a:latin typeface="Arial"/>
                <a:cs typeface="Arial"/>
              </a:rPr>
              <a:t>. Now you want to chop </a:t>
            </a:r>
            <a:r>
              <a:rPr lang="en-GB" sz="1100" i="1" dirty="0">
                <a:latin typeface="Arial"/>
                <a:cs typeface="Arial"/>
              </a:rPr>
              <a:t>with </a:t>
            </a:r>
            <a:r>
              <a:rPr lang="en-GB" sz="1100" dirty="0">
                <a:latin typeface="Arial"/>
                <a:cs typeface="Arial"/>
              </a:rPr>
              <a:t>the grain, never against </a:t>
            </a:r>
            <a:r>
              <a:rPr lang="en-GB" sz="1100" dirty="0" smtClean="0">
                <a:latin typeface="Arial"/>
                <a:cs typeface="Arial"/>
              </a:rPr>
              <a:t>	it –</a:t>
            </a:r>
            <a:endParaRPr lang="en-GB" sz="1100" dirty="0">
              <a:latin typeface="Arial"/>
              <a:cs typeface="Arial"/>
            </a:endParaRPr>
          </a:p>
        </p:txBody>
      </p:sp>
      <p:sp>
        <p:nvSpPr>
          <p:cNvPr id="4" name="Rectangle 3"/>
          <p:cNvSpPr/>
          <p:nvPr/>
        </p:nvSpPr>
        <p:spPr>
          <a:xfrm>
            <a:off x="4575175" y="0"/>
            <a:ext cx="4568825" cy="6140144"/>
          </a:xfrm>
          <a:prstGeom prst="rect">
            <a:avLst/>
          </a:prstGeom>
        </p:spPr>
        <p:txBody>
          <a:bodyPr wrap="square">
            <a:spAutoFit/>
          </a:bodyPr>
          <a:lstStyle/>
          <a:p>
            <a:r>
              <a:rPr lang="en-GB" sz="1100" b="1" dirty="0">
                <a:latin typeface="Arial"/>
                <a:cs typeface="Arial"/>
              </a:rPr>
              <a:t>HANSEL</a:t>
            </a:r>
            <a:r>
              <a:rPr lang="en-GB" sz="1100" dirty="0">
                <a:latin typeface="Arial"/>
                <a:cs typeface="Arial"/>
              </a:rPr>
              <a:t> 	Father? Will this wood-chopping lesson put me on the 	right path to becoming…a man</a:t>
            </a:r>
            <a:r>
              <a:rPr lang="en-GB" sz="1100" dirty="0" smtClean="0">
                <a:latin typeface="Arial"/>
                <a:cs typeface="Arial"/>
              </a:rPr>
              <a:t>?</a:t>
            </a:r>
          </a:p>
          <a:p>
            <a:endParaRPr lang="en-GB" sz="400" dirty="0">
              <a:latin typeface="Arial"/>
              <a:cs typeface="Arial"/>
            </a:endParaRPr>
          </a:p>
          <a:p>
            <a:r>
              <a:rPr lang="en-GB" sz="1100" b="1" dirty="0" smtClean="0">
                <a:latin typeface="Arial"/>
                <a:cs typeface="Arial"/>
              </a:rPr>
              <a:t>FATHER</a:t>
            </a:r>
            <a:r>
              <a:rPr lang="en-GB" sz="1100" dirty="0" smtClean="0">
                <a:latin typeface="Arial"/>
                <a:cs typeface="Arial"/>
              </a:rPr>
              <a:t> </a:t>
            </a:r>
            <a:r>
              <a:rPr lang="en-GB" sz="1100" dirty="0">
                <a:latin typeface="Arial"/>
                <a:cs typeface="Arial"/>
              </a:rPr>
              <a:t>	Oh, I hope so, son. I hope so.</a:t>
            </a:r>
          </a:p>
          <a:p>
            <a:endParaRPr lang="en-GB" sz="400" dirty="0">
              <a:latin typeface="Arial"/>
              <a:cs typeface="Arial"/>
            </a:endParaRPr>
          </a:p>
          <a:p>
            <a:r>
              <a:rPr lang="en-GB" sz="1100" b="1" dirty="0">
                <a:latin typeface="Arial"/>
                <a:cs typeface="Arial"/>
              </a:rPr>
              <a:t>HANSEL</a:t>
            </a:r>
            <a:r>
              <a:rPr lang="en-GB" sz="1100" dirty="0">
                <a:latin typeface="Arial"/>
                <a:cs typeface="Arial"/>
              </a:rPr>
              <a:t> 	“With the grain, not against it.” Continue.</a:t>
            </a:r>
            <a:r>
              <a:rPr lang="en-GB" sz="1100" i="1" dirty="0">
                <a:latin typeface="Arial"/>
                <a:cs typeface="Arial"/>
              </a:rPr>
              <a:t> (Father </a:t>
            </a:r>
            <a:r>
              <a:rPr lang="en-GB" sz="1100" i="1" dirty="0" smtClean="0">
                <a:latin typeface="Arial"/>
                <a:cs typeface="Arial"/>
              </a:rPr>
              <a:t>	offers </a:t>
            </a:r>
            <a:r>
              <a:rPr lang="en-GB" sz="1100" i="1" dirty="0">
                <a:latin typeface="Arial"/>
                <a:cs typeface="Arial"/>
              </a:rPr>
              <a:t>his axe to Hansel.) </a:t>
            </a:r>
            <a:endParaRPr lang="en-GB" sz="1100" dirty="0">
              <a:latin typeface="Arial"/>
              <a:cs typeface="Arial"/>
            </a:endParaRPr>
          </a:p>
          <a:p>
            <a:endParaRPr lang="en-GB" sz="400" dirty="0">
              <a:latin typeface="Arial"/>
              <a:cs typeface="Arial"/>
            </a:endParaRPr>
          </a:p>
          <a:p>
            <a:r>
              <a:rPr lang="en-GB" sz="1100" b="1" dirty="0">
                <a:latin typeface="Arial"/>
                <a:cs typeface="Arial"/>
              </a:rPr>
              <a:t>MOTHER</a:t>
            </a:r>
            <a:r>
              <a:rPr lang="en-GB" sz="1100" dirty="0">
                <a:latin typeface="Arial"/>
                <a:cs typeface="Arial"/>
              </a:rPr>
              <a:t> 	</a:t>
            </a:r>
            <a:r>
              <a:rPr lang="en-GB" sz="1100" i="1" dirty="0">
                <a:latin typeface="Arial"/>
                <a:cs typeface="Arial"/>
              </a:rPr>
              <a:t>(Mother &amp; Gretel skin a rabbit.) </a:t>
            </a:r>
            <a:r>
              <a:rPr lang="en-GB" sz="1100" dirty="0">
                <a:latin typeface="Arial"/>
                <a:cs typeface="Arial"/>
              </a:rPr>
              <a:t>That’s it darling. Cut </a:t>
            </a:r>
            <a:r>
              <a:rPr lang="en-GB" sz="1100" dirty="0" smtClean="0">
                <a:latin typeface="Arial"/>
                <a:cs typeface="Arial"/>
              </a:rPr>
              <a:t>	around </a:t>
            </a:r>
            <a:r>
              <a:rPr lang="en-GB" sz="1100" dirty="0">
                <a:latin typeface="Arial"/>
                <a:cs typeface="Arial"/>
              </a:rPr>
              <a:t>the throat. Now, remove the skin. Rip it! Rip it!</a:t>
            </a:r>
          </a:p>
          <a:p>
            <a:endParaRPr lang="en-GB" sz="400" dirty="0">
              <a:latin typeface="Arial"/>
              <a:cs typeface="Arial"/>
            </a:endParaRPr>
          </a:p>
          <a:p>
            <a:r>
              <a:rPr lang="en-GB" sz="1100" b="1" dirty="0">
                <a:latin typeface="Arial"/>
                <a:cs typeface="Arial"/>
              </a:rPr>
              <a:t>GRETEL</a:t>
            </a:r>
            <a:r>
              <a:rPr lang="en-GB" sz="1100" dirty="0">
                <a:latin typeface="Arial"/>
                <a:cs typeface="Arial"/>
              </a:rPr>
              <a:t> 	Like this mother?</a:t>
            </a:r>
          </a:p>
          <a:p>
            <a:endParaRPr lang="en-GB" sz="400" dirty="0">
              <a:latin typeface="Arial"/>
              <a:cs typeface="Arial"/>
            </a:endParaRPr>
          </a:p>
          <a:p>
            <a:r>
              <a:rPr lang="en-GB" sz="1100" b="1" dirty="0">
                <a:latin typeface="Arial"/>
                <a:cs typeface="Arial"/>
              </a:rPr>
              <a:t>FATHER</a:t>
            </a:r>
            <a:r>
              <a:rPr lang="en-GB" sz="1100" dirty="0">
                <a:latin typeface="Arial"/>
                <a:cs typeface="Arial"/>
              </a:rPr>
              <a:t> 	That’s it, Hansel. Take a good strong stance! Now, </a:t>
            </a:r>
            <a:r>
              <a:rPr lang="en-GB" sz="1100" dirty="0" smtClean="0">
                <a:latin typeface="Arial"/>
                <a:cs typeface="Arial"/>
              </a:rPr>
              <a:t>	picture </a:t>
            </a:r>
            <a:r>
              <a:rPr lang="en-GB" sz="1100" dirty="0">
                <a:latin typeface="Arial"/>
                <a:cs typeface="Arial"/>
              </a:rPr>
              <a:t>yourself as the axe blade – keen and </a:t>
            </a:r>
            <a:r>
              <a:rPr lang="en-GB" sz="1100" dirty="0" err="1">
                <a:latin typeface="Arial"/>
                <a:cs typeface="Arial"/>
              </a:rPr>
              <a:t>glinty</a:t>
            </a:r>
            <a:r>
              <a:rPr lang="en-GB" sz="1100" dirty="0">
                <a:latin typeface="Arial"/>
                <a:cs typeface="Arial"/>
              </a:rPr>
              <a:t> – </a:t>
            </a:r>
            <a:r>
              <a:rPr lang="en-GB" sz="1100" dirty="0" smtClean="0">
                <a:latin typeface="Arial"/>
                <a:cs typeface="Arial"/>
              </a:rPr>
              <a:t>	see </a:t>
            </a:r>
            <a:r>
              <a:rPr lang="en-GB" sz="1100" dirty="0">
                <a:latin typeface="Arial"/>
                <a:cs typeface="Arial"/>
              </a:rPr>
              <a:t>the target, lift high and – </a:t>
            </a:r>
          </a:p>
          <a:p>
            <a:endParaRPr lang="en-GB" sz="400" dirty="0">
              <a:latin typeface="Arial"/>
              <a:cs typeface="Arial"/>
            </a:endParaRPr>
          </a:p>
          <a:p>
            <a:r>
              <a:rPr lang="en-GB" sz="1100" i="1" dirty="0">
                <a:latin typeface="Arial"/>
                <a:cs typeface="Arial"/>
              </a:rPr>
              <a:t>Hansel chops the wood as Gretel skins the rabbit. Everyone cheers.</a:t>
            </a:r>
            <a:endParaRPr lang="en-GB" sz="1100" dirty="0">
              <a:latin typeface="Arial"/>
              <a:cs typeface="Arial"/>
            </a:endParaRPr>
          </a:p>
          <a:p>
            <a:endParaRPr lang="en-GB" sz="400" dirty="0">
              <a:latin typeface="Arial"/>
              <a:cs typeface="Arial"/>
            </a:endParaRPr>
          </a:p>
          <a:p>
            <a:r>
              <a:rPr lang="en-GB" sz="1100" b="1" dirty="0">
                <a:latin typeface="Arial"/>
                <a:cs typeface="Arial"/>
              </a:rPr>
              <a:t>MOTHER</a:t>
            </a:r>
            <a:r>
              <a:rPr lang="en-GB" sz="1100" dirty="0">
                <a:latin typeface="Arial"/>
                <a:cs typeface="Arial"/>
              </a:rPr>
              <a:t> 	Oh well done, darling! One skinned rabbit ready for </a:t>
            </a:r>
            <a:r>
              <a:rPr lang="en-GB" sz="1100" dirty="0" smtClean="0">
                <a:latin typeface="Arial"/>
                <a:cs typeface="Arial"/>
              </a:rPr>
              <a:t>	the </a:t>
            </a:r>
            <a:r>
              <a:rPr lang="en-GB" sz="1100" dirty="0">
                <a:latin typeface="Arial"/>
                <a:cs typeface="Arial"/>
              </a:rPr>
              <a:t>pot!</a:t>
            </a:r>
          </a:p>
          <a:p>
            <a:endParaRPr lang="en-GB" sz="400" dirty="0">
              <a:latin typeface="Arial"/>
              <a:cs typeface="Arial"/>
            </a:endParaRPr>
          </a:p>
          <a:p>
            <a:r>
              <a:rPr lang="en-GB" sz="1100" b="1" dirty="0">
                <a:latin typeface="Arial"/>
                <a:cs typeface="Arial"/>
              </a:rPr>
              <a:t>FATHER</a:t>
            </a:r>
            <a:r>
              <a:rPr lang="en-GB" sz="1100" dirty="0">
                <a:latin typeface="Arial"/>
                <a:cs typeface="Arial"/>
              </a:rPr>
              <a:t> 	Congratulations, Hansel! Your first piece of kindling!</a:t>
            </a:r>
          </a:p>
          <a:p>
            <a:endParaRPr lang="en-GB" sz="400" dirty="0">
              <a:latin typeface="Arial"/>
              <a:cs typeface="Arial"/>
            </a:endParaRPr>
          </a:p>
          <a:p>
            <a:r>
              <a:rPr lang="en-GB" sz="1100" b="1" dirty="0">
                <a:latin typeface="Arial"/>
                <a:cs typeface="Arial"/>
              </a:rPr>
              <a:t>HANSEL</a:t>
            </a:r>
            <a:r>
              <a:rPr lang="en-GB" sz="1100" dirty="0">
                <a:latin typeface="Arial"/>
                <a:cs typeface="Arial"/>
              </a:rPr>
              <a:t> 	Father, was I a tree once?</a:t>
            </a:r>
          </a:p>
          <a:p>
            <a:endParaRPr lang="en-GB" sz="400" dirty="0">
              <a:latin typeface="Arial"/>
              <a:cs typeface="Arial"/>
            </a:endParaRPr>
          </a:p>
          <a:p>
            <a:r>
              <a:rPr lang="en-GB" sz="1100" b="1" dirty="0">
                <a:latin typeface="Arial"/>
                <a:cs typeface="Arial"/>
              </a:rPr>
              <a:t>FATHER</a:t>
            </a:r>
            <a:r>
              <a:rPr lang="en-GB" sz="1100" dirty="0">
                <a:latin typeface="Arial"/>
                <a:cs typeface="Arial"/>
              </a:rPr>
              <a:t> 	Whatever are you talking about?</a:t>
            </a:r>
          </a:p>
          <a:p>
            <a:endParaRPr lang="en-GB" sz="400" dirty="0">
              <a:latin typeface="Arial"/>
              <a:cs typeface="Arial"/>
            </a:endParaRPr>
          </a:p>
          <a:p>
            <a:r>
              <a:rPr lang="en-GB" sz="1100" b="1" dirty="0">
                <a:latin typeface="Arial"/>
                <a:cs typeface="Arial"/>
              </a:rPr>
              <a:t>HANSEL</a:t>
            </a:r>
            <a:r>
              <a:rPr lang="en-GB" sz="1100" dirty="0">
                <a:latin typeface="Arial"/>
                <a:cs typeface="Arial"/>
              </a:rPr>
              <a:t> 	</a:t>
            </a:r>
            <a:r>
              <a:rPr lang="en-GB" sz="1100" i="1" dirty="0">
                <a:latin typeface="Arial"/>
                <a:cs typeface="Arial"/>
              </a:rPr>
              <a:t>(Studying his encyclopaedia.)</a:t>
            </a:r>
            <a:r>
              <a:rPr lang="en-GB" sz="1100" dirty="0">
                <a:latin typeface="Arial"/>
                <a:cs typeface="Arial"/>
              </a:rPr>
              <a:t> I’ve been reading about </a:t>
            </a:r>
            <a:r>
              <a:rPr lang="en-GB" sz="1100" dirty="0" smtClean="0">
                <a:latin typeface="Arial"/>
                <a:cs typeface="Arial"/>
              </a:rPr>
              <a:t>	Hinduism</a:t>
            </a:r>
            <a:r>
              <a:rPr lang="en-GB" sz="1100" dirty="0">
                <a:latin typeface="Arial"/>
                <a:cs typeface="Arial"/>
              </a:rPr>
              <a:t>. It says here that Hindus believe in the </a:t>
            </a:r>
            <a:r>
              <a:rPr lang="en-GB" sz="1100" dirty="0" smtClean="0">
                <a:latin typeface="Arial"/>
                <a:cs typeface="Arial"/>
              </a:rPr>
              <a:t>	concept </a:t>
            </a:r>
            <a:r>
              <a:rPr lang="en-GB" sz="1100" dirty="0">
                <a:latin typeface="Arial"/>
                <a:cs typeface="Arial"/>
              </a:rPr>
              <a:t>of reincarnation. </a:t>
            </a:r>
            <a:r>
              <a:rPr lang="en-GB" sz="1100" dirty="0" smtClean="0">
                <a:latin typeface="Arial"/>
                <a:cs typeface="Arial"/>
              </a:rPr>
              <a:t>They </a:t>
            </a:r>
            <a:r>
              <a:rPr lang="en-GB" sz="1100" dirty="0">
                <a:latin typeface="Arial"/>
                <a:cs typeface="Arial"/>
              </a:rPr>
              <a:t>say in a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previous </a:t>
            </a:r>
            <a:r>
              <a:rPr lang="en-GB" sz="1100" dirty="0">
                <a:latin typeface="Arial"/>
                <a:cs typeface="Arial"/>
              </a:rPr>
              <a:t>life </a:t>
            </a:r>
            <a:r>
              <a:rPr lang="en-GB" sz="1100" dirty="0" smtClean="0">
                <a:latin typeface="Arial"/>
                <a:cs typeface="Arial"/>
              </a:rPr>
              <a:t>you </a:t>
            </a:r>
            <a:r>
              <a:rPr lang="en-GB" sz="1100" dirty="0">
                <a:latin typeface="Arial"/>
                <a:cs typeface="Arial"/>
              </a:rPr>
              <a:t>were something else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entirely</a:t>
            </a:r>
            <a:r>
              <a:rPr lang="en-GB" sz="1100" dirty="0">
                <a:latin typeface="Arial"/>
                <a:cs typeface="Arial"/>
              </a:rPr>
              <a:t>! I wondered if </a:t>
            </a:r>
          </a:p>
          <a:p>
            <a:r>
              <a:rPr lang="en-GB" sz="1100" dirty="0" smtClean="0">
                <a:latin typeface="Arial"/>
                <a:cs typeface="Arial"/>
              </a:rPr>
              <a:t>	perhaps </a:t>
            </a:r>
            <a:r>
              <a:rPr lang="en-GB" sz="1100" dirty="0">
                <a:latin typeface="Arial"/>
                <a:cs typeface="Arial"/>
              </a:rPr>
              <a:t>I was once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a </a:t>
            </a:r>
            <a:r>
              <a:rPr lang="en-GB" sz="1100" dirty="0">
                <a:latin typeface="Arial"/>
                <a:cs typeface="Arial"/>
              </a:rPr>
              <a:t>tree, and if it hurt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when </a:t>
            </a:r>
            <a:r>
              <a:rPr lang="en-GB" sz="1100" dirty="0">
                <a:latin typeface="Arial"/>
                <a:cs typeface="Arial"/>
              </a:rPr>
              <a:t>I was </a:t>
            </a:r>
            <a:r>
              <a:rPr lang="en-GB" sz="1100" dirty="0" smtClean="0">
                <a:latin typeface="Arial"/>
                <a:cs typeface="Arial"/>
              </a:rPr>
              <a:t>chopped </a:t>
            </a:r>
          </a:p>
          <a:p>
            <a:r>
              <a:rPr lang="en-GB" sz="1100" dirty="0">
                <a:latin typeface="Arial"/>
                <a:cs typeface="Arial"/>
              </a:rPr>
              <a:t>	</a:t>
            </a:r>
            <a:r>
              <a:rPr lang="en-GB" sz="1100" dirty="0" smtClean="0">
                <a:latin typeface="Arial"/>
                <a:cs typeface="Arial"/>
              </a:rPr>
              <a:t>into </a:t>
            </a:r>
            <a:r>
              <a:rPr lang="en-GB" sz="1100" dirty="0">
                <a:latin typeface="Arial"/>
                <a:cs typeface="Arial"/>
              </a:rPr>
              <a:t>kindling…?</a:t>
            </a:r>
          </a:p>
          <a:p>
            <a:endParaRPr lang="en-GB" sz="400" dirty="0">
              <a:latin typeface="Arial"/>
              <a:cs typeface="Arial"/>
            </a:endParaRPr>
          </a:p>
          <a:p>
            <a:r>
              <a:rPr lang="en-GB" sz="1100" b="1" dirty="0">
                <a:latin typeface="Arial"/>
                <a:cs typeface="Arial"/>
              </a:rPr>
              <a:t>FATHER</a:t>
            </a:r>
            <a:r>
              <a:rPr lang="en-GB" sz="1100" dirty="0">
                <a:latin typeface="Arial"/>
                <a:cs typeface="Arial"/>
              </a:rPr>
              <a:t> 	Oh Hansel, you’re so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clever </a:t>
            </a:r>
            <a:r>
              <a:rPr lang="en-GB" sz="1100" dirty="0">
                <a:latin typeface="Arial"/>
                <a:cs typeface="Arial"/>
              </a:rPr>
              <a:t>you’re daft.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Come </a:t>
            </a:r>
            <a:r>
              <a:rPr lang="en-GB" sz="1100" dirty="0">
                <a:latin typeface="Arial"/>
                <a:cs typeface="Arial"/>
              </a:rPr>
              <a:t>on, </a:t>
            </a:r>
            <a:r>
              <a:rPr lang="en-GB" sz="1100" dirty="0" smtClean="0">
                <a:latin typeface="Arial"/>
                <a:cs typeface="Arial"/>
              </a:rPr>
              <a:t>boy</a:t>
            </a:r>
            <a:r>
              <a:rPr lang="en-GB" sz="1100" dirty="0">
                <a:latin typeface="Arial"/>
                <a:cs typeface="Arial"/>
              </a:rPr>
              <a:t>. </a:t>
            </a:r>
            <a:endParaRPr lang="en-GB" sz="1100" dirty="0" smtClean="0">
              <a:latin typeface="Arial"/>
              <a:cs typeface="Arial"/>
            </a:endParaRPr>
          </a:p>
          <a:p>
            <a:r>
              <a:rPr lang="en-GB" sz="1100" dirty="0">
                <a:latin typeface="Arial"/>
                <a:cs typeface="Arial"/>
              </a:rPr>
              <a:t>	</a:t>
            </a:r>
            <a:r>
              <a:rPr lang="en-GB" sz="1100" dirty="0" smtClean="0">
                <a:latin typeface="Arial"/>
                <a:cs typeface="Arial"/>
              </a:rPr>
              <a:t>Let’s </a:t>
            </a:r>
            <a:r>
              <a:rPr lang="en-GB" sz="1100" dirty="0">
                <a:latin typeface="Arial"/>
                <a:cs typeface="Arial"/>
              </a:rPr>
              <a:t>go get a beer!</a:t>
            </a:r>
          </a:p>
          <a:p>
            <a:endParaRPr lang="en-GB" sz="400" dirty="0">
              <a:latin typeface="Arial"/>
              <a:cs typeface="Arial"/>
            </a:endParaRPr>
          </a:p>
          <a:p>
            <a:r>
              <a:rPr lang="en-GB" sz="1100" i="1" dirty="0">
                <a:latin typeface="Arial"/>
                <a:cs typeface="Arial"/>
              </a:rPr>
              <a:t>They go off</a:t>
            </a:r>
            <a:r>
              <a:rPr lang="en-GB" sz="1100" i="1" dirty="0" smtClean="0">
                <a:latin typeface="Arial"/>
                <a:cs typeface="Arial"/>
              </a:rPr>
              <a:t>.</a:t>
            </a:r>
            <a:endParaRPr lang="en-GB" sz="1100" dirty="0">
              <a:latin typeface="Arial"/>
              <a:cs typeface="Arial"/>
            </a:endParaRPr>
          </a:p>
        </p:txBody>
      </p:sp>
      <p:pic>
        <p:nvPicPr>
          <p:cNvPr id="6" name="Picture 5" descr="Screenshot 2020-10-12 at 23.33.40.png"/>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600" b="82182" l="37455" r="74227">
                        <a14:foregroundMark x1="58295" y1="60545" x2="58659" y2="62073"/>
                        <a14:foregroundMark x1="63568" y1="61673" x2="63091" y2="61673"/>
                        <a14:foregroundMark x1="54364" y1="62436" x2="54591" y2="60909"/>
                        <a14:foregroundMark x1="50773" y1="60145" x2="49795" y2="61309"/>
                      </a14:backgroundRemoval>
                    </a14:imgEffect>
                  </a14:imgLayer>
                </a14:imgProps>
              </a:ext>
              <a:ext uri="{28A0092B-C50C-407E-A947-70E740481C1C}">
                <a14:useLocalDpi xmlns:a14="http://schemas.microsoft.com/office/drawing/2010/main" val="0"/>
              </a:ext>
            </a:extLst>
          </a:blip>
          <a:srcRect l="36516" t="21072" r="25532" b="18006"/>
          <a:stretch/>
        </p:blipFill>
        <p:spPr>
          <a:xfrm rot="20590467">
            <a:off x="6792806" y="3992413"/>
            <a:ext cx="2234245" cy="2241517"/>
          </a:xfrm>
          <a:prstGeom prst="rect">
            <a:avLst/>
          </a:prstGeom>
        </p:spPr>
      </p:pic>
    </p:spTree>
    <p:extLst>
      <p:ext uri="{BB962C8B-B14F-4D97-AF65-F5344CB8AC3E}">
        <p14:creationId xmlns:p14="http://schemas.microsoft.com/office/powerpoint/2010/main" val="31173386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13876"/>
            <a:ext cx="9144001" cy="6370975"/>
          </a:xfrm>
          <a:prstGeom prst="rect">
            <a:avLst/>
          </a:prstGeom>
          <a:noFill/>
        </p:spPr>
        <p:txBody>
          <a:bodyPr wrap="square" rtlCol="0">
            <a:spAutoFit/>
          </a:bodyPr>
          <a:lstStyle/>
          <a:p>
            <a:pPr algn="ctr"/>
            <a:r>
              <a:rPr lang="en-US" sz="6000" b="1" dirty="0" smtClean="0">
                <a:solidFill>
                  <a:srgbClr val="FD8008"/>
                </a:solidFill>
                <a:latin typeface="Arial"/>
                <a:cs typeface="Arial"/>
              </a:rPr>
              <a:t>Revise </a:t>
            </a:r>
          </a:p>
          <a:p>
            <a:pPr algn="ctr"/>
            <a:r>
              <a:rPr lang="en-US" sz="5400" dirty="0" smtClean="0">
                <a:solidFill>
                  <a:srgbClr val="108080"/>
                </a:solidFill>
                <a:latin typeface="Arial"/>
                <a:cs typeface="Arial"/>
              </a:rPr>
              <a:t>everything you </a:t>
            </a:r>
            <a:r>
              <a:rPr lang="en-US" sz="5400" smtClean="0">
                <a:solidFill>
                  <a:srgbClr val="108080"/>
                </a:solidFill>
                <a:latin typeface="Arial"/>
                <a:cs typeface="Arial"/>
              </a:rPr>
              <a:t>have </a:t>
            </a:r>
          </a:p>
          <a:p>
            <a:pPr algn="ctr"/>
            <a:r>
              <a:rPr lang="en-US" sz="5400" smtClean="0">
                <a:solidFill>
                  <a:srgbClr val="108080"/>
                </a:solidFill>
                <a:latin typeface="Arial"/>
                <a:cs typeface="Arial"/>
              </a:rPr>
              <a:t>learned </a:t>
            </a:r>
            <a:r>
              <a:rPr lang="en-US" sz="5400" dirty="0" smtClean="0">
                <a:solidFill>
                  <a:srgbClr val="108080"/>
                </a:solidFill>
                <a:latin typeface="Arial"/>
                <a:cs typeface="Arial"/>
              </a:rPr>
              <a:t>this term and</a:t>
            </a:r>
            <a:r>
              <a:rPr lang="en-US" sz="5400" b="1" dirty="0" smtClean="0">
                <a:solidFill>
                  <a:srgbClr val="FD8008"/>
                </a:solidFill>
                <a:latin typeface="Arial"/>
                <a:cs typeface="Arial"/>
              </a:rPr>
              <a:t> </a:t>
            </a:r>
            <a:r>
              <a:rPr lang="en-US" sz="6000" b="1" dirty="0" smtClean="0">
                <a:solidFill>
                  <a:srgbClr val="FD8008"/>
                </a:solidFill>
                <a:latin typeface="Arial"/>
                <a:cs typeface="Arial"/>
              </a:rPr>
              <a:t>complete the </a:t>
            </a:r>
          </a:p>
          <a:p>
            <a:pPr algn="ctr"/>
            <a:r>
              <a:rPr lang="en-US" sz="6000" b="1" dirty="0" smtClean="0">
                <a:solidFill>
                  <a:srgbClr val="FD8008"/>
                </a:solidFill>
                <a:latin typeface="Arial"/>
                <a:cs typeface="Arial"/>
              </a:rPr>
              <a:t>multiple choice quiz </a:t>
            </a:r>
          </a:p>
          <a:p>
            <a:pPr algn="ctr"/>
            <a:r>
              <a:rPr lang="en-US" sz="6000" dirty="0" smtClean="0">
                <a:solidFill>
                  <a:srgbClr val="108080"/>
                </a:solidFill>
                <a:latin typeface="Arial"/>
                <a:cs typeface="Arial"/>
              </a:rPr>
              <a:t>set on </a:t>
            </a:r>
          </a:p>
          <a:p>
            <a:pPr algn="ctr"/>
            <a:r>
              <a:rPr lang="en-US" sz="6000" b="1" dirty="0" smtClean="0">
                <a:solidFill>
                  <a:srgbClr val="FD8008"/>
                </a:solidFill>
                <a:latin typeface="Arial"/>
                <a:cs typeface="Arial"/>
              </a:rPr>
              <a:t>Show My Homework</a:t>
            </a:r>
            <a:endParaRPr lang="en-US" sz="6000" b="1" dirty="0">
              <a:solidFill>
                <a:srgbClr val="FD8008"/>
              </a:solidFill>
              <a:latin typeface="Arial"/>
              <a:cs typeface="Arial"/>
            </a:endParaRPr>
          </a:p>
        </p:txBody>
      </p:sp>
    </p:spTree>
    <p:extLst>
      <p:ext uri="{BB962C8B-B14F-4D97-AF65-F5344CB8AC3E}">
        <p14:creationId xmlns:p14="http://schemas.microsoft.com/office/powerpoint/2010/main" val="4179579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9880AD22-0B14-4D65-A966-47C1981992D8}"/>
              </a:ext>
            </a:extLst>
          </p:cNvPr>
          <p:cNvSpPr txBox="1"/>
          <p:nvPr/>
        </p:nvSpPr>
        <p:spPr>
          <a:xfrm>
            <a:off x="0" y="0"/>
            <a:ext cx="4572000" cy="707886"/>
          </a:xfrm>
          <a:prstGeom prst="rect">
            <a:avLst/>
          </a:prstGeom>
          <a:noFill/>
        </p:spPr>
        <p:txBody>
          <a:bodyPr wrap="square" rtlCol="0">
            <a:spAutoFit/>
          </a:bodyPr>
          <a:lstStyle/>
          <a:p>
            <a:pPr defTabSz="457200"/>
            <a:r>
              <a:rPr lang="en-GB" sz="4000" b="1" u="sng" dirty="0">
                <a:solidFill>
                  <a:srgbClr val="E48312"/>
                </a:solidFill>
                <a:latin typeface="Arial" pitchFamily="34" charset="0"/>
                <a:cs typeface="Arial" pitchFamily="34" charset="0"/>
              </a:rPr>
              <a:t>Vocal Skills</a:t>
            </a:r>
          </a:p>
        </p:txBody>
      </p:sp>
      <p:sp>
        <p:nvSpPr>
          <p:cNvPr id="11" name="TextBox 10">
            <a:extLst>
              <a:ext uri="{FF2B5EF4-FFF2-40B4-BE49-F238E27FC236}">
                <a16:creationId xmlns:a16="http://schemas.microsoft.com/office/drawing/2014/main" xmlns="" id="{23052893-D9B5-4652-A9C5-AFE5D1196927}"/>
              </a:ext>
            </a:extLst>
          </p:cNvPr>
          <p:cNvSpPr txBox="1"/>
          <p:nvPr/>
        </p:nvSpPr>
        <p:spPr>
          <a:xfrm>
            <a:off x="-30685" y="1224777"/>
            <a:ext cx="6978948" cy="892552"/>
          </a:xfrm>
          <a:prstGeom prst="rect">
            <a:avLst/>
          </a:prstGeom>
          <a:noFill/>
        </p:spPr>
        <p:txBody>
          <a:bodyPr wrap="square" rtlCol="0">
            <a:spAutoFit/>
          </a:bodyPr>
          <a:lstStyle/>
          <a:p>
            <a:pPr defTabSz="457200"/>
            <a:endParaRPr lang="en-GB" sz="800" dirty="0">
              <a:solidFill>
                <a:srgbClr val="E48312"/>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a:p>
            <a:pPr defTabSz="457200"/>
            <a:endParaRPr lang="en-GB" sz="800" dirty="0">
              <a:solidFill>
                <a:srgbClr val="000000"/>
              </a:solidFill>
              <a:latin typeface="Arial" pitchFamily="34" charset="0"/>
              <a:cs typeface="Arial" pitchFamily="34" charset="0"/>
            </a:endParaRPr>
          </a:p>
          <a:p>
            <a:pPr defTabSz="457200"/>
            <a:endParaRPr lang="en-GB" sz="2000" dirty="0">
              <a:solidFill>
                <a:srgbClr val="000000"/>
              </a:solidFill>
              <a:latin typeface="Arial" pitchFamily="34" charset="0"/>
              <a:cs typeface="Arial" pitchFamily="34" charset="0"/>
            </a:endParaRPr>
          </a:p>
        </p:txBody>
      </p:sp>
      <p:sp>
        <p:nvSpPr>
          <p:cNvPr id="12" name="TextBox 11"/>
          <p:cNvSpPr txBox="1"/>
          <p:nvPr/>
        </p:nvSpPr>
        <p:spPr>
          <a:xfrm>
            <a:off x="3059832" y="0"/>
            <a:ext cx="6084168" cy="1046440"/>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Write these skills in your book and try out the different skills at home. </a:t>
            </a:r>
          </a:p>
          <a:p>
            <a:endParaRPr lang="en-GB" sz="800" dirty="0" smtClean="0">
              <a:latin typeface="Arial" pitchFamily="34" charset="0"/>
              <a:cs typeface="Arial" pitchFamily="34" charset="0"/>
            </a:endParaRPr>
          </a:p>
          <a:p>
            <a:r>
              <a:rPr lang="en-GB" b="1" dirty="0" smtClean="0">
                <a:latin typeface="Arial" pitchFamily="34" charset="0"/>
                <a:cs typeface="Arial" pitchFamily="34" charset="0"/>
              </a:rPr>
              <a:t>Extension: </a:t>
            </a:r>
            <a:r>
              <a:rPr lang="en-GB" dirty="0" smtClean="0">
                <a:latin typeface="Arial" pitchFamily="34" charset="0"/>
                <a:cs typeface="Arial" pitchFamily="34" charset="0"/>
              </a:rPr>
              <a:t>Illustrate your written notes with drawings</a:t>
            </a:r>
            <a:endParaRPr lang="en-GB" dirty="0">
              <a:latin typeface="Arial" pitchFamily="34" charset="0"/>
              <a:cs typeface="Arial"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268402763"/>
              </p:ext>
            </p:extLst>
          </p:nvPr>
        </p:nvGraphicFramePr>
        <p:xfrm>
          <a:off x="118085" y="1412776"/>
          <a:ext cx="8911006" cy="1956816"/>
        </p:xfrm>
        <a:graphic>
          <a:graphicData uri="http://schemas.openxmlformats.org/drawingml/2006/table">
            <a:tbl>
              <a:tblPr firstRow="1" firstCol="1" bandRow="1">
                <a:tableStyleId>{69CF1AB2-1976-4502-BF36-3FF5EA218861}</a:tableStyleId>
              </a:tblPr>
              <a:tblGrid>
                <a:gridCol w="1713053"/>
                <a:gridCol w="7197953"/>
              </a:tblGrid>
              <a:tr h="288032">
                <a:tc>
                  <a:txBody>
                    <a:bodyPr/>
                    <a:lstStyle/>
                    <a:p>
                      <a:pPr algn="ctr">
                        <a:lnSpc>
                          <a:spcPct val="107000"/>
                        </a:lnSpc>
                        <a:spcAft>
                          <a:spcPts val="0"/>
                        </a:spcAft>
                      </a:pPr>
                      <a:r>
                        <a:rPr lang="en-GB" sz="2000" b="1" dirty="0" smtClean="0">
                          <a:solidFill>
                            <a:srgbClr val="FD8008"/>
                          </a:solidFill>
                          <a:latin typeface="Arial" pitchFamily="34" charset="0"/>
                          <a:cs typeface="Arial" pitchFamily="34" charset="0"/>
                        </a:rPr>
                        <a:t>Pace</a:t>
                      </a:r>
                      <a:endParaRPr lang="en-GB" sz="2000" b="1" dirty="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The speed at which you are talking (fast or slow)</a:t>
                      </a:r>
                    </a:p>
                  </a:txBody>
                  <a:tcPr marL="68580" marR="68580" marT="0" marB="0" anchor="ctr">
                    <a:noFill/>
                  </a:tcPr>
                </a:tc>
              </a:tr>
              <a:tr h="288032">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FD8008"/>
                          </a:solidFill>
                          <a:latin typeface="Arial" pitchFamily="34" charset="0"/>
                          <a:cs typeface="Arial" pitchFamily="34" charset="0"/>
                        </a:rPr>
                        <a:t>Pitch</a:t>
                      </a:r>
                      <a:endParaRPr lang="en-GB" sz="2000" b="1" dirty="0" smtClean="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How high or low you are speaking</a:t>
                      </a:r>
                    </a:p>
                  </a:txBody>
                  <a:tcPr marL="68580" marR="68580" marT="0" marB="0" anchor="ctr">
                    <a:noFill/>
                  </a:tcPr>
                </a:tc>
              </a:tr>
              <a:tr h="288032">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rgbClr val="FD8008"/>
                          </a:solidFill>
                          <a:latin typeface="Arial" pitchFamily="34" charset="0"/>
                          <a:cs typeface="Arial" pitchFamily="34" charset="0"/>
                        </a:rPr>
                        <a:t>Tone</a:t>
                      </a:r>
                      <a:endParaRPr lang="en-GB" sz="2000" b="1" dirty="0" smtClean="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Showing a feeling/emotion in the way you speak</a:t>
                      </a:r>
                    </a:p>
                  </a:txBody>
                  <a:tcPr marL="68580" marR="68580" marT="0" marB="0" anchor="ctr">
                    <a:noFill/>
                  </a:tcPr>
                </a:tc>
              </a:tr>
              <a:tr h="288032">
                <a:tc>
                  <a:txBody>
                    <a:bodyPr/>
                    <a:lstStyle/>
                    <a:p>
                      <a:pPr algn="ctr">
                        <a:lnSpc>
                          <a:spcPct val="107000"/>
                        </a:lnSpc>
                        <a:spcAft>
                          <a:spcPts val="0"/>
                        </a:spcAft>
                      </a:pPr>
                      <a:r>
                        <a:rPr lang="en-GB" sz="2000" b="1" dirty="0" smtClean="0">
                          <a:solidFill>
                            <a:srgbClr val="FD8008"/>
                          </a:solidFill>
                          <a:latin typeface="Arial" pitchFamily="34" charset="0"/>
                          <a:cs typeface="Arial" pitchFamily="34" charset="0"/>
                        </a:rPr>
                        <a:t>Volume</a:t>
                      </a:r>
                      <a:endParaRPr lang="en-GB" sz="2000" b="1" dirty="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How loudly or quietly you are speaking</a:t>
                      </a:r>
                    </a:p>
                  </a:txBody>
                  <a:tcPr marL="68580" marR="68580" marT="0" marB="0" anchor="ctr">
                    <a:noFill/>
                  </a:tcPr>
                </a:tc>
              </a:tr>
              <a:tr h="288032">
                <a:tc>
                  <a:txBody>
                    <a:bodyPr/>
                    <a:lstStyle/>
                    <a:p>
                      <a:pPr algn="ctr">
                        <a:lnSpc>
                          <a:spcPct val="107000"/>
                        </a:lnSpc>
                        <a:spcAft>
                          <a:spcPts val="0"/>
                        </a:spcAft>
                      </a:pPr>
                      <a:r>
                        <a:rPr lang="en-GB" sz="2000" b="1" dirty="0" smtClean="0">
                          <a:solidFill>
                            <a:srgbClr val="FD8008"/>
                          </a:solidFill>
                          <a:latin typeface="Arial" pitchFamily="34" charset="0"/>
                          <a:cs typeface="Arial" pitchFamily="34" charset="0"/>
                        </a:rPr>
                        <a:t>Accent</a:t>
                      </a:r>
                      <a:endParaRPr lang="en-GB" sz="2000" b="1" dirty="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solidFill>
                            <a:srgbClr val="000000"/>
                          </a:solidFill>
                          <a:latin typeface="Arial" pitchFamily="34" charset="0"/>
                          <a:cs typeface="Arial" pitchFamily="34" charset="0"/>
                        </a:rPr>
                        <a:t>Using your voice to show the location a character comes from</a:t>
                      </a:r>
                    </a:p>
                  </a:txBody>
                  <a:tcPr marL="68580" marR="68580" marT="0" marB="0" anchor="ctr">
                    <a:noFill/>
                  </a:tcPr>
                </a:tc>
              </a:tr>
              <a:tr h="288032">
                <a:tc>
                  <a:txBody>
                    <a:bodyPr/>
                    <a:lstStyle/>
                    <a:p>
                      <a:pPr algn="ctr">
                        <a:lnSpc>
                          <a:spcPct val="107000"/>
                        </a:lnSpc>
                        <a:spcAft>
                          <a:spcPts val="0"/>
                        </a:spcAft>
                      </a:pPr>
                      <a:r>
                        <a:rPr lang="en-GB" sz="2000" b="1" dirty="0" smtClean="0">
                          <a:solidFill>
                            <a:srgbClr val="FD8008"/>
                          </a:solidFill>
                          <a:effectLst/>
                          <a:latin typeface="Arial" pitchFamily="34" charset="0"/>
                          <a:ea typeface="+mn-ea"/>
                          <a:cs typeface="Arial" pitchFamily="34" charset="0"/>
                        </a:rPr>
                        <a:t>Projection</a:t>
                      </a:r>
                      <a:endParaRPr lang="en-GB" sz="2000" b="1" dirty="0">
                        <a:solidFill>
                          <a:srgbClr val="FD8008"/>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solidFill>
                            <a:srgbClr val="000000"/>
                          </a:solidFill>
                          <a:latin typeface="Arial" pitchFamily="34" charset="0"/>
                          <a:cs typeface="Arial" pitchFamily="34" charset="0"/>
                        </a:rPr>
                        <a:t>A strong, clear and loud voice so the audience can hear</a:t>
                      </a:r>
                    </a:p>
                  </a:txBody>
                  <a:tcPr marL="68580" marR="68580" marT="0" marB="0" anchor="ctr">
                    <a:noFill/>
                  </a:tcPr>
                </a:tc>
              </a:tr>
            </a:tbl>
          </a:graphicData>
        </a:graphic>
      </p:graphicFrame>
      <p:pic>
        <p:nvPicPr>
          <p:cNvPr id="1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795" y="3861048"/>
            <a:ext cx="2947205" cy="227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37" y="3861048"/>
            <a:ext cx="2869753" cy="2213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8397" y="3861048"/>
            <a:ext cx="2947205" cy="227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99962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2320" y="-13692"/>
            <a:ext cx="4262266"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xmlns="" id="{9880AD22-0B14-4D65-A966-47C1981992D8}"/>
              </a:ext>
            </a:extLst>
          </p:cNvPr>
          <p:cNvSpPr txBox="1"/>
          <p:nvPr/>
        </p:nvSpPr>
        <p:spPr>
          <a:xfrm>
            <a:off x="0" y="0"/>
            <a:ext cx="4572000" cy="707886"/>
          </a:xfrm>
          <a:prstGeom prst="rect">
            <a:avLst/>
          </a:prstGeom>
          <a:noFill/>
        </p:spPr>
        <p:txBody>
          <a:bodyPr wrap="square" rtlCol="0">
            <a:spAutoFit/>
          </a:bodyPr>
          <a:lstStyle/>
          <a:p>
            <a:pPr defTabSz="457200"/>
            <a:r>
              <a:rPr lang="en-GB" sz="4000" b="1" u="sng" dirty="0" smtClean="0">
                <a:solidFill>
                  <a:srgbClr val="E48312"/>
                </a:solidFill>
                <a:latin typeface="Arial" pitchFamily="34" charset="0"/>
                <a:cs typeface="Arial" pitchFamily="34" charset="0"/>
              </a:rPr>
              <a:t>Stagecraft </a:t>
            </a:r>
            <a:r>
              <a:rPr lang="en-GB" sz="4000" b="1" u="sng" dirty="0">
                <a:solidFill>
                  <a:srgbClr val="E48312"/>
                </a:solidFill>
                <a:latin typeface="Arial" pitchFamily="34" charset="0"/>
                <a:cs typeface="Arial" pitchFamily="34" charset="0"/>
              </a:rPr>
              <a:t>Skills</a:t>
            </a:r>
          </a:p>
        </p:txBody>
      </p:sp>
      <p:graphicFrame>
        <p:nvGraphicFramePr>
          <p:cNvPr id="2" name="Table 1">
            <a:extLst>
              <a:ext uri="{FF2B5EF4-FFF2-40B4-BE49-F238E27FC236}">
                <a16:creationId xmlns:a16="http://schemas.microsoft.com/office/drawing/2014/main" xmlns="" id="{9AE08E43-DE0C-436A-9CCE-DA8DCE61834B}"/>
              </a:ext>
            </a:extLst>
          </p:cNvPr>
          <p:cNvGraphicFramePr>
            <a:graphicFrameLocks noGrp="1"/>
          </p:cNvGraphicFramePr>
          <p:nvPr>
            <p:extLst>
              <p:ext uri="{D42A27DB-BD31-4B8C-83A1-F6EECF244321}">
                <p14:modId xmlns:p14="http://schemas.microsoft.com/office/powerpoint/2010/main" val="3244792907"/>
              </p:ext>
            </p:extLst>
          </p:nvPr>
        </p:nvGraphicFramePr>
        <p:xfrm>
          <a:off x="107505" y="1700808"/>
          <a:ext cx="8928992" cy="4848859"/>
        </p:xfrm>
        <a:graphic>
          <a:graphicData uri="http://schemas.openxmlformats.org/drawingml/2006/table">
            <a:tbl>
              <a:tblPr firstRow="1" firstCol="1" bandRow="1">
                <a:tableStyleId>{69CF1AB2-1976-4502-BF36-3FF5EA218861}</a:tableStyleId>
              </a:tblPr>
              <a:tblGrid>
                <a:gridCol w="2160239">
                  <a:extLst>
                    <a:ext uri="{9D8B030D-6E8A-4147-A177-3AD203B41FA5}">
                      <a16:colId xmlns:a16="http://schemas.microsoft.com/office/drawing/2014/main" xmlns="" val="3858597268"/>
                    </a:ext>
                  </a:extLst>
                </a:gridCol>
                <a:gridCol w="6768753">
                  <a:extLst>
                    <a:ext uri="{9D8B030D-6E8A-4147-A177-3AD203B41FA5}">
                      <a16:colId xmlns:a16="http://schemas.microsoft.com/office/drawing/2014/main" xmlns="" val="4286503478"/>
                    </a:ext>
                  </a:extLst>
                </a:gridCol>
              </a:tblGrid>
              <a:tr h="644486">
                <a:tc>
                  <a:txBody>
                    <a:bodyPr/>
                    <a:lstStyle/>
                    <a:p>
                      <a:pPr algn="ctr">
                        <a:lnSpc>
                          <a:spcPct val="107000"/>
                        </a:lnSpc>
                        <a:spcAft>
                          <a:spcPts val="0"/>
                        </a:spcAft>
                      </a:pPr>
                      <a:r>
                        <a:rPr lang="en-GB" sz="2000" b="1" dirty="0" smtClean="0">
                          <a:solidFill>
                            <a:schemeClr val="accent1"/>
                          </a:solidFill>
                          <a:effectLst/>
                          <a:latin typeface="Arial" pitchFamily="34" charset="0"/>
                          <a:ea typeface="Calibri" panose="020F0502020204030204" pitchFamily="34" charset="0"/>
                          <a:cs typeface="Arial" pitchFamily="34" charset="0"/>
                        </a:rPr>
                        <a:t>Rehearsal</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a:lnSpc>
                          <a:spcPct val="107000"/>
                        </a:lnSpc>
                        <a:spcAft>
                          <a:spcPts val="0"/>
                        </a:spcAft>
                      </a:pPr>
                      <a:r>
                        <a:rPr lang="en-GB" sz="2000" b="0" i="0" dirty="0" smtClean="0">
                          <a:solidFill>
                            <a:srgbClr val="231F20"/>
                          </a:solidFill>
                          <a:effectLst/>
                          <a:latin typeface="ReithSans"/>
                        </a:rPr>
                        <a:t>The process of experimenting</a:t>
                      </a:r>
                      <a:r>
                        <a:rPr lang="en-GB" sz="2000" b="0" i="0" baseline="0" dirty="0" smtClean="0">
                          <a:solidFill>
                            <a:srgbClr val="231F20"/>
                          </a:solidFill>
                          <a:effectLst/>
                          <a:latin typeface="ReithSans"/>
                        </a:rPr>
                        <a:t> with skills </a:t>
                      </a:r>
                      <a:r>
                        <a:rPr lang="en-GB" sz="2000" b="0" i="0" dirty="0" smtClean="0">
                          <a:solidFill>
                            <a:srgbClr val="231F20"/>
                          </a:solidFill>
                          <a:effectLst/>
                          <a:latin typeface="ReithSans"/>
                        </a:rPr>
                        <a:t>and getting  ready for performance</a:t>
                      </a:r>
                      <a:endParaRPr lang="en-GB" sz="2000" b="0" dirty="0">
                        <a:effectLst/>
                        <a:latin typeface="Arial" pitchFamily="34" charset="0"/>
                        <a:ea typeface="Calibri" panose="020F0502020204030204" pitchFamily="34" charset="0"/>
                        <a:cs typeface="Arial" pitchFamily="34" charset="0"/>
                      </a:endParaRPr>
                    </a:p>
                  </a:txBody>
                  <a:tcPr marL="68580" marR="68580" marT="0" marB="0">
                    <a:noFill/>
                  </a:tcPr>
                </a:tc>
              </a:tr>
              <a:tr h="348058">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chemeClr val="accent1"/>
                          </a:solidFill>
                          <a:effectLst/>
                          <a:latin typeface="Arial" pitchFamily="34" charset="0"/>
                          <a:ea typeface="Calibri" panose="020F0502020204030204" pitchFamily="34" charset="0"/>
                          <a:cs typeface="Arial" pitchFamily="34" charset="0"/>
                        </a:rPr>
                        <a:t>Blocking</a:t>
                      </a: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dirty="0" smtClean="0">
                          <a:effectLst/>
                          <a:latin typeface="Arial" pitchFamily="34" charset="0"/>
                          <a:ea typeface="Calibri" panose="020F0502020204030204" pitchFamily="34" charset="0"/>
                          <a:cs typeface="Arial" pitchFamily="34" charset="0"/>
                        </a:rPr>
                        <a:t>The process of placing performers in a specific space</a:t>
                      </a:r>
                    </a:p>
                  </a:txBody>
                  <a:tcPr marL="68580" marR="68580" marT="0" marB="0">
                    <a:noFill/>
                  </a:tcPr>
                </a:tc>
              </a:tr>
              <a:tr h="644486">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chemeClr val="accent1"/>
                          </a:solidFill>
                          <a:effectLst/>
                          <a:latin typeface="Arial" pitchFamily="34" charset="0"/>
                          <a:ea typeface="Calibri" panose="020F0502020204030204" pitchFamily="34" charset="0"/>
                          <a:cs typeface="Arial" pitchFamily="34" charset="0"/>
                        </a:rPr>
                        <a:t>Spatial</a:t>
                      </a:r>
                      <a:r>
                        <a:rPr lang="en-GB" sz="2000" b="1" baseline="0" dirty="0" smtClean="0">
                          <a:solidFill>
                            <a:schemeClr val="accent1"/>
                          </a:solidFill>
                          <a:effectLst/>
                          <a:latin typeface="Arial" pitchFamily="34" charset="0"/>
                          <a:ea typeface="Calibri" panose="020F0502020204030204" pitchFamily="34" charset="0"/>
                          <a:cs typeface="Arial" pitchFamily="34" charset="0"/>
                        </a:rPr>
                        <a:t> relationships</a:t>
                      </a:r>
                      <a:endParaRPr lang="en-GB" sz="2000" b="1" dirty="0" smtClean="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b="0" i="0" dirty="0" smtClean="0">
                          <a:solidFill>
                            <a:srgbClr val="231F20"/>
                          </a:solidFill>
                          <a:effectLst/>
                          <a:latin typeface="ReithSans"/>
                        </a:rPr>
                        <a:t>The distance between performers that shows the relationship between characters</a:t>
                      </a:r>
                      <a:endParaRPr lang="en-GB" sz="2000" b="0" dirty="0" smtClean="0">
                        <a:effectLst/>
                        <a:latin typeface="Arial" pitchFamily="34" charset="0"/>
                        <a:ea typeface="Calibri" panose="020F0502020204030204" pitchFamily="34" charset="0"/>
                        <a:cs typeface="Arial" pitchFamily="34" charset="0"/>
                      </a:endParaRPr>
                    </a:p>
                  </a:txBody>
                  <a:tcPr marL="68580" marR="68580" marT="0" marB="0">
                    <a:noFill/>
                  </a:tcPr>
                </a:tc>
              </a:tr>
              <a:tr h="644486">
                <a:tc>
                  <a:txBody>
                    <a:bodyPr/>
                    <a:lstStyle/>
                    <a:p>
                      <a:pPr algn="ctr">
                        <a:lnSpc>
                          <a:spcPct val="107000"/>
                        </a:lnSpc>
                        <a:spcAft>
                          <a:spcPts val="0"/>
                        </a:spcAft>
                      </a:pPr>
                      <a:r>
                        <a:rPr lang="en-GB" sz="2000" b="1" dirty="0">
                          <a:solidFill>
                            <a:schemeClr val="accent1"/>
                          </a:solidFill>
                          <a:effectLst/>
                          <a:latin typeface="Arial" pitchFamily="34" charset="0"/>
                          <a:cs typeface="Arial" pitchFamily="34" charset="0"/>
                        </a:rPr>
                        <a:t>Facing the Audience</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a:lnSpc>
                          <a:spcPct val="107000"/>
                        </a:lnSpc>
                        <a:spcAft>
                          <a:spcPts val="0"/>
                        </a:spcAft>
                      </a:pPr>
                      <a:r>
                        <a:rPr lang="en-GB" sz="2000" b="0" dirty="0">
                          <a:effectLst/>
                          <a:latin typeface="Arial" pitchFamily="34" charset="0"/>
                          <a:cs typeface="Arial" pitchFamily="34" charset="0"/>
                        </a:rPr>
                        <a:t>The position a performer stands in to ensure the audience can see their </a:t>
                      </a:r>
                      <a:r>
                        <a:rPr lang="en-GB" sz="2000" b="0" dirty="0" smtClean="0">
                          <a:effectLst/>
                          <a:latin typeface="Arial" pitchFamily="34" charset="0"/>
                          <a:cs typeface="Arial" pitchFamily="34" charset="0"/>
                        </a:rPr>
                        <a:t>performance clearly</a:t>
                      </a:r>
                      <a:endParaRPr lang="en-GB" sz="2000" b="0" dirty="0">
                        <a:effectLst/>
                        <a:latin typeface="Arial" pitchFamily="34" charset="0"/>
                        <a:ea typeface="Calibri" panose="020F0502020204030204" pitchFamily="34" charset="0"/>
                        <a:cs typeface="Arial" pitchFamily="34" charset="0"/>
                      </a:endParaRPr>
                    </a:p>
                  </a:txBody>
                  <a:tcPr marL="68580" marR="68580" marT="0" marB="0">
                    <a:noFill/>
                  </a:tcPr>
                </a:tc>
                <a:extLst>
                  <a:ext uri="{0D108BD9-81ED-4DB2-BD59-A6C34878D82A}">
                    <a16:rowId xmlns:a16="http://schemas.microsoft.com/office/drawing/2014/main" xmlns="" val="1620860743"/>
                  </a:ext>
                </a:extLst>
              </a:tr>
              <a:tr h="644486">
                <a:tc>
                  <a:txBody>
                    <a:bodyPr/>
                    <a:lstStyle/>
                    <a:p>
                      <a:pPr algn="ctr">
                        <a:lnSpc>
                          <a:spcPct val="107000"/>
                        </a:lnSpc>
                        <a:spcAft>
                          <a:spcPts val="0"/>
                        </a:spcAft>
                      </a:pPr>
                      <a:r>
                        <a:rPr lang="en-GB" sz="2000" b="1" dirty="0" smtClean="0">
                          <a:solidFill>
                            <a:schemeClr val="accent1"/>
                          </a:solidFill>
                          <a:effectLst/>
                          <a:latin typeface="Arial" pitchFamily="34" charset="0"/>
                          <a:cs typeface="Arial" pitchFamily="34" charset="0"/>
                        </a:rPr>
                        <a:t>Tableau/x</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effectLst/>
                          <a:latin typeface="Arial" pitchFamily="34" charset="0"/>
                          <a:cs typeface="Arial" pitchFamily="34" charset="0"/>
                        </a:rPr>
                        <a:t>A still image or frozen picture that tells a story using exaggerated</a:t>
                      </a:r>
                      <a:r>
                        <a:rPr lang="en-GB" sz="2000" baseline="0" dirty="0" smtClean="0">
                          <a:effectLst/>
                          <a:latin typeface="Arial" pitchFamily="34" charset="0"/>
                          <a:cs typeface="Arial" pitchFamily="34" charset="0"/>
                        </a:rPr>
                        <a:t> </a:t>
                      </a:r>
                      <a:r>
                        <a:rPr lang="en-GB" sz="2000" dirty="0" smtClean="0">
                          <a:effectLst/>
                          <a:latin typeface="Arial" pitchFamily="34" charset="0"/>
                          <a:cs typeface="Arial" pitchFamily="34" charset="0"/>
                        </a:rPr>
                        <a:t>physical skills. It must be still and silent</a:t>
                      </a:r>
                      <a:endParaRPr lang="en-GB" sz="2000" dirty="0" smtClean="0">
                        <a:effectLst/>
                        <a:latin typeface="Arial" pitchFamily="34" charset="0"/>
                        <a:ea typeface="Calibri" panose="020F0502020204030204" pitchFamily="34" charset="0"/>
                        <a:cs typeface="Arial" pitchFamily="34" charset="0"/>
                      </a:endParaRPr>
                    </a:p>
                  </a:txBody>
                  <a:tcPr marL="68580" marR="68580" marT="0" marB="0">
                    <a:noFill/>
                  </a:tcPr>
                </a:tc>
              </a:tr>
              <a:tr h="644486">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GB" sz="2000" b="1" dirty="0" smtClean="0">
                          <a:solidFill>
                            <a:schemeClr val="accent1"/>
                          </a:solidFill>
                          <a:effectLst/>
                          <a:latin typeface="Arial" pitchFamily="34" charset="0"/>
                          <a:cs typeface="Arial" pitchFamily="34" charset="0"/>
                        </a:rPr>
                        <a:t>Characterisation</a:t>
                      </a:r>
                      <a:endParaRPr lang="en-GB" sz="2000" b="1" dirty="0" smtClean="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lang="en-GB" sz="2000" dirty="0" smtClean="0">
                          <a:effectLst/>
                          <a:latin typeface="Arial" pitchFamily="34" charset="0"/>
                          <a:cs typeface="Arial" pitchFamily="34" charset="0"/>
                        </a:rPr>
                        <a:t>Experiment with vocal and physical skills to create a character who is different from you. </a:t>
                      </a:r>
                      <a:endParaRPr lang="en-GB" sz="2000" b="0" dirty="0">
                        <a:effectLst/>
                        <a:latin typeface="Arial" pitchFamily="34" charset="0"/>
                        <a:ea typeface="Calibri" panose="020F0502020204030204" pitchFamily="34" charset="0"/>
                        <a:cs typeface="Arial" pitchFamily="34" charset="0"/>
                      </a:endParaRPr>
                    </a:p>
                  </a:txBody>
                  <a:tcPr marL="68580" marR="68580" marT="0" marB="0">
                    <a:noFill/>
                  </a:tcPr>
                </a:tc>
              </a:tr>
              <a:tr h="1239441">
                <a:tc>
                  <a:txBody>
                    <a:bodyPr/>
                    <a:lstStyle/>
                    <a:p>
                      <a:pPr algn="ctr">
                        <a:lnSpc>
                          <a:spcPct val="107000"/>
                        </a:lnSpc>
                        <a:spcAft>
                          <a:spcPts val="0"/>
                        </a:spcAft>
                      </a:pPr>
                      <a:r>
                        <a:rPr lang="en-GB" sz="2000" b="1" dirty="0">
                          <a:solidFill>
                            <a:schemeClr val="accent1"/>
                          </a:solidFill>
                          <a:effectLst/>
                          <a:latin typeface="Arial" pitchFamily="34" charset="0"/>
                          <a:cs typeface="Arial" pitchFamily="34" charset="0"/>
                        </a:rPr>
                        <a:t>Feedback</a:t>
                      </a:r>
                      <a:endParaRPr lang="en-GB" sz="2000" b="1" dirty="0">
                        <a:solidFill>
                          <a:schemeClr val="accent1"/>
                        </a:solidFill>
                        <a:effectLst/>
                        <a:latin typeface="Arial" pitchFamily="34" charset="0"/>
                        <a:ea typeface="Calibri" panose="020F0502020204030204" pitchFamily="34" charset="0"/>
                        <a:cs typeface="Arial" pitchFamily="34" charset="0"/>
                      </a:endParaRPr>
                    </a:p>
                  </a:txBody>
                  <a:tcPr marL="68580" marR="68580" marT="0" marB="0" anchor="ctr">
                    <a:noFill/>
                  </a:tcPr>
                </a:tc>
                <a:tc>
                  <a:txBody>
                    <a:bodyPr/>
                    <a:lstStyle/>
                    <a:p>
                      <a:pPr>
                        <a:lnSpc>
                          <a:spcPct val="107000"/>
                        </a:lnSpc>
                        <a:spcAft>
                          <a:spcPts val="0"/>
                        </a:spcAft>
                      </a:pPr>
                      <a:r>
                        <a:rPr lang="en-GB" sz="2000" dirty="0">
                          <a:effectLst/>
                          <a:latin typeface="Arial" pitchFamily="34" charset="0"/>
                          <a:cs typeface="Arial" pitchFamily="34" charset="0"/>
                        </a:rPr>
                        <a:t>The best feedback </a:t>
                      </a:r>
                      <a:r>
                        <a:rPr lang="en-GB" sz="2000" dirty="0" smtClean="0">
                          <a:effectLst/>
                          <a:latin typeface="Arial" pitchFamily="34" charset="0"/>
                          <a:cs typeface="Arial" pitchFamily="34" charset="0"/>
                        </a:rPr>
                        <a:t>gives </a:t>
                      </a:r>
                      <a:r>
                        <a:rPr lang="en-GB" sz="2000" dirty="0">
                          <a:effectLst/>
                          <a:latin typeface="Arial" pitchFamily="34" charset="0"/>
                          <a:cs typeface="Arial" pitchFamily="34" charset="0"/>
                        </a:rPr>
                        <a:t>the performer a positive </a:t>
                      </a:r>
                      <a:r>
                        <a:rPr lang="en-GB" sz="2000" dirty="0" smtClean="0">
                          <a:effectLst/>
                          <a:latin typeface="Arial" pitchFamily="34" charset="0"/>
                          <a:cs typeface="Arial" pitchFamily="34" charset="0"/>
                        </a:rPr>
                        <a:t>comment on their use of skills</a:t>
                      </a:r>
                      <a:r>
                        <a:rPr lang="en-GB" sz="2000" baseline="0" dirty="0" smtClean="0">
                          <a:effectLst/>
                          <a:latin typeface="Arial" pitchFamily="34" charset="0"/>
                          <a:cs typeface="Arial" pitchFamily="34" charset="0"/>
                        </a:rPr>
                        <a:t> </a:t>
                      </a:r>
                      <a:r>
                        <a:rPr lang="en-GB" sz="2000" dirty="0" smtClean="0">
                          <a:effectLst/>
                          <a:latin typeface="Arial" pitchFamily="34" charset="0"/>
                          <a:cs typeface="Arial" pitchFamily="34" charset="0"/>
                        </a:rPr>
                        <a:t>and </a:t>
                      </a:r>
                      <a:r>
                        <a:rPr lang="en-GB" sz="2000" dirty="0">
                          <a:effectLst/>
                          <a:latin typeface="Arial" pitchFamily="34" charset="0"/>
                          <a:cs typeface="Arial" pitchFamily="34" charset="0"/>
                        </a:rPr>
                        <a:t>a </a:t>
                      </a:r>
                      <a:r>
                        <a:rPr lang="en-GB" sz="2000" dirty="0" smtClean="0">
                          <a:effectLst/>
                          <a:latin typeface="Arial" pitchFamily="34" charset="0"/>
                          <a:cs typeface="Arial" pitchFamily="34" charset="0"/>
                        </a:rPr>
                        <a:t>suggestion</a:t>
                      </a:r>
                      <a:r>
                        <a:rPr lang="en-GB" sz="2000" baseline="0" dirty="0" smtClean="0">
                          <a:effectLst/>
                          <a:latin typeface="Arial" pitchFamily="34" charset="0"/>
                          <a:cs typeface="Arial" pitchFamily="34" charset="0"/>
                        </a:rPr>
                        <a:t> </a:t>
                      </a:r>
                      <a:r>
                        <a:rPr lang="en-GB" sz="2000" dirty="0" smtClean="0">
                          <a:effectLst/>
                          <a:latin typeface="Arial" pitchFamily="34" charset="0"/>
                          <a:cs typeface="Arial" pitchFamily="34" charset="0"/>
                        </a:rPr>
                        <a:t>to </a:t>
                      </a:r>
                      <a:r>
                        <a:rPr lang="en-GB" sz="2000" dirty="0">
                          <a:effectLst/>
                          <a:latin typeface="Arial" pitchFamily="34" charset="0"/>
                          <a:cs typeface="Arial" pitchFamily="34" charset="0"/>
                        </a:rPr>
                        <a:t>improve their skills </a:t>
                      </a:r>
                      <a:r>
                        <a:rPr lang="en-GB" sz="2000" dirty="0" smtClean="0">
                          <a:effectLst/>
                          <a:latin typeface="Arial" pitchFamily="34" charset="0"/>
                          <a:cs typeface="Arial" pitchFamily="34" charset="0"/>
                        </a:rPr>
                        <a:t>in</a:t>
                      </a:r>
                      <a:r>
                        <a:rPr lang="en-GB" sz="2000" baseline="0" dirty="0" smtClean="0">
                          <a:effectLst/>
                          <a:latin typeface="Arial" pitchFamily="34" charset="0"/>
                          <a:cs typeface="Arial" pitchFamily="34" charset="0"/>
                        </a:rPr>
                        <a:t> </a:t>
                      </a:r>
                      <a:r>
                        <a:rPr lang="en-GB" sz="2000" dirty="0" smtClean="0">
                          <a:effectLst/>
                          <a:latin typeface="Arial" pitchFamily="34" charset="0"/>
                          <a:cs typeface="Arial" pitchFamily="34" charset="0"/>
                        </a:rPr>
                        <a:t>performance</a:t>
                      </a:r>
                      <a:endParaRPr lang="en-GB" sz="2000" dirty="0">
                        <a:effectLst/>
                        <a:latin typeface="Arial" pitchFamily="34" charset="0"/>
                        <a:ea typeface="Calibri" panose="020F0502020204030204" pitchFamily="34" charset="0"/>
                        <a:cs typeface="Arial" pitchFamily="34" charset="0"/>
                      </a:endParaRPr>
                    </a:p>
                  </a:txBody>
                  <a:tcPr marL="68580" marR="68580" marT="0" marB="0">
                    <a:noFill/>
                  </a:tcPr>
                </a:tc>
                <a:extLst>
                  <a:ext uri="{0D108BD9-81ED-4DB2-BD59-A6C34878D82A}">
                    <a16:rowId xmlns:a16="http://schemas.microsoft.com/office/drawing/2014/main" xmlns="" val="2107347699"/>
                  </a:ext>
                </a:extLst>
              </a:tr>
            </a:tbl>
          </a:graphicData>
        </a:graphic>
      </p:graphicFrame>
      <p:sp>
        <p:nvSpPr>
          <p:cNvPr id="5" name="TextBox 4"/>
          <p:cNvSpPr txBox="1"/>
          <p:nvPr/>
        </p:nvSpPr>
        <p:spPr>
          <a:xfrm>
            <a:off x="20320" y="908720"/>
            <a:ext cx="4047624" cy="369332"/>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Write these skills in your book</a:t>
            </a:r>
            <a:endParaRPr lang="en-GB" dirty="0">
              <a:latin typeface="Arial" pitchFamily="34" charset="0"/>
              <a:cs typeface="Arial" pitchFamily="34" charset="0"/>
            </a:endParaRPr>
          </a:p>
        </p:txBody>
      </p:sp>
    </p:spTree>
    <p:extLst>
      <p:ext uri="{BB962C8B-B14F-4D97-AF65-F5344CB8AC3E}">
        <p14:creationId xmlns:p14="http://schemas.microsoft.com/office/powerpoint/2010/main" val="249420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880AD22-0B14-4D65-A966-47C1981992D8}"/>
              </a:ext>
            </a:extLst>
          </p:cNvPr>
          <p:cNvSpPr txBox="1"/>
          <p:nvPr/>
        </p:nvSpPr>
        <p:spPr>
          <a:xfrm>
            <a:off x="0" y="0"/>
            <a:ext cx="4572000" cy="707886"/>
          </a:xfrm>
          <a:prstGeom prst="rect">
            <a:avLst/>
          </a:prstGeom>
          <a:noFill/>
        </p:spPr>
        <p:txBody>
          <a:bodyPr wrap="square" rtlCol="0">
            <a:spAutoFit/>
          </a:bodyPr>
          <a:lstStyle/>
          <a:p>
            <a:pPr defTabSz="457200"/>
            <a:r>
              <a:rPr lang="en-GB" sz="4000" b="1" u="sng" dirty="0" smtClean="0">
                <a:solidFill>
                  <a:srgbClr val="FD8008"/>
                </a:solidFill>
                <a:latin typeface="Arial"/>
                <a:cs typeface="Arial"/>
              </a:rPr>
              <a:t>Staging</a:t>
            </a:r>
            <a:endParaRPr lang="en-GB" sz="4000" b="1" u="sng" dirty="0">
              <a:solidFill>
                <a:srgbClr val="FD8008"/>
              </a:solidFill>
              <a:latin typeface="Arial"/>
              <a:cs typeface="Arial"/>
            </a:endParaRPr>
          </a:p>
        </p:txBody>
      </p:sp>
      <p:sp>
        <p:nvSpPr>
          <p:cNvPr id="5" name="TextBox 4">
            <a:extLst>
              <a:ext uri="{FF2B5EF4-FFF2-40B4-BE49-F238E27FC236}">
                <a16:creationId xmlns="" xmlns:a16="http://schemas.microsoft.com/office/drawing/2014/main" id="{CEBAB813-B926-4735-A93D-7A6D4200C0E8}"/>
              </a:ext>
            </a:extLst>
          </p:cNvPr>
          <p:cNvSpPr txBox="1"/>
          <p:nvPr/>
        </p:nvSpPr>
        <p:spPr>
          <a:xfrm>
            <a:off x="0" y="836712"/>
            <a:ext cx="9144000" cy="707886"/>
          </a:xfrm>
          <a:prstGeom prst="rect">
            <a:avLst/>
          </a:prstGeom>
          <a:noFill/>
        </p:spPr>
        <p:txBody>
          <a:bodyPr wrap="square" rtlCol="0">
            <a:spAutoFit/>
          </a:bodyPr>
          <a:lstStyle/>
          <a:p>
            <a:pPr defTabSz="457200"/>
            <a:r>
              <a:rPr lang="en-GB" sz="2000" dirty="0" smtClean="0">
                <a:solidFill>
                  <a:srgbClr val="000000"/>
                </a:solidFill>
                <a:latin typeface="Arial"/>
                <a:cs typeface="Arial"/>
              </a:rPr>
              <a:t>There are many different types of staging, each presenting unique challenges and opportunities when creating a performance:</a:t>
            </a:r>
            <a:endParaRPr lang="en-GB" sz="2000" dirty="0">
              <a:solidFill>
                <a:srgbClr val="000000"/>
              </a:solidFill>
              <a:latin typeface="Arial"/>
              <a:cs typeface="Arial"/>
            </a:endParaRPr>
          </a:p>
        </p:txBody>
      </p:sp>
      <p:sp>
        <p:nvSpPr>
          <p:cNvPr id="8" name="TextBox 7"/>
          <p:cNvSpPr txBox="1"/>
          <p:nvPr/>
        </p:nvSpPr>
        <p:spPr>
          <a:xfrm>
            <a:off x="4283968" y="0"/>
            <a:ext cx="4860032" cy="707886"/>
          </a:xfrm>
          <a:prstGeom prst="rect">
            <a:avLst/>
          </a:prstGeom>
          <a:solidFill>
            <a:srgbClr val="FFFF00"/>
          </a:solidFill>
        </p:spPr>
        <p:txBody>
          <a:bodyPr wrap="square" rtlCol="0">
            <a:spAutoFit/>
          </a:bodyPr>
          <a:lstStyle/>
          <a:p>
            <a:r>
              <a:rPr lang="en-GB" sz="2000" b="1" dirty="0" smtClean="0">
                <a:latin typeface="Arial"/>
                <a:cs typeface="Arial"/>
              </a:rPr>
              <a:t>Task: </a:t>
            </a:r>
            <a:r>
              <a:rPr lang="en-GB" sz="2000" dirty="0" smtClean="0">
                <a:latin typeface="Arial"/>
                <a:cs typeface="Arial"/>
              </a:rPr>
              <a:t>Write the information and draw the diagrams (on the right) in your book</a:t>
            </a:r>
            <a:endParaRPr lang="en-GB" sz="2000" dirty="0">
              <a:latin typeface="Arial"/>
              <a:cs typeface="Arial"/>
            </a:endParaRPr>
          </a:p>
        </p:txBody>
      </p:sp>
      <p:pic>
        <p:nvPicPr>
          <p:cNvPr id="2" name="Picture 1"/>
          <p:cNvPicPr>
            <a:picLocks noChangeAspect="1"/>
          </p:cNvPicPr>
          <p:nvPr/>
        </p:nvPicPr>
        <p:blipFill rotWithShape="1">
          <a:blip r:embed="rId2"/>
          <a:srcRect t="9099" r="71717" b="55836"/>
          <a:stretch/>
        </p:blipFill>
        <p:spPr>
          <a:xfrm>
            <a:off x="6902645" y="1988840"/>
            <a:ext cx="2241355" cy="1732287"/>
          </a:xfrm>
          <a:prstGeom prst="rect">
            <a:avLst/>
          </a:prstGeom>
        </p:spPr>
      </p:pic>
      <p:sp>
        <p:nvSpPr>
          <p:cNvPr id="10" name="TextBox 9">
            <a:extLst>
              <a:ext uri="{FF2B5EF4-FFF2-40B4-BE49-F238E27FC236}">
                <a16:creationId xmlns="" xmlns:a16="http://schemas.microsoft.com/office/drawing/2014/main" id="{CEBAB813-B926-4735-A93D-7A6D4200C0E8}"/>
              </a:ext>
            </a:extLst>
          </p:cNvPr>
          <p:cNvSpPr txBox="1"/>
          <p:nvPr/>
        </p:nvSpPr>
        <p:spPr>
          <a:xfrm>
            <a:off x="4572000" y="1628800"/>
            <a:ext cx="2304256" cy="2246769"/>
          </a:xfrm>
          <a:prstGeom prst="rect">
            <a:avLst/>
          </a:prstGeom>
          <a:noFill/>
        </p:spPr>
        <p:txBody>
          <a:bodyPr wrap="square" rtlCol="0">
            <a:spAutoFit/>
          </a:bodyPr>
          <a:lstStyle/>
          <a:p>
            <a:pPr defTabSz="457200"/>
            <a:r>
              <a:rPr lang="en-GB" sz="2000" b="1" dirty="0" smtClean="0">
                <a:solidFill>
                  <a:srgbClr val="FD8008"/>
                </a:solidFill>
                <a:latin typeface="Arial"/>
                <a:cs typeface="Arial"/>
              </a:rPr>
              <a:t>End-on Staging</a:t>
            </a:r>
            <a:endParaRPr lang="en-GB" sz="2000" b="1" dirty="0">
              <a:solidFill>
                <a:srgbClr val="FD8008"/>
              </a:solidFill>
              <a:latin typeface="Arial"/>
              <a:cs typeface="Arial"/>
            </a:endParaRPr>
          </a:p>
          <a:p>
            <a:pPr defTabSz="457200"/>
            <a:r>
              <a:rPr lang="en-GB" sz="2000" dirty="0" smtClean="0">
                <a:solidFill>
                  <a:srgbClr val="000000"/>
                </a:solidFill>
                <a:latin typeface="Arial"/>
                <a:cs typeface="Arial"/>
              </a:rPr>
              <a:t>When the audience sit on </a:t>
            </a:r>
            <a:r>
              <a:rPr lang="en-GB" sz="2000" b="1" dirty="0" smtClean="0">
                <a:solidFill>
                  <a:srgbClr val="000000"/>
                </a:solidFill>
                <a:latin typeface="Arial"/>
                <a:cs typeface="Arial"/>
              </a:rPr>
              <a:t>one</a:t>
            </a:r>
            <a:r>
              <a:rPr lang="en-GB" sz="2000" dirty="0" smtClean="0">
                <a:solidFill>
                  <a:srgbClr val="000000"/>
                </a:solidFill>
                <a:latin typeface="Arial"/>
                <a:cs typeface="Arial"/>
              </a:rPr>
              <a:t> side of the stage or space, facing it in the same direction</a:t>
            </a:r>
            <a:endParaRPr lang="en-GB" sz="2000" dirty="0">
              <a:solidFill>
                <a:srgbClr val="000000"/>
              </a:solidFill>
              <a:latin typeface="Arial"/>
              <a:cs typeface="Arial"/>
            </a:endParaRPr>
          </a:p>
        </p:txBody>
      </p:sp>
      <p:pic>
        <p:nvPicPr>
          <p:cNvPr id="7" name="Picture 6"/>
          <p:cNvPicPr>
            <a:picLocks noChangeAspect="1"/>
          </p:cNvPicPr>
          <p:nvPr/>
        </p:nvPicPr>
        <p:blipFill>
          <a:blip r:embed="rId3"/>
          <a:stretch>
            <a:fillRect/>
          </a:stretch>
        </p:blipFill>
        <p:spPr>
          <a:xfrm>
            <a:off x="-9983" y="1628800"/>
            <a:ext cx="4581983" cy="2232248"/>
          </a:xfrm>
          <a:prstGeom prst="rect">
            <a:avLst/>
          </a:prstGeom>
        </p:spPr>
      </p:pic>
      <p:sp>
        <p:nvSpPr>
          <p:cNvPr id="11" name="TextBox 10"/>
          <p:cNvSpPr txBox="1"/>
          <p:nvPr/>
        </p:nvSpPr>
        <p:spPr>
          <a:xfrm>
            <a:off x="7020272" y="2348880"/>
            <a:ext cx="2016224" cy="276999"/>
          </a:xfrm>
          <a:prstGeom prst="rect">
            <a:avLst/>
          </a:prstGeom>
          <a:noFill/>
        </p:spPr>
        <p:txBody>
          <a:bodyPr wrap="square" rtlCol="0">
            <a:spAutoFit/>
          </a:bodyPr>
          <a:lstStyle/>
          <a:p>
            <a:pPr algn="ctr"/>
            <a:r>
              <a:rPr lang="en-US" sz="1200" b="1" dirty="0" smtClean="0">
                <a:solidFill>
                  <a:schemeClr val="bg1"/>
                </a:solidFill>
                <a:latin typeface="Arial"/>
                <a:cs typeface="Arial"/>
              </a:rPr>
              <a:t>Stage</a:t>
            </a:r>
            <a:endParaRPr lang="en-US" sz="1200" b="1" dirty="0">
              <a:solidFill>
                <a:schemeClr val="bg1"/>
              </a:solidFill>
              <a:latin typeface="Arial"/>
              <a:cs typeface="Arial"/>
            </a:endParaRPr>
          </a:p>
        </p:txBody>
      </p:sp>
      <p:sp>
        <p:nvSpPr>
          <p:cNvPr id="13" name="TextBox 12"/>
          <p:cNvSpPr txBox="1"/>
          <p:nvPr/>
        </p:nvSpPr>
        <p:spPr>
          <a:xfrm>
            <a:off x="7596336" y="3212976"/>
            <a:ext cx="890137" cy="276999"/>
          </a:xfrm>
          <a:prstGeom prst="rect">
            <a:avLst/>
          </a:prstGeom>
          <a:noFill/>
        </p:spPr>
        <p:txBody>
          <a:bodyPr wrap="non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pic>
        <p:nvPicPr>
          <p:cNvPr id="12" name="Picture 11"/>
          <p:cNvPicPr>
            <a:picLocks noChangeAspect="1"/>
          </p:cNvPicPr>
          <p:nvPr/>
        </p:nvPicPr>
        <p:blipFill>
          <a:blip r:embed="rId4"/>
          <a:stretch>
            <a:fillRect/>
          </a:stretch>
        </p:blipFill>
        <p:spPr>
          <a:xfrm>
            <a:off x="0" y="4005064"/>
            <a:ext cx="4581982" cy="2232248"/>
          </a:xfrm>
          <a:prstGeom prst="rect">
            <a:avLst/>
          </a:prstGeom>
        </p:spPr>
      </p:pic>
      <p:sp>
        <p:nvSpPr>
          <p:cNvPr id="15" name="TextBox 14">
            <a:extLst>
              <a:ext uri="{FF2B5EF4-FFF2-40B4-BE49-F238E27FC236}">
                <a16:creationId xmlns="" xmlns:a16="http://schemas.microsoft.com/office/drawing/2014/main" id="{CEBAB813-B926-4735-A93D-7A6D4200C0E8}"/>
              </a:ext>
            </a:extLst>
          </p:cNvPr>
          <p:cNvSpPr txBox="1"/>
          <p:nvPr/>
        </p:nvSpPr>
        <p:spPr>
          <a:xfrm>
            <a:off x="4572000" y="4005064"/>
            <a:ext cx="2304256" cy="1938992"/>
          </a:xfrm>
          <a:prstGeom prst="rect">
            <a:avLst/>
          </a:prstGeom>
          <a:noFill/>
        </p:spPr>
        <p:txBody>
          <a:bodyPr wrap="square" rtlCol="0">
            <a:spAutoFit/>
          </a:bodyPr>
          <a:lstStyle/>
          <a:p>
            <a:pPr defTabSz="457200"/>
            <a:r>
              <a:rPr lang="en-GB" sz="2000" b="1" dirty="0" smtClean="0">
                <a:solidFill>
                  <a:srgbClr val="FD8008"/>
                </a:solidFill>
                <a:latin typeface="Arial"/>
                <a:cs typeface="Arial"/>
              </a:rPr>
              <a:t>Traverse Staging</a:t>
            </a:r>
            <a:endParaRPr lang="en-GB" sz="2000" b="1" dirty="0">
              <a:solidFill>
                <a:srgbClr val="FD8008"/>
              </a:solidFill>
              <a:latin typeface="Arial"/>
              <a:cs typeface="Arial"/>
            </a:endParaRPr>
          </a:p>
          <a:p>
            <a:pPr defTabSz="457200"/>
            <a:r>
              <a:rPr lang="en-GB" sz="2000" dirty="0" smtClean="0">
                <a:solidFill>
                  <a:srgbClr val="000000"/>
                </a:solidFill>
                <a:latin typeface="Arial"/>
                <a:cs typeface="Arial"/>
              </a:rPr>
              <a:t>When the audience sit on two sides of the space or stage, facing each other</a:t>
            </a:r>
            <a:endParaRPr lang="en-GB" sz="2000" dirty="0">
              <a:solidFill>
                <a:srgbClr val="000000"/>
              </a:solidFill>
              <a:latin typeface="Arial"/>
              <a:cs typeface="Arial"/>
            </a:endParaRPr>
          </a:p>
        </p:txBody>
      </p:sp>
      <p:pic>
        <p:nvPicPr>
          <p:cNvPr id="14" name="Picture 13"/>
          <p:cNvPicPr>
            <a:picLocks noChangeAspect="1"/>
          </p:cNvPicPr>
          <p:nvPr/>
        </p:nvPicPr>
        <p:blipFill rotWithShape="1">
          <a:blip r:embed="rId2"/>
          <a:srcRect t="54961" r="71795" b="13368"/>
          <a:stretch/>
        </p:blipFill>
        <p:spPr>
          <a:xfrm>
            <a:off x="6917328" y="4365104"/>
            <a:ext cx="2195512" cy="1536858"/>
          </a:xfrm>
          <a:prstGeom prst="rect">
            <a:avLst/>
          </a:prstGeom>
        </p:spPr>
      </p:pic>
      <p:sp>
        <p:nvSpPr>
          <p:cNvPr id="17" name="TextBox 16"/>
          <p:cNvSpPr txBox="1"/>
          <p:nvPr/>
        </p:nvSpPr>
        <p:spPr>
          <a:xfrm>
            <a:off x="7596336" y="4941168"/>
            <a:ext cx="864096" cy="276999"/>
          </a:xfrm>
          <a:prstGeom prst="rect">
            <a:avLst/>
          </a:prstGeom>
          <a:noFill/>
        </p:spPr>
        <p:txBody>
          <a:bodyPr wrap="square" rtlCol="0">
            <a:spAutoFit/>
          </a:bodyPr>
          <a:lstStyle/>
          <a:p>
            <a:pPr algn="ctr"/>
            <a:r>
              <a:rPr lang="en-US" sz="1200" b="1" dirty="0" smtClean="0">
                <a:solidFill>
                  <a:schemeClr val="bg1"/>
                </a:solidFill>
                <a:latin typeface="Arial"/>
                <a:cs typeface="Arial"/>
              </a:rPr>
              <a:t>Stage</a:t>
            </a:r>
            <a:endParaRPr lang="en-US" sz="1200" b="1" dirty="0">
              <a:solidFill>
                <a:schemeClr val="bg1"/>
              </a:solidFill>
              <a:latin typeface="Arial"/>
              <a:cs typeface="Arial"/>
            </a:endParaRPr>
          </a:p>
        </p:txBody>
      </p:sp>
      <p:sp>
        <p:nvSpPr>
          <p:cNvPr id="18" name="TextBox 17"/>
          <p:cNvSpPr txBox="1"/>
          <p:nvPr/>
        </p:nvSpPr>
        <p:spPr>
          <a:xfrm rot="16200000">
            <a:off x="6536251" y="4982688"/>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19" name="TextBox 18"/>
          <p:cNvSpPr txBox="1"/>
          <p:nvPr/>
        </p:nvSpPr>
        <p:spPr>
          <a:xfrm rot="5400000">
            <a:off x="8120427" y="4982688"/>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Tree>
    <p:extLst>
      <p:ext uri="{BB962C8B-B14F-4D97-AF65-F5344CB8AC3E}">
        <p14:creationId xmlns:p14="http://schemas.microsoft.com/office/powerpoint/2010/main" val="31274534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35385" t="55167" r="36410"/>
          <a:stretch/>
        </p:blipFill>
        <p:spPr>
          <a:xfrm>
            <a:off x="6894109" y="3645024"/>
            <a:ext cx="2235200" cy="2214880"/>
          </a:xfrm>
          <a:prstGeom prst="rect">
            <a:avLst/>
          </a:prstGeom>
        </p:spPr>
      </p:pic>
      <p:pic>
        <p:nvPicPr>
          <p:cNvPr id="6" name="Picture 5"/>
          <p:cNvPicPr>
            <a:picLocks noChangeAspect="1"/>
          </p:cNvPicPr>
          <p:nvPr/>
        </p:nvPicPr>
        <p:blipFill rotWithShape="1">
          <a:blip r:embed="rId2"/>
          <a:srcRect l="70873" t="9136" b="60427"/>
          <a:stretch/>
        </p:blipFill>
        <p:spPr>
          <a:xfrm>
            <a:off x="6837950" y="1241376"/>
            <a:ext cx="2296986" cy="1496324"/>
          </a:xfrm>
          <a:prstGeom prst="rect">
            <a:avLst/>
          </a:prstGeom>
        </p:spPr>
      </p:pic>
      <p:sp>
        <p:nvSpPr>
          <p:cNvPr id="9" name="TextBox 8">
            <a:extLst>
              <a:ext uri="{FF2B5EF4-FFF2-40B4-BE49-F238E27FC236}">
                <a16:creationId xmlns="" xmlns:a16="http://schemas.microsoft.com/office/drawing/2014/main" id="{9880AD22-0B14-4D65-A966-47C1981992D8}"/>
              </a:ext>
            </a:extLst>
          </p:cNvPr>
          <p:cNvSpPr txBox="1"/>
          <p:nvPr/>
        </p:nvSpPr>
        <p:spPr>
          <a:xfrm>
            <a:off x="-12103" y="0"/>
            <a:ext cx="4572000" cy="707886"/>
          </a:xfrm>
          <a:prstGeom prst="rect">
            <a:avLst/>
          </a:prstGeom>
          <a:noFill/>
        </p:spPr>
        <p:txBody>
          <a:bodyPr wrap="square" rtlCol="0">
            <a:spAutoFit/>
          </a:bodyPr>
          <a:lstStyle/>
          <a:p>
            <a:pPr defTabSz="457200"/>
            <a:r>
              <a:rPr lang="en-GB" sz="4000" b="1" u="sng" dirty="0" smtClean="0">
                <a:solidFill>
                  <a:srgbClr val="FD8008"/>
                </a:solidFill>
                <a:latin typeface="Arial"/>
                <a:cs typeface="Arial"/>
              </a:rPr>
              <a:t>Staging</a:t>
            </a:r>
            <a:endParaRPr lang="en-GB" sz="4000" b="1" u="sng" dirty="0">
              <a:solidFill>
                <a:srgbClr val="FD8008"/>
              </a:solidFill>
              <a:latin typeface="Arial"/>
              <a:cs typeface="Arial"/>
            </a:endParaRPr>
          </a:p>
        </p:txBody>
      </p:sp>
      <p:sp>
        <p:nvSpPr>
          <p:cNvPr id="10" name="TextBox 9">
            <a:extLst>
              <a:ext uri="{FF2B5EF4-FFF2-40B4-BE49-F238E27FC236}">
                <a16:creationId xmlns="" xmlns:a16="http://schemas.microsoft.com/office/drawing/2014/main" id="{CEBAB813-B926-4735-A93D-7A6D4200C0E8}"/>
              </a:ext>
            </a:extLst>
          </p:cNvPr>
          <p:cNvSpPr txBox="1"/>
          <p:nvPr/>
        </p:nvSpPr>
        <p:spPr>
          <a:xfrm>
            <a:off x="4572000" y="881336"/>
            <a:ext cx="2304256" cy="2246769"/>
          </a:xfrm>
          <a:prstGeom prst="rect">
            <a:avLst/>
          </a:prstGeom>
          <a:noFill/>
        </p:spPr>
        <p:txBody>
          <a:bodyPr wrap="square" rtlCol="0">
            <a:spAutoFit/>
          </a:bodyPr>
          <a:lstStyle/>
          <a:p>
            <a:pPr defTabSz="457200"/>
            <a:r>
              <a:rPr lang="en-GB" sz="2000" b="1" dirty="0" smtClean="0">
                <a:solidFill>
                  <a:srgbClr val="FD8008"/>
                </a:solidFill>
                <a:latin typeface="Arial"/>
                <a:cs typeface="Arial"/>
              </a:rPr>
              <a:t>Thrust Staging</a:t>
            </a:r>
            <a:endParaRPr lang="en-GB" sz="2000" b="1" dirty="0">
              <a:solidFill>
                <a:srgbClr val="FD8008"/>
              </a:solidFill>
              <a:latin typeface="Arial"/>
              <a:cs typeface="Arial"/>
            </a:endParaRPr>
          </a:p>
          <a:p>
            <a:pPr defTabSz="457200"/>
            <a:r>
              <a:rPr lang="en-GB" sz="2000" dirty="0" smtClean="0">
                <a:solidFill>
                  <a:srgbClr val="000000"/>
                </a:solidFill>
                <a:latin typeface="Arial"/>
                <a:cs typeface="Arial"/>
              </a:rPr>
              <a:t>When the audience sit on </a:t>
            </a:r>
            <a:r>
              <a:rPr lang="en-GB" sz="2000" b="1" dirty="0" smtClean="0">
                <a:solidFill>
                  <a:srgbClr val="000000"/>
                </a:solidFill>
                <a:latin typeface="Arial"/>
                <a:cs typeface="Arial"/>
              </a:rPr>
              <a:t>three</a:t>
            </a:r>
            <a:r>
              <a:rPr lang="en-GB" sz="2000" dirty="0" smtClean="0">
                <a:solidFill>
                  <a:srgbClr val="000000"/>
                </a:solidFill>
                <a:latin typeface="Arial"/>
                <a:cs typeface="Arial"/>
              </a:rPr>
              <a:t> sides of the stage or space and the fourth side leads backstage</a:t>
            </a:r>
            <a:endParaRPr lang="en-GB" sz="2000" dirty="0">
              <a:solidFill>
                <a:srgbClr val="000000"/>
              </a:solidFill>
              <a:latin typeface="Arial"/>
              <a:cs typeface="Arial"/>
            </a:endParaRPr>
          </a:p>
        </p:txBody>
      </p:sp>
      <p:sp>
        <p:nvSpPr>
          <p:cNvPr id="11" name="TextBox 10"/>
          <p:cNvSpPr txBox="1"/>
          <p:nvPr/>
        </p:nvSpPr>
        <p:spPr>
          <a:xfrm>
            <a:off x="7236296" y="1673424"/>
            <a:ext cx="1512168" cy="276999"/>
          </a:xfrm>
          <a:prstGeom prst="rect">
            <a:avLst/>
          </a:prstGeom>
          <a:noFill/>
        </p:spPr>
        <p:txBody>
          <a:bodyPr wrap="square" rtlCol="0">
            <a:spAutoFit/>
          </a:bodyPr>
          <a:lstStyle/>
          <a:p>
            <a:pPr algn="ctr"/>
            <a:r>
              <a:rPr lang="en-US" sz="1200" b="1" dirty="0" smtClean="0">
                <a:solidFill>
                  <a:schemeClr val="bg1"/>
                </a:solidFill>
                <a:latin typeface="Arial"/>
                <a:cs typeface="Arial"/>
              </a:rPr>
              <a:t>Stage</a:t>
            </a:r>
            <a:endParaRPr lang="en-US" sz="1200" b="1" dirty="0">
              <a:solidFill>
                <a:schemeClr val="bg1"/>
              </a:solidFill>
              <a:latin typeface="Arial"/>
              <a:cs typeface="Arial"/>
            </a:endParaRPr>
          </a:p>
        </p:txBody>
      </p:sp>
      <p:sp>
        <p:nvSpPr>
          <p:cNvPr id="13" name="TextBox 12"/>
          <p:cNvSpPr txBox="1"/>
          <p:nvPr/>
        </p:nvSpPr>
        <p:spPr>
          <a:xfrm>
            <a:off x="7596336" y="2321496"/>
            <a:ext cx="890137" cy="276999"/>
          </a:xfrm>
          <a:prstGeom prst="rect">
            <a:avLst/>
          </a:prstGeom>
          <a:noFill/>
        </p:spPr>
        <p:txBody>
          <a:bodyPr wrap="non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15" name="TextBox 14">
            <a:extLst>
              <a:ext uri="{FF2B5EF4-FFF2-40B4-BE49-F238E27FC236}">
                <a16:creationId xmlns="" xmlns:a16="http://schemas.microsoft.com/office/drawing/2014/main" id="{CEBAB813-B926-4735-A93D-7A6D4200C0E8}"/>
              </a:ext>
            </a:extLst>
          </p:cNvPr>
          <p:cNvSpPr txBox="1"/>
          <p:nvPr/>
        </p:nvSpPr>
        <p:spPr>
          <a:xfrm>
            <a:off x="4572000" y="3257600"/>
            <a:ext cx="2376264" cy="2862322"/>
          </a:xfrm>
          <a:prstGeom prst="rect">
            <a:avLst/>
          </a:prstGeom>
          <a:noFill/>
        </p:spPr>
        <p:txBody>
          <a:bodyPr wrap="square" rtlCol="0">
            <a:spAutoFit/>
          </a:bodyPr>
          <a:lstStyle/>
          <a:p>
            <a:pPr defTabSz="457200"/>
            <a:r>
              <a:rPr lang="en-GB" sz="2000" b="1" dirty="0" smtClean="0">
                <a:solidFill>
                  <a:srgbClr val="FD8008"/>
                </a:solidFill>
                <a:latin typeface="Arial"/>
                <a:cs typeface="Arial"/>
              </a:rPr>
              <a:t>In The Round</a:t>
            </a:r>
          </a:p>
          <a:p>
            <a:pPr defTabSz="457200"/>
            <a:r>
              <a:rPr lang="en-GB" sz="2000" dirty="0" smtClean="0">
                <a:solidFill>
                  <a:srgbClr val="000000"/>
                </a:solidFill>
                <a:latin typeface="Arial"/>
                <a:cs typeface="Arial"/>
              </a:rPr>
              <a:t>When the audience </a:t>
            </a:r>
            <a:r>
              <a:rPr lang="en-GB" sz="2000" b="1" dirty="0" smtClean="0">
                <a:solidFill>
                  <a:srgbClr val="000000"/>
                </a:solidFill>
                <a:latin typeface="Arial"/>
                <a:cs typeface="Arial"/>
              </a:rPr>
              <a:t>surround</a:t>
            </a:r>
            <a:r>
              <a:rPr lang="en-GB" sz="2000" dirty="0" smtClean="0">
                <a:solidFill>
                  <a:srgbClr val="000000"/>
                </a:solidFill>
                <a:latin typeface="Arial"/>
                <a:cs typeface="Arial"/>
              </a:rPr>
              <a:t> a performance space</a:t>
            </a:r>
            <a:r>
              <a:rPr lang="en-GB" sz="2000" dirty="0">
                <a:solidFill>
                  <a:srgbClr val="000000"/>
                </a:solidFill>
                <a:latin typeface="Arial"/>
                <a:cs typeface="Arial"/>
              </a:rPr>
              <a:t> </a:t>
            </a:r>
            <a:r>
              <a:rPr lang="en-GB" sz="2000" dirty="0" smtClean="0">
                <a:solidFill>
                  <a:srgbClr val="000000"/>
                </a:solidFill>
                <a:latin typeface="Arial"/>
                <a:cs typeface="Arial"/>
              </a:rPr>
              <a:t>or stage on all sides, and the performers enter and exit through the audience</a:t>
            </a:r>
            <a:endParaRPr lang="en-GB" sz="2000" dirty="0">
              <a:solidFill>
                <a:srgbClr val="000000"/>
              </a:solidFill>
              <a:latin typeface="Arial"/>
              <a:cs typeface="Arial"/>
            </a:endParaRPr>
          </a:p>
        </p:txBody>
      </p:sp>
      <p:sp>
        <p:nvSpPr>
          <p:cNvPr id="17" name="TextBox 16"/>
          <p:cNvSpPr txBox="1"/>
          <p:nvPr/>
        </p:nvSpPr>
        <p:spPr>
          <a:xfrm>
            <a:off x="7380312" y="4653136"/>
            <a:ext cx="1296144" cy="276999"/>
          </a:xfrm>
          <a:prstGeom prst="rect">
            <a:avLst/>
          </a:prstGeom>
          <a:noFill/>
        </p:spPr>
        <p:txBody>
          <a:bodyPr wrap="square" rtlCol="0">
            <a:spAutoFit/>
          </a:bodyPr>
          <a:lstStyle/>
          <a:p>
            <a:pPr algn="ctr"/>
            <a:r>
              <a:rPr lang="en-US" sz="1200" b="1" dirty="0" smtClean="0">
                <a:solidFill>
                  <a:schemeClr val="bg1"/>
                </a:solidFill>
                <a:latin typeface="Arial"/>
                <a:cs typeface="Arial"/>
              </a:rPr>
              <a:t>Stage</a:t>
            </a:r>
            <a:endParaRPr lang="en-US" sz="1200" b="1" dirty="0">
              <a:solidFill>
                <a:schemeClr val="bg1"/>
              </a:solidFill>
              <a:latin typeface="Arial"/>
              <a:cs typeface="Arial"/>
            </a:endParaRPr>
          </a:p>
        </p:txBody>
      </p:sp>
      <p:sp>
        <p:nvSpPr>
          <p:cNvPr id="19" name="TextBox 18"/>
          <p:cNvSpPr txBox="1"/>
          <p:nvPr/>
        </p:nvSpPr>
        <p:spPr>
          <a:xfrm rot="2730101">
            <a:off x="7922557" y="4019521"/>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pic>
        <p:nvPicPr>
          <p:cNvPr id="3" name="Picture 2"/>
          <p:cNvPicPr>
            <a:picLocks noChangeAspect="1"/>
          </p:cNvPicPr>
          <p:nvPr/>
        </p:nvPicPr>
        <p:blipFill>
          <a:blip r:embed="rId3"/>
          <a:stretch>
            <a:fillRect/>
          </a:stretch>
        </p:blipFill>
        <p:spPr>
          <a:xfrm>
            <a:off x="0" y="881311"/>
            <a:ext cx="4581984" cy="2232248"/>
          </a:xfrm>
          <a:prstGeom prst="rect">
            <a:avLst/>
          </a:prstGeom>
        </p:spPr>
      </p:pic>
      <p:pic>
        <p:nvPicPr>
          <p:cNvPr id="4" name="Picture 3"/>
          <p:cNvPicPr>
            <a:picLocks noChangeAspect="1"/>
          </p:cNvPicPr>
          <p:nvPr/>
        </p:nvPicPr>
        <p:blipFill>
          <a:blip r:embed="rId4"/>
          <a:stretch>
            <a:fillRect/>
          </a:stretch>
        </p:blipFill>
        <p:spPr>
          <a:xfrm>
            <a:off x="0" y="3257799"/>
            <a:ext cx="4570130" cy="2226474"/>
          </a:xfrm>
          <a:prstGeom prst="rect">
            <a:avLst/>
          </a:prstGeom>
        </p:spPr>
      </p:pic>
      <p:sp>
        <p:nvSpPr>
          <p:cNvPr id="20" name="TextBox 19"/>
          <p:cNvSpPr txBox="1"/>
          <p:nvPr/>
        </p:nvSpPr>
        <p:spPr>
          <a:xfrm rot="16200000">
            <a:off x="6559234" y="1772415"/>
            <a:ext cx="890137" cy="276999"/>
          </a:xfrm>
          <a:prstGeom prst="rect">
            <a:avLst/>
          </a:prstGeom>
          <a:noFill/>
        </p:spPr>
        <p:txBody>
          <a:bodyPr wrap="non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21" name="TextBox 20"/>
          <p:cNvSpPr txBox="1"/>
          <p:nvPr/>
        </p:nvSpPr>
        <p:spPr>
          <a:xfrm rot="5400000">
            <a:off x="8498876" y="1772415"/>
            <a:ext cx="890137" cy="276999"/>
          </a:xfrm>
          <a:prstGeom prst="rect">
            <a:avLst/>
          </a:prstGeom>
          <a:noFill/>
        </p:spPr>
        <p:txBody>
          <a:bodyPr wrap="non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22" name="TextBox 21"/>
          <p:cNvSpPr txBox="1"/>
          <p:nvPr/>
        </p:nvSpPr>
        <p:spPr>
          <a:xfrm rot="18837349">
            <a:off x="6694695" y="4023099"/>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23" name="TextBox 22"/>
          <p:cNvSpPr txBox="1"/>
          <p:nvPr/>
        </p:nvSpPr>
        <p:spPr>
          <a:xfrm rot="13148470">
            <a:off x="6738161" y="5269892"/>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24" name="TextBox 23"/>
          <p:cNvSpPr txBox="1"/>
          <p:nvPr/>
        </p:nvSpPr>
        <p:spPr>
          <a:xfrm rot="8211909">
            <a:off x="8010212" y="5155428"/>
            <a:ext cx="1368152" cy="276999"/>
          </a:xfrm>
          <a:prstGeom prst="rect">
            <a:avLst/>
          </a:prstGeom>
          <a:noFill/>
        </p:spPr>
        <p:txBody>
          <a:bodyPr wrap="square" rtlCol="0">
            <a:spAutoFit/>
          </a:bodyPr>
          <a:lstStyle/>
          <a:p>
            <a:pPr algn="ctr"/>
            <a:r>
              <a:rPr lang="en-US" sz="1200" b="1" dirty="0" smtClean="0">
                <a:solidFill>
                  <a:srgbClr val="108080"/>
                </a:solidFill>
                <a:latin typeface="Arial"/>
                <a:cs typeface="Arial"/>
              </a:rPr>
              <a:t>Audience</a:t>
            </a:r>
            <a:endParaRPr lang="en-US" sz="1200" b="1" dirty="0">
              <a:solidFill>
                <a:srgbClr val="108080"/>
              </a:solidFill>
              <a:latin typeface="Arial"/>
              <a:cs typeface="Arial"/>
            </a:endParaRPr>
          </a:p>
        </p:txBody>
      </p:sp>
      <p:sp>
        <p:nvSpPr>
          <p:cNvPr id="25" name="TextBox 24"/>
          <p:cNvSpPr txBox="1"/>
          <p:nvPr/>
        </p:nvSpPr>
        <p:spPr>
          <a:xfrm>
            <a:off x="4285458" y="0"/>
            <a:ext cx="4860032" cy="707886"/>
          </a:xfrm>
          <a:prstGeom prst="rect">
            <a:avLst/>
          </a:prstGeom>
          <a:solidFill>
            <a:srgbClr val="FFFF00"/>
          </a:solidFill>
        </p:spPr>
        <p:txBody>
          <a:bodyPr wrap="square" rtlCol="0">
            <a:spAutoFit/>
          </a:bodyPr>
          <a:lstStyle/>
          <a:p>
            <a:r>
              <a:rPr lang="en-GB" sz="2000" b="1" dirty="0" smtClean="0">
                <a:latin typeface="Arial"/>
                <a:cs typeface="Arial"/>
              </a:rPr>
              <a:t>Task: </a:t>
            </a:r>
            <a:r>
              <a:rPr lang="en-GB" sz="2000" dirty="0" smtClean="0">
                <a:latin typeface="Arial"/>
                <a:cs typeface="Arial"/>
              </a:rPr>
              <a:t>Write the information and draw the diagrams (on the right) in your book</a:t>
            </a:r>
            <a:endParaRPr lang="en-GB" sz="2000" dirty="0">
              <a:latin typeface="Arial"/>
              <a:cs typeface="Arial"/>
            </a:endParaRPr>
          </a:p>
        </p:txBody>
      </p:sp>
    </p:spTree>
    <p:extLst>
      <p:ext uri="{BB962C8B-B14F-4D97-AF65-F5344CB8AC3E}">
        <p14:creationId xmlns:p14="http://schemas.microsoft.com/office/powerpoint/2010/main" val="315141237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9880AD22-0B14-4D65-A966-47C1981992D8}"/>
              </a:ext>
            </a:extLst>
          </p:cNvPr>
          <p:cNvSpPr txBox="1"/>
          <p:nvPr/>
        </p:nvSpPr>
        <p:spPr>
          <a:xfrm>
            <a:off x="0" y="0"/>
            <a:ext cx="8558074" cy="707886"/>
          </a:xfrm>
          <a:prstGeom prst="rect">
            <a:avLst/>
          </a:prstGeom>
          <a:noFill/>
        </p:spPr>
        <p:txBody>
          <a:bodyPr wrap="square" rtlCol="0">
            <a:spAutoFit/>
          </a:bodyPr>
          <a:lstStyle/>
          <a:p>
            <a:pPr defTabSz="457200"/>
            <a:r>
              <a:rPr lang="en-GB" sz="4000" b="1" u="sng" dirty="0">
                <a:solidFill>
                  <a:srgbClr val="FD8008"/>
                </a:solidFill>
              </a:rPr>
              <a:t>Areas of the </a:t>
            </a:r>
            <a:r>
              <a:rPr lang="en-GB" sz="4000" b="1" u="sng" dirty="0" smtClean="0">
                <a:solidFill>
                  <a:srgbClr val="FD8008"/>
                </a:solidFill>
              </a:rPr>
              <a:t>Stage</a:t>
            </a:r>
            <a:endParaRPr lang="en-GB" sz="4000" b="1" u="sng" dirty="0">
              <a:solidFill>
                <a:srgbClr val="FD8008"/>
              </a:solidFill>
            </a:endParaRPr>
          </a:p>
        </p:txBody>
      </p:sp>
      <p:sp>
        <p:nvSpPr>
          <p:cNvPr id="5" name="TextBox 4">
            <a:extLst>
              <a:ext uri="{FF2B5EF4-FFF2-40B4-BE49-F238E27FC236}">
                <a16:creationId xmlns="" xmlns:a16="http://schemas.microsoft.com/office/drawing/2014/main" id="{CEBAB813-B926-4735-A93D-7A6D4200C0E8}"/>
              </a:ext>
            </a:extLst>
          </p:cNvPr>
          <p:cNvSpPr txBox="1"/>
          <p:nvPr/>
        </p:nvSpPr>
        <p:spPr>
          <a:xfrm>
            <a:off x="0" y="692696"/>
            <a:ext cx="9144000" cy="1138773"/>
          </a:xfrm>
          <a:prstGeom prst="rect">
            <a:avLst/>
          </a:prstGeom>
          <a:noFill/>
        </p:spPr>
        <p:txBody>
          <a:bodyPr wrap="square" rtlCol="0">
            <a:spAutoFit/>
          </a:bodyPr>
          <a:lstStyle/>
          <a:p>
            <a:pPr marL="342900" indent="-342900" defTabSz="457200">
              <a:buClr>
                <a:srgbClr val="FD8008"/>
              </a:buClr>
              <a:buFont typeface="Arial"/>
              <a:buChar char="•"/>
            </a:pPr>
            <a:r>
              <a:rPr lang="en-GB" sz="2000" dirty="0" smtClean="0">
                <a:latin typeface="Arial"/>
                <a:cs typeface="Arial"/>
              </a:rPr>
              <a:t>The nine areas of the stage are used to help keep track of where performers and items of set are positioned during rehearsal and performance. </a:t>
            </a:r>
          </a:p>
          <a:p>
            <a:pPr defTabSz="457200">
              <a:buClr>
                <a:srgbClr val="FD8008"/>
              </a:buClr>
            </a:pPr>
            <a:endParaRPr lang="en-GB" sz="800" dirty="0" smtClean="0">
              <a:latin typeface="Arial"/>
              <a:cs typeface="Arial"/>
            </a:endParaRPr>
          </a:p>
          <a:p>
            <a:pPr marL="342900" indent="-342900" defTabSz="457200">
              <a:buClr>
                <a:srgbClr val="FD8008"/>
              </a:buClr>
              <a:buFont typeface="Arial"/>
              <a:buChar char="•"/>
            </a:pPr>
            <a:r>
              <a:rPr lang="en-GB" sz="2000" dirty="0" smtClean="0">
                <a:latin typeface="Arial"/>
                <a:cs typeface="Arial"/>
              </a:rPr>
              <a:t>They are from the perspective of the performer </a:t>
            </a:r>
            <a:r>
              <a:rPr lang="mr-IN" sz="2000" dirty="0" smtClean="0">
                <a:latin typeface="Arial"/>
                <a:cs typeface="Arial"/>
              </a:rPr>
              <a:t>–</a:t>
            </a:r>
            <a:r>
              <a:rPr lang="en-GB" sz="2000" dirty="0" smtClean="0">
                <a:latin typeface="Arial"/>
                <a:cs typeface="Arial"/>
              </a:rPr>
              <a:t> not the audience!</a:t>
            </a:r>
            <a:endParaRPr lang="en-GB" sz="2000" dirty="0">
              <a:latin typeface="Arial"/>
              <a:cs typeface="Arial"/>
            </a:endParaRPr>
          </a:p>
        </p:txBody>
      </p:sp>
      <p:pic>
        <p:nvPicPr>
          <p:cNvPr id="2" name="Picture 1">
            <a:extLst>
              <a:ext uri="{FF2B5EF4-FFF2-40B4-BE49-F238E27FC236}">
                <a16:creationId xmlns="" xmlns:a16="http://schemas.microsoft.com/office/drawing/2014/main" id="{B19DDB18-FAF2-4E79-8C6E-A8E5F1CBE610}"/>
              </a:ext>
            </a:extLst>
          </p:cNvPr>
          <p:cNvPicPr>
            <a:picLocks noChangeAspect="1"/>
          </p:cNvPicPr>
          <p:nvPr/>
        </p:nvPicPr>
        <p:blipFill rotWithShape="1">
          <a:blip r:embed="rId2"/>
          <a:srcRect r="23347" b="24106"/>
          <a:stretch/>
        </p:blipFill>
        <p:spPr>
          <a:xfrm>
            <a:off x="1025606" y="1844824"/>
            <a:ext cx="7092788" cy="3950183"/>
          </a:xfrm>
          <a:prstGeom prst="rect">
            <a:avLst/>
          </a:prstGeom>
        </p:spPr>
      </p:pic>
      <p:sp>
        <p:nvSpPr>
          <p:cNvPr id="6" name="TextBox 5"/>
          <p:cNvSpPr txBox="1"/>
          <p:nvPr/>
        </p:nvSpPr>
        <p:spPr>
          <a:xfrm>
            <a:off x="4285458" y="0"/>
            <a:ext cx="4860032" cy="707886"/>
          </a:xfrm>
          <a:prstGeom prst="rect">
            <a:avLst/>
          </a:prstGeom>
          <a:solidFill>
            <a:srgbClr val="FFFF00"/>
          </a:solidFill>
        </p:spPr>
        <p:txBody>
          <a:bodyPr wrap="square" rtlCol="0">
            <a:spAutoFit/>
          </a:bodyPr>
          <a:lstStyle/>
          <a:p>
            <a:r>
              <a:rPr lang="en-GB" sz="2000" b="1" dirty="0" smtClean="0">
                <a:latin typeface="Arial"/>
                <a:cs typeface="Arial"/>
              </a:rPr>
              <a:t>Task: </a:t>
            </a:r>
            <a:r>
              <a:rPr lang="en-GB" sz="2000" dirty="0" smtClean="0">
                <a:latin typeface="Arial"/>
                <a:cs typeface="Arial"/>
              </a:rPr>
              <a:t>Write the information and draw the diagram in your book</a:t>
            </a:r>
            <a:endParaRPr lang="en-GB" sz="2000" dirty="0">
              <a:latin typeface="Arial"/>
              <a:cs typeface="Arial"/>
            </a:endParaRPr>
          </a:p>
        </p:txBody>
      </p:sp>
      <p:sp>
        <p:nvSpPr>
          <p:cNvPr id="7" name="TextBox 6"/>
          <p:cNvSpPr txBox="1"/>
          <p:nvPr/>
        </p:nvSpPr>
        <p:spPr>
          <a:xfrm>
            <a:off x="3419872" y="5877272"/>
            <a:ext cx="2160240" cy="400110"/>
          </a:xfrm>
          <a:prstGeom prst="rect">
            <a:avLst/>
          </a:prstGeom>
          <a:noFill/>
        </p:spPr>
        <p:txBody>
          <a:bodyPr wrap="square" rtlCol="0">
            <a:spAutoFit/>
          </a:bodyPr>
          <a:lstStyle/>
          <a:p>
            <a:pPr algn="ctr"/>
            <a:r>
              <a:rPr lang="en-US" sz="2000" b="1" dirty="0" smtClean="0">
                <a:solidFill>
                  <a:srgbClr val="108080"/>
                </a:solidFill>
                <a:latin typeface="Arial"/>
                <a:cs typeface="Arial"/>
              </a:rPr>
              <a:t>Audience</a:t>
            </a:r>
            <a:endParaRPr lang="en-US" sz="2000" b="1" dirty="0">
              <a:solidFill>
                <a:srgbClr val="108080"/>
              </a:solidFill>
              <a:latin typeface="Arial"/>
              <a:cs typeface="Arial"/>
            </a:endParaRPr>
          </a:p>
        </p:txBody>
      </p:sp>
      <p:sp>
        <p:nvSpPr>
          <p:cNvPr id="3" name="Up Arrow 2"/>
          <p:cNvSpPr/>
          <p:nvPr/>
        </p:nvSpPr>
        <p:spPr>
          <a:xfrm>
            <a:off x="5364088" y="5805264"/>
            <a:ext cx="484632" cy="504056"/>
          </a:xfrm>
          <a:prstGeom prst="upArrow">
            <a:avLst/>
          </a:prstGeom>
          <a:solidFill>
            <a:srgbClr val="108080"/>
          </a:solidFill>
          <a:ln>
            <a:solidFill>
              <a:srgbClr val="1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
        <p:nvSpPr>
          <p:cNvPr id="8" name="Up Arrow 7"/>
          <p:cNvSpPr/>
          <p:nvPr/>
        </p:nvSpPr>
        <p:spPr>
          <a:xfrm>
            <a:off x="3131840" y="5805264"/>
            <a:ext cx="484632" cy="504056"/>
          </a:xfrm>
          <a:prstGeom prst="upArrow">
            <a:avLst/>
          </a:prstGeom>
          <a:solidFill>
            <a:srgbClr val="108080"/>
          </a:solidFill>
          <a:ln>
            <a:solidFill>
              <a:srgbClr val="10808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cs typeface="Arial"/>
            </a:endParaRPr>
          </a:p>
        </p:txBody>
      </p:sp>
    </p:spTree>
    <p:extLst>
      <p:ext uri="{BB962C8B-B14F-4D97-AF65-F5344CB8AC3E}">
        <p14:creationId xmlns:p14="http://schemas.microsoft.com/office/powerpoint/2010/main" val="21987187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reenshot 2020-09-29 at 22.11.57.png"/>
          <p:cNvPicPr>
            <a:picLocks noChangeAspect="1"/>
          </p:cNvPicPr>
          <p:nvPr/>
        </p:nvPicPr>
        <p:blipFill rotWithShape="1">
          <a:blip r:embed="rId2" cstate="print">
            <a:extLst>
              <a:ext uri="{28A0092B-C50C-407E-A947-70E740481C1C}">
                <a14:useLocalDpi xmlns:a14="http://schemas.microsoft.com/office/drawing/2010/main" val="0"/>
              </a:ext>
            </a:extLst>
          </a:blip>
          <a:srcRect l="5299" t="15211" r="41160" b="37134"/>
          <a:stretch/>
        </p:blipFill>
        <p:spPr>
          <a:xfrm>
            <a:off x="251520" y="3892599"/>
            <a:ext cx="4322068" cy="2404383"/>
          </a:xfrm>
          <a:prstGeom prst="rect">
            <a:avLst/>
          </a:prstGeom>
        </p:spPr>
      </p:pic>
      <p:sp>
        <p:nvSpPr>
          <p:cNvPr id="6" name="TextBox 5">
            <a:extLst>
              <a:ext uri="{FF2B5EF4-FFF2-40B4-BE49-F238E27FC236}">
                <a16:creationId xmlns="" xmlns:a16="http://schemas.microsoft.com/office/drawing/2014/main" id="{186D3F37-042A-4746-9113-FC4D20FE8D5E}"/>
              </a:ext>
            </a:extLst>
          </p:cNvPr>
          <p:cNvSpPr txBox="1"/>
          <p:nvPr/>
        </p:nvSpPr>
        <p:spPr>
          <a:xfrm>
            <a:off x="0" y="-1153"/>
            <a:ext cx="4356100" cy="707886"/>
          </a:xfrm>
          <a:prstGeom prst="rect">
            <a:avLst/>
          </a:prstGeom>
          <a:noFill/>
        </p:spPr>
        <p:txBody>
          <a:bodyPr wrap="square" rtlCol="0">
            <a:spAutoFit/>
          </a:bodyPr>
          <a:lstStyle/>
          <a:p>
            <a:pPr defTabSz="457200"/>
            <a:r>
              <a:rPr lang="en-GB" sz="4000" b="1" u="sng" dirty="0" smtClean="0">
                <a:solidFill>
                  <a:srgbClr val="E48312"/>
                </a:solidFill>
                <a:latin typeface="Arial" pitchFamily="34" charset="0"/>
                <a:cs typeface="Arial" pitchFamily="34" charset="0"/>
              </a:rPr>
              <a:t>Exploring A Text  </a:t>
            </a:r>
            <a:endParaRPr lang="en-GB" sz="4000" b="1" u="sng" dirty="0">
              <a:solidFill>
                <a:srgbClr val="E48312"/>
              </a:solidFill>
              <a:latin typeface="Arial" pitchFamily="34" charset="0"/>
              <a:cs typeface="Arial" pitchFamily="34" charset="0"/>
            </a:endParaRPr>
          </a:p>
        </p:txBody>
      </p:sp>
      <p:sp>
        <p:nvSpPr>
          <p:cNvPr id="4" name="TextBox 3"/>
          <p:cNvSpPr txBox="1"/>
          <p:nvPr/>
        </p:nvSpPr>
        <p:spPr>
          <a:xfrm>
            <a:off x="5220072" y="0"/>
            <a:ext cx="3923928" cy="646331"/>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Write the title</a:t>
            </a:r>
            <a:r>
              <a:rPr lang="en-GB" dirty="0">
                <a:latin typeface="Arial" pitchFamily="34" charset="0"/>
                <a:cs typeface="Arial" pitchFamily="34" charset="0"/>
              </a:rPr>
              <a:t> </a:t>
            </a:r>
            <a:r>
              <a:rPr lang="en-GB" dirty="0" smtClean="0">
                <a:latin typeface="Arial" pitchFamily="34" charset="0"/>
                <a:cs typeface="Arial" pitchFamily="34" charset="0"/>
              </a:rPr>
              <a:t>and copy all the following information</a:t>
            </a:r>
            <a:r>
              <a:rPr lang="en-GB" dirty="0">
                <a:latin typeface="Arial" pitchFamily="34" charset="0"/>
                <a:cs typeface="Arial" pitchFamily="34" charset="0"/>
              </a:rPr>
              <a:t> </a:t>
            </a:r>
            <a:r>
              <a:rPr lang="en-GB" dirty="0" smtClean="0">
                <a:latin typeface="Arial" pitchFamily="34" charset="0"/>
                <a:cs typeface="Arial" pitchFamily="34" charset="0"/>
              </a:rPr>
              <a:t>in your book</a:t>
            </a:r>
            <a:endParaRPr lang="en-GB" dirty="0">
              <a:latin typeface="Arial" pitchFamily="34" charset="0"/>
              <a:cs typeface="Arial" pitchFamily="34" charset="0"/>
            </a:endParaRPr>
          </a:p>
        </p:txBody>
      </p:sp>
      <p:pic>
        <p:nvPicPr>
          <p:cNvPr id="9" name="Picture 8"/>
          <p:cNvPicPr>
            <a:picLocks noChangeAspect="1"/>
          </p:cNvPicPr>
          <p:nvPr/>
        </p:nvPicPr>
        <p:blipFill rotWithShape="1">
          <a:blip r:embed="rId3"/>
          <a:srcRect l="29889" t="21713" r="30776" b="24115"/>
          <a:stretch/>
        </p:blipFill>
        <p:spPr>
          <a:xfrm rot="21143106">
            <a:off x="225083" y="899833"/>
            <a:ext cx="2245247" cy="3092202"/>
          </a:xfrm>
          <a:prstGeom prst="rect">
            <a:avLst/>
          </a:prstGeom>
        </p:spPr>
      </p:pic>
      <p:sp>
        <p:nvSpPr>
          <p:cNvPr id="3" name="TextBox 2"/>
          <p:cNvSpPr txBox="1"/>
          <p:nvPr/>
        </p:nvSpPr>
        <p:spPr>
          <a:xfrm>
            <a:off x="2411760" y="696476"/>
            <a:ext cx="6732240" cy="2831545"/>
          </a:xfrm>
          <a:prstGeom prst="rect">
            <a:avLst/>
          </a:prstGeom>
          <a:noFill/>
        </p:spPr>
        <p:txBody>
          <a:bodyPr wrap="square" rtlCol="0">
            <a:spAutoFit/>
          </a:bodyPr>
          <a:lstStyle/>
          <a:p>
            <a:pPr algn="r"/>
            <a:r>
              <a:rPr lang="en-US" i="1" dirty="0" smtClean="0">
                <a:latin typeface="Arial"/>
                <a:cs typeface="Arial"/>
              </a:rPr>
              <a:t>Hansel &amp; Gretel </a:t>
            </a:r>
            <a:r>
              <a:rPr lang="en-US" dirty="0" smtClean="0">
                <a:latin typeface="Arial"/>
                <a:cs typeface="Arial"/>
              </a:rPr>
              <a:t>is a German fairy tale collected by the Brothers Grimm and published in 1812. </a:t>
            </a:r>
          </a:p>
          <a:p>
            <a:pPr algn="r"/>
            <a:endParaRPr lang="en-US" sz="800" dirty="0">
              <a:latin typeface="Arial"/>
              <a:cs typeface="Arial"/>
            </a:endParaRPr>
          </a:p>
          <a:p>
            <a:pPr algn="r"/>
            <a:r>
              <a:rPr lang="en-US" dirty="0" smtClean="0">
                <a:latin typeface="Arial"/>
                <a:cs typeface="Arial"/>
              </a:rPr>
              <a:t>Hansel and Gretel are young children, abandoned and lost in the forest, where they fall into the hands of a cannibalistic witch, living in a house made of gingerbread, cake and sweets. </a:t>
            </a:r>
          </a:p>
          <a:p>
            <a:pPr algn="r"/>
            <a:endParaRPr lang="en-US" sz="800" dirty="0">
              <a:latin typeface="Arial"/>
              <a:cs typeface="Arial"/>
            </a:endParaRPr>
          </a:p>
          <a:p>
            <a:pPr algn="r"/>
            <a:r>
              <a:rPr lang="en-US" dirty="0" smtClean="0">
                <a:latin typeface="Arial"/>
                <a:cs typeface="Arial"/>
              </a:rPr>
              <a:t>The witch intends to fatten the children before eventually</a:t>
            </a:r>
          </a:p>
          <a:p>
            <a:pPr algn="r"/>
            <a:r>
              <a:rPr lang="en-US" dirty="0" smtClean="0">
                <a:latin typeface="Arial"/>
                <a:cs typeface="Arial"/>
              </a:rPr>
              <a:t> eating them, but Gretel outwits and kills her. </a:t>
            </a:r>
          </a:p>
          <a:p>
            <a:pPr algn="r"/>
            <a:r>
              <a:rPr lang="en-US" dirty="0" smtClean="0">
                <a:latin typeface="Arial"/>
                <a:cs typeface="Arial"/>
              </a:rPr>
              <a:t>The two children escape and return home </a:t>
            </a:r>
          </a:p>
          <a:p>
            <a:pPr algn="r"/>
            <a:r>
              <a:rPr lang="en-US" dirty="0" smtClean="0">
                <a:latin typeface="Arial"/>
                <a:cs typeface="Arial"/>
              </a:rPr>
              <a:t>with the witch’s treasure.</a:t>
            </a:r>
          </a:p>
        </p:txBody>
      </p:sp>
      <p:sp>
        <p:nvSpPr>
          <p:cNvPr id="8" name="Rectangle 7"/>
          <p:cNvSpPr/>
          <p:nvPr/>
        </p:nvSpPr>
        <p:spPr>
          <a:xfrm>
            <a:off x="4573588" y="3861048"/>
            <a:ext cx="4570412" cy="2000548"/>
          </a:xfrm>
          <a:prstGeom prst="rect">
            <a:avLst/>
          </a:prstGeom>
        </p:spPr>
        <p:txBody>
          <a:bodyPr wrap="square">
            <a:spAutoFit/>
          </a:bodyPr>
          <a:lstStyle/>
          <a:p>
            <a:pPr algn="ctr"/>
            <a:r>
              <a:rPr lang="en-GB" dirty="0">
                <a:solidFill>
                  <a:srgbClr val="FD8008"/>
                </a:solidFill>
                <a:latin typeface="Arial" pitchFamily="34" charset="0"/>
                <a:cs typeface="Arial" pitchFamily="34" charset="0"/>
              </a:rPr>
              <a:t>Look carefully at the performers in </a:t>
            </a:r>
            <a:endParaRPr lang="en-GB" dirty="0" smtClean="0">
              <a:solidFill>
                <a:srgbClr val="FD8008"/>
              </a:solidFill>
              <a:latin typeface="Arial" pitchFamily="34" charset="0"/>
              <a:cs typeface="Arial" pitchFamily="34" charset="0"/>
            </a:endParaRPr>
          </a:p>
          <a:p>
            <a:pPr algn="ctr"/>
            <a:r>
              <a:rPr lang="en-GB" dirty="0" smtClean="0">
                <a:solidFill>
                  <a:srgbClr val="FD8008"/>
                </a:solidFill>
                <a:latin typeface="Arial" pitchFamily="34" charset="0"/>
                <a:cs typeface="Arial" pitchFamily="34" charset="0"/>
              </a:rPr>
              <a:t>these </a:t>
            </a:r>
            <a:r>
              <a:rPr lang="en-GB" b="1" dirty="0" smtClean="0">
                <a:solidFill>
                  <a:srgbClr val="FD8008"/>
                </a:solidFill>
                <a:latin typeface="Arial" pitchFamily="34" charset="0"/>
                <a:cs typeface="Arial" pitchFamily="34" charset="0"/>
              </a:rPr>
              <a:t>tableaux </a:t>
            </a:r>
            <a:r>
              <a:rPr lang="en-GB" dirty="0" smtClean="0">
                <a:solidFill>
                  <a:srgbClr val="FD8008"/>
                </a:solidFill>
                <a:latin typeface="Arial" pitchFamily="34" charset="0"/>
                <a:cs typeface="Arial" pitchFamily="34" charset="0"/>
              </a:rPr>
              <a:t>from the play.</a:t>
            </a:r>
            <a:endParaRPr lang="en-GB" dirty="0">
              <a:solidFill>
                <a:srgbClr val="FD8008"/>
              </a:solidFill>
              <a:latin typeface="Arial" pitchFamily="34" charset="0"/>
              <a:cs typeface="Arial" pitchFamily="34" charset="0"/>
            </a:endParaRPr>
          </a:p>
          <a:p>
            <a:pPr algn="ctr"/>
            <a:endParaRPr lang="en-GB" sz="800" dirty="0">
              <a:solidFill>
                <a:srgbClr val="FD8008"/>
              </a:solidFill>
              <a:latin typeface="Arial" pitchFamily="34" charset="0"/>
              <a:cs typeface="Arial" pitchFamily="34" charset="0"/>
            </a:endParaRPr>
          </a:p>
          <a:p>
            <a:pPr algn="ctr"/>
            <a:r>
              <a:rPr lang="en-GB" dirty="0">
                <a:solidFill>
                  <a:srgbClr val="FD8008"/>
                </a:solidFill>
                <a:latin typeface="Arial" pitchFamily="34" charset="0"/>
                <a:cs typeface="Arial" pitchFamily="34" charset="0"/>
              </a:rPr>
              <a:t>Describe the </a:t>
            </a:r>
            <a:r>
              <a:rPr lang="en-GB" b="1" dirty="0">
                <a:solidFill>
                  <a:srgbClr val="FD8008"/>
                </a:solidFill>
                <a:latin typeface="Arial" pitchFamily="34" charset="0"/>
                <a:cs typeface="Arial" pitchFamily="34" charset="0"/>
              </a:rPr>
              <a:t>physical skills </a:t>
            </a:r>
            <a:r>
              <a:rPr lang="en-GB" dirty="0" smtClean="0">
                <a:solidFill>
                  <a:srgbClr val="FD8008"/>
                </a:solidFill>
                <a:latin typeface="Arial" pitchFamily="34" charset="0"/>
                <a:cs typeface="Arial" pitchFamily="34" charset="0"/>
              </a:rPr>
              <a:t>and</a:t>
            </a:r>
            <a:r>
              <a:rPr lang="en-GB" b="1" dirty="0" smtClean="0">
                <a:solidFill>
                  <a:srgbClr val="FD8008"/>
                </a:solidFill>
                <a:latin typeface="Arial" pitchFamily="34" charset="0"/>
                <a:cs typeface="Arial" pitchFamily="34" charset="0"/>
              </a:rPr>
              <a:t> costumes </a:t>
            </a:r>
            <a:r>
              <a:rPr lang="en-GB" dirty="0" smtClean="0">
                <a:solidFill>
                  <a:srgbClr val="FD8008"/>
                </a:solidFill>
                <a:latin typeface="Arial" pitchFamily="34" charset="0"/>
                <a:cs typeface="Arial" pitchFamily="34" charset="0"/>
              </a:rPr>
              <a:t>you </a:t>
            </a:r>
            <a:r>
              <a:rPr lang="en-GB" dirty="0">
                <a:solidFill>
                  <a:srgbClr val="FD8008"/>
                </a:solidFill>
                <a:latin typeface="Arial" pitchFamily="34" charset="0"/>
                <a:cs typeface="Arial" pitchFamily="34" charset="0"/>
              </a:rPr>
              <a:t>the performers </a:t>
            </a:r>
            <a:r>
              <a:rPr lang="en-GB" dirty="0" smtClean="0">
                <a:solidFill>
                  <a:srgbClr val="FD8008"/>
                </a:solidFill>
                <a:latin typeface="Arial" pitchFamily="34" charset="0"/>
                <a:cs typeface="Arial" pitchFamily="34" charset="0"/>
              </a:rPr>
              <a:t>are using.</a:t>
            </a:r>
          </a:p>
          <a:p>
            <a:pPr algn="ctr"/>
            <a:endParaRPr lang="en-GB" sz="800" dirty="0">
              <a:solidFill>
                <a:srgbClr val="FD8008"/>
              </a:solidFill>
              <a:latin typeface="Arial" pitchFamily="34" charset="0"/>
              <a:cs typeface="Arial" pitchFamily="34" charset="0"/>
            </a:endParaRPr>
          </a:p>
          <a:p>
            <a:pPr algn="ctr"/>
            <a:r>
              <a:rPr lang="en-GB" dirty="0" smtClean="0">
                <a:solidFill>
                  <a:srgbClr val="FD8008"/>
                </a:solidFill>
                <a:latin typeface="Arial" pitchFamily="34" charset="0"/>
                <a:cs typeface="Arial" pitchFamily="34" charset="0"/>
              </a:rPr>
              <a:t>What </a:t>
            </a:r>
            <a:r>
              <a:rPr lang="en-GB" dirty="0">
                <a:solidFill>
                  <a:srgbClr val="FD8008"/>
                </a:solidFill>
                <a:latin typeface="Arial" pitchFamily="34" charset="0"/>
                <a:cs typeface="Arial" pitchFamily="34" charset="0"/>
              </a:rPr>
              <a:t>might </a:t>
            </a:r>
            <a:r>
              <a:rPr lang="en-GB" dirty="0" smtClean="0">
                <a:solidFill>
                  <a:srgbClr val="FD8008"/>
                </a:solidFill>
                <a:latin typeface="Arial" pitchFamily="34" charset="0"/>
                <a:cs typeface="Arial" pitchFamily="34" charset="0"/>
              </a:rPr>
              <a:t>these </a:t>
            </a:r>
            <a:r>
              <a:rPr lang="en-GB" dirty="0">
                <a:solidFill>
                  <a:srgbClr val="FD8008"/>
                </a:solidFill>
                <a:latin typeface="Arial" pitchFamily="34" charset="0"/>
                <a:cs typeface="Arial" pitchFamily="34" charset="0"/>
              </a:rPr>
              <a:t>tell the </a:t>
            </a:r>
            <a:r>
              <a:rPr lang="en-GB" b="1" dirty="0">
                <a:solidFill>
                  <a:srgbClr val="FD8008"/>
                </a:solidFill>
                <a:latin typeface="Arial" pitchFamily="34" charset="0"/>
                <a:cs typeface="Arial" pitchFamily="34" charset="0"/>
              </a:rPr>
              <a:t>audience</a:t>
            </a:r>
            <a:r>
              <a:rPr lang="en-GB" dirty="0">
                <a:solidFill>
                  <a:srgbClr val="FD8008"/>
                </a:solidFill>
                <a:latin typeface="Arial" pitchFamily="34" charset="0"/>
                <a:cs typeface="Arial" pitchFamily="34" charset="0"/>
              </a:rPr>
              <a:t> </a:t>
            </a:r>
            <a:endParaRPr lang="en-GB" dirty="0" smtClean="0">
              <a:solidFill>
                <a:srgbClr val="FD8008"/>
              </a:solidFill>
              <a:latin typeface="Arial" pitchFamily="34" charset="0"/>
              <a:cs typeface="Arial" pitchFamily="34" charset="0"/>
            </a:endParaRPr>
          </a:p>
          <a:p>
            <a:pPr algn="ctr"/>
            <a:r>
              <a:rPr lang="en-GB" dirty="0" smtClean="0">
                <a:solidFill>
                  <a:srgbClr val="FD8008"/>
                </a:solidFill>
                <a:latin typeface="Arial" pitchFamily="34" charset="0"/>
                <a:cs typeface="Arial" pitchFamily="34" charset="0"/>
              </a:rPr>
              <a:t>about </a:t>
            </a:r>
            <a:r>
              <a:rPr lang="en-GB" b="1" dirty="0" smtClean="0">
                <a:solidFill>
                  <a:srgbClr val="FD8008"/>
                </a:solidFill>
                <a:latin typeface="Arial" pitchFamily="34" charset="0"/>
                <a:cs typeface="Arial" pitchFamily="34" charset="0"/>
              </a:rPr>
              <a:t>style</a:t>
            </a:r>
            <a:r>
              <a:rPr lang="en-GB" dirty="0" smtClean="0">
                <a:solidFill>
                  <a:srgbClr val="FD8008"/>
                </a:solidFill>
                <a:latin typeface="Arial" pitchFamily="34" charset="0"/>
                <a:cs typeface="Arial" pitchFamily="34" charset="0"/>
              </a:rPr>
              <a:t> of the </a:t>
            </a:r>
            <a:r>
              <a:rPr lang="en-GB" dirty="0">
                <a:solidFill>
                  <a:srgbClr val="FD8008"/>
                </a:solidFill>
                <a:latin typeface="Arial" pitchFamily="34" charset="0"/>
                <a:cs typeface="Arial" pitchFamily="34" charset="0"/>
              </a:rPr>
              <a:t>play?</a:t>
            </a:r>
          </a:p>
        </p:txBody>
      </p:sp>
      <p:pic>
        <p:nvPicPr>
          <p:cNvPr id="12" name="Picture 11" descr="Screenshot 2020-09-29 at 22.10.06.png"/>
          <p:cNvPicPr>
            <a:picLocks noChangeAspect="1"/>
          </p:cNvPicPr>
          <p:nvPr/>
        </p:nvPicPr>
        <p:blipFill rotWithShape="1">
          <a:blip r:embed="rId4" cstate="print">
            <a:extLst>
              <a:ext uri="{28A0092B-C50C-407E-A947-70E740481C1C}">
                <a14:useLocalDpi xmlns:a14="http://schemas.microsoft.com/office/drawing/2010/main" val="0"/>
              </a:ext>
            </a:extLst>
          </a:blip>
          <a:srcRect l="8771" t="33633" r="52855" b="31870"/>
          <a:stretch/>
        </p:blipFill>
        <p:spPr>
          <a:xfrm rot="946873">
            <a:off x="2417494" y="2891154"/>
            <a:ext cx="2601804" cy="1461845"/>
          </a:xfrm>
          <a:prstGeom prst="rect">
            <a:avLst/>
          </a:prstGeom>
        </p:spPr>
      </p:pic>
    </p:spTree>
    <p:extLst>
      <p:ext uri="{BB962C8B-B14F-4D97-AF65-F5344CB8AC3E}">
        <p14:creationId xmlns:p14="http://schemas.microsoft.com/office/powerpoint/2010/main" val="15373643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 xmlns:a16="http://schemas.microsoft.com/office/drawing/2014/main" id="{D936D4CB-9DA8-4EFC-96F9-03057CB0CCA9}"/>
              </a:ext>
            </a:extLst>
          </p:cNvPr>
          <p:cNvSpPr txBox="1"/>
          <p:nvPr/>
        </p:nvSpPr>
        <p:spPr>
          <a:xfrm>
            <a:off x="-7779" y="332656"/>
            <a:ext cx="4573588" cy="369332"/>
          </a:xfrm>
          <a:prstGeom prst="rect">
            <a:avLst/>
          </a:prstGeom>
          <a:noFill/>
        </p:spPr>
        <p:txBody>
          <a:bodyPr wrap="square" rtlCol="0">
            <a:spAutoFit/>
          </a:bodyPr>
          <a:lstStyle/>
          <a:p>
            <a:pPr defTabSz="457200"/>
            <a:r>
              <a:rPr lang="en-GB" b="1" i="1" dirty="0" smtClean="0">
                <a:solidFill>
                  <a:srgbClr val="000000"/>
                </a:solidFill>
                <a:latin typeface="Arial" pitchFamily="34" charset="0"/>
                <a:cs typeface="Arial" pitchFamily="34" charset="0"/>
              </a:rPr>
              <a:t>Hansel &amp; Gretel </a:t>
            </a:r>
            <a:r>
              <a:rPr lang="en-GB" dirty="0" smtClean="0">
                <a:solidFill>
                  <a:srgbClr val="000000"/>
                </a:solidFill>
                <a:latin typeface="Arial" pitchFamily="34" charset="0"/>
                <a:cs typeface="Arial" pitchFamily="34" charset="0"/>
              </a:rPr>
              <a:t>by the Brothers Grimm</a:t>
            </a:r>
          </a:p>
        </p:txBody>
      </p:sp>
      <p:sp>
        <p:nvSpPr>
          <p:cNvPr id="4" name="TextBox 3"/>
          <p:cNvSpPr txBox="1"/>
          <p:nvPr/>
        </p:nvSpPr>
        <p:spPr>
          <a:xfrm>
            <a:off x="4283968" y="4156"/>
            <a:ext cx="4860032" cy="646331"/>
          </a:xfrm>
          <a:prstGeom prst="rect">
            <a:avLst/>
          </a:prstGeom>
          <a:solidFill>
            <a:srgbClr val="FFFF00"/>
          </a:solidFill>
        </p:spPr>
        <p:txBody>
          <a:bodyPr wrap="square" rtlCol="0">
            <a:spAutoFit/>
          </a:bodyPr>
          <a:lstStyle/>
          <a:p>
            <a:r>
              <a:rPr lang="en-GB" b="1" dirty="0" smtClean="0">
                <a:latin typeface="Arial" pitchFamily="34" charset="0"/>
                <a:cs typeface="Arial" pitchFamily="34" charset="0"/>
              </a:rPr>
              <a:t>TASK: </a:t>
            </a:r>
            <a:r>
              <a:rPr lang="en-GB" dirty="0" smtClean="0">
                <a:latin typeface="Arial" pitchFamily="34" charset="0"/>
                <a:cs typeface="Arial" pitchFamily="34" charset="0"/>
              </a:rPr>
              <a:t>Read the original story below and </a:t>
            </a:r>
            <a:r>
              <a:rPr lang="en-GB" dirty="0">
                <a:latin typeface="Arial" pitchFamily="34" charset="0"/>
                <a:cs typeface="Arial" pitchFamily="34" charset="0"/>
              </a:rPr>
              <a:t>w</a:t>
            </a:r>
            <a:r>
              <a:rPr lang="en-GB" dirty="0" smtClean="0">
                <a:latin typeface="Arial" pitchFamily="34" charset="0"/>
                <a:cs typeface="Arial" pitchFamily="34" charset="0"/>
              </a:rPr>
              <a:t>rite the key plot points in your book </a:t>
            </a:r>
            <a:r>
              <a:rPr lang="en-GB" b="1" dirty="0" smtClean="0">
                <a:latin typeface="Arial" pitchFamily="34" charset="0"/>
                <a:cs typeface="Arial" pitchFamily="34" charset="0"/>
              </a:rPr>
              <a:t>OR</a:t>
            </a:r>
            <a:r>
              <a:rPr lang="mr-IN" dirty="0" smtClean="0">
                <a:latin typeface="Arial" pitchFamily="34" charset="0"/>
                <a:cs typeface="Arial" pitchFamily="34" charset="0"/>
              </a:rPr>
              <a:t>…</a:t>
            </a:r>
            <a:r>
              <a:rPr lang="en-GB" dirty="0" smtClean="0">
                <a:latin typeface="Arial" pitchFamily="34" charset="0"/>
                <a:cs typeface="Arial" pitchFamily="34" charset="0"/>
              </a:rPr>
              <a:t>..</a:t>
            </a:r>
            <a:endParaRPr lang="en-GB" dirty="0">
              <a:latin typeface="Arial" pitchFamily="34" charset="0"/>
              <a:cs typeface="Arial" pitchFamily="34" charset="0"/>
            </a:endParaRPr>
          </a:p>
        </p:txBody>
      </p:sp>
      <p:sp>
        <p:nvSpPr>
          <p:cNvPr id="9" name="TextBox 8"/>
          <p:cNvSpPr txBox="1"/>
          <p:nvPr/>
        </p:nvSpPr>
        <p:spPr>
          <a:xfrm>
            <a:off x="7186706" y="5334000"/>
            <a:ext cx="184666" cy="369332"/>
          </a:xfrm>
          <a:prstGeom prst="rect">
            <a:avLst/>
          </a:prstGeom>
          <a:noFill/>
        </p:spPr>
        <p:txBody>
          <a:bodyPr wrap="none" rtlCol="0">
            <a:spAutoFit/>
          </a:bodyPr>
          <a:lstStyle/>
          <a:p>
            <a:endParaRPr lang="en-US" dirty="0"/>
          </a:p>
        </p:txBody>
      </p:sp>
      <p:sp>
        <p:nvSpPr>
          <p:cNvPr id="2" name="Rectangle 1"/>
          <p:cNvSpPr/>
          <p:nvPr/>
        </p:nvSpPr>
        <p:spPr>
          <a:xfrm>
            <a:off x="1588" y="692696"/>
            <a:ext cx="9144000" cy="1877437"/>
          </a:xfrm>
          <a:prstGeom prst="rect">
            <a:avLst/>
          </a:prstGeom>
        </p:spPr>
        <p:txBody>
          <a:bodyPr wrap="square">
            <a:spAutoFit/>
          </a:bodyPr>
          <a:lstStyle/>
          <a:p>
            <a:r>
              <a:rPr lang="en-US" sz="1200" dirty="0">
                <a:latin typeface="Arial"/>
                <a:cs typeface="Arial"/>
              </a:rPr>
              <a:t>The story is set in medieval Germany. Hansel and Gretel are the children of a poor woodcutter. When a famine settles over the land, the woodcutter's wife </a:t>
            </a:r>
            <a:r>
              <a:rPr lang="en-US" sz="1200" dirty="0" smtClean="0">
                <a:latin typeface="Arial"/>
                <a:cs typeface="Arial"/>
              </a:rPr>
              <a:t>decides </a:t>
            </a:r>
            <a:r>
              <a:rPr lang="en-US" sz="1200" dirty="0">
                <a:latin typeface="Arial"/>
                <a:cs typeface="Arial"/>
              </a:rPr>
              <a:t>to take the children into the woods and leave them there to fend for themselves so she and her husband will not starve to death. The woodcutter opposes the plan but </a:t>
            </a:r>
            <a:r>
              <a:rPr lang="en-US" sz="1200" dirty="0" smtClean="0">
                <a:latin typeface="Arial"/>
                <a:cs typeface="Arial"/>
              </a:rPr>
              <a:t>finally, </a:t>
            </a:r>
            <a:r>
              <a:rPr lang="en-US" sz="1200" dirty="0">
                <a:latin typeface="Arial"/>
                <a:cs typeface="Arial"/>
              </a:rPr>
              <a:t>reluctantly submits to his wife's scheme, unaware that Hansel and Gretel have overheard them. After the parents have gone to bed, Hansel sneaks out of the house and gathers as many white pebbles as he can, then returns to his room, reassuring Gretel that God will not forsake them. </a:t>
            </a:r>
            <a:endParaRPr lang="en-US" sz="1200" dirty="0" smtClean="0">
              <a:latin typeface="Arial"/>
              <a:cs typeface="Arial"/>
            </a:endParaRPr>
          </a:p>
          <a:p>
            <a:endParaRPr lang="en-US" sz="800" dirty="0">
              <a:latin typeface="Arial"/>
              <a:cs typeface="Arial"/>
            </a:endParaRPr>
          </a:p>
          <a:p>
            <a:r>
              <a:rPr lang="en-US" sz="1200" dirty="0">
                <a:latin typeface="Arial"/>
                <a:cs typeface="Arial"/>
              </a:rPr>
              <a:t>The next day, the family </a:t>
            </a:r>
            <a:r>
              <a:rPr lang="en-US" sz="1200" dirty="0" smtClean="0">
                <a:latin typeface="Arial"/>
                <a:cs typeface="Arial"/>
              </a:rPr>
              <a:t>walk </a:t>
            </a:r>
            <a:r>
              <a:rPr lang="en-US" sz="1200" dirty="0">
                <a:latin typeface="Arial"/>
                <a:cs typeface="Arial"/>
              </a:rPr>
              <a:t>deep into the woods and Hansel lays a trail of white pebbles. Their father lights a fire for them in the woods, and goes to gather more wood. After a while, the </a:t>
            </a:r>
            <a:r>
              <a:rPr lang="en-US" sz="1200" dirty="0" smtClean="0">
                <a:latin typeface="Arial"/>
                <a:cs typeface="Arial"/>
              </a:rPr>
              <a:t>children </a:t>
            </a:r>
            <a:r>
              <a:rPr lang="en-US" sz="1200" dirty="0" err="1" smtClean="0">
                <a:latin typeface="Arial"/>
                <a:cs typeface="Arial"/>
              </a:rPr>
              <a:t>realise</a:t>
            </a:r>
            <a:r>
              <a:rPr lang="en-US" sz="1200" dirty="0" smtClean="0">
                <a:latin typeface="Arial"/>
                <a:cs typeface="Arial"/>
              </a:rPr>
              <a:t> </a:t>
            </a:r>
            <a:r>
              <a:rPr lang="en-US" sz="1200" dirty="0">
                <a:latin typeface="Arial"/>
                <a:cs typeface="Arial"/>
              </a:rPr>
              <a:t>the father isn't coming back. Gretel cries, but Hansel tells her all will be fine. After nightfall, they follow his shiny pebbles back to the house, arriving by morning. Their father is overjoyed, and takes them back in as he was very upset about leaving them in the first place</a:t>
            </a:r>
            <a:r>
              <a:rPr lang="en-US" sz="1200" dirty="0" smtClean="0">
                <a:latin typeface="Arial"/>
                <a:cs typeface="Arial"/>
              </a:rPr>
              <a:t>.</a:t>
            </a:r>
          </a:p>
        </p:txBody>
      </p:sp>
      <p:pic>
        <p:nvPicPr>
          <p:cNvPr id="6" name="Picture 5"/>
          <p:cNvPicPr>
            <a:picLocks noChangeAspect="1"/>
          </p:cNvPicPr>
          <p:nvPr/>
        </p:nvPicPr>
        <p:blipFill rotWithShape="1">
          <a:blip r:embed="rId2"/>
          <a:srcRect l="12305" t="30617" r="8997" b="2023"/>
          <a:stretch/>
        </p:blipFill>
        <p:spPr>
          <a:xfrm>
            <a:off x="5004048" y="2564904"/>
            <a:ext cx="4139952" cy="2364135"/>
          </a:xfrm>
          <a:prstGeom prst="rect">
            <a:avLst/>
          </a:prstGeom>
        </p:spPr>
      </p:pic>
      <p:sp>
        <p:nvSpPr>
          <p:cNvPr id="3" name="Rectangle 2"/>
          <p:cNvSpPr/>
          <p:nvPr/>
        </p:nvSpPr>
        <p:spPr>
          <a:xfrm>
            <a:off x="0" y="2564904"/>
            <a:ext cx="5004048" cy="2431435"/>
          </a:xfrm>
          <a:prstGeom prst="rect">
            <a:avLst/>
          </a:prstGeom>
        </p:spPr>
        <p:txBody>
          <a:bodyPr wrap="square">
            <a:spAutoFit/>
          </a:bodyPr>
          <a:lstStyle/>
          <a:p>
            <a:r>
              <a:rPr lang="en-US" sz="1200" dirty="0" smtClean="0">
                <a:latin typeface="Arial"/>
                <a:cs typeface="Arial"/>
              </a:rPr>
              <a:t>Famine </a:t>
            </a:r>
            <a:r>
              <a:rPr lang="en-US" sz="1200" dirty="0">
                <a:latin typeface="Arial"/>
                <a:cs typeface="Arial"/>
              </a:rPr>
              <a:t>strikes again, and the stepmother insists that they take the children back to the forest to leave them. This time, she locks the door to their room so Hansel is unable to gather pebbles. Clever Hansel crumbles up the small piece of bread he is given by his parents, and sprinkles crumbs along their path. Unfortunately, birds eat the crumbs, and they can't find their way home. After searching for a very long time, they come upon a house in the woods made of breads and cakes. </a:t>
            </a:r>
          </a:p>
          <a:p>
            <a:endParaRPr lang="en-US" sz="800" dirty="0">
              <a:latin typeface="Arial"/>
              <a:cs typeface="Arial"/>
            </a:endParaRPr>
          </a:p>
          <a:p>
            <a:r>
              <a:rPr lang="en-US" sz="1200" dirty="0">
                <a:latin typeface="Arial"/>
                <a:cs typeface="Arial"/>
              </a:rPr>
              <a:t>They eat from the house, as they're very hungry. While they are eating, a witch comes out and invites them inside, offering them a meal, and pretending to be a kind and friendly old woman. After feeding them, she traps them in her house and makes them do chores each day, feeding them well in order to fatten them up for eating. </a:t>
            </a:r>
          </a:p>
        </p:txBody>
      </p:sp>
      <p:sp>
        <p:nvSpPr>
          <p:cNvPr id="5" name="Rectangle 4"/>
          <p:cNvSpPr/>
          <p:nvPr/>
        </p:nvSpPr>
        <p:spPr>
          <a:xfrm>
            <a:off x="0" y="4941168"/>
            <a:ext cx="9144000" cy="1384995"/>
          </a:xfrm>
          <a:prstGeom prst="rect">
            <a:avLst/>
          </a:prstGeom>
        </p:spPr>
        <p:txBody>
          <a:bodyPr wrap="square">
            <a:spAutoFit/>
          </a:bodyPr>
          <a:lstStyle/>
          <a:p>
            <a:r>
              <a:rPr lang="en-US" sz="1200" dirty="0">
                <a:latin typeface="Arial"/>
                <a:cs typeface="Arial"/>
              </a:rPr>
              <a:t>One day, the witch decides it is time to eat, and has Gretel light the oven and provide water for boiling her brother. After a while, the witch asks Gretel to hop in the oven to make sure it is hot enough to bake bread. Gretel, sensing the witch's intent, pretends she does not understand what the witch means. Infuriated, the witch hops into the oven herself to demonstrate what she wants, and Gretel pushes the door closed behind her, leaving "the ungodly creature to be burned to ashes". Gretel frees Hansel from the cage, and the pair discover a vase full of treasure and precious stones. Putting the jewels into their clothing, the children set off for home. They arrive home to hear that their stepmother has died from unknown causes and their father has not had a happy day since they left their home. They live happily ever after with the witch's wealth.</a:t>
            </a:r>
          </a:p>
        </p:txBody>
      </p:sp>
    </p:spTree>
    <p:extLst>
      <p:ext uri="{BB962C8B-B14F-4D97-AF65-F5344CB8AC3E}">
        <p14:creationId xmlns:p14="http://schemas.microsoft.com/office/powerpoint/2010/main" val="217029725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08" y="1124744"/>
            <a:ext cx="9157031" cy="984885"/>
          </a:xfrm>
          <a:prstGeom prst="rect">
            <a:avLst/>
          </a:prstGeom>
        </p:spPr>
        <p:txBody>
          <a:bodyPr wrap="square">
            <a:spAutoFit/>
          </a:bodyPr>
          <a:lstStyle/>
          <a:p>
            <a:pPr algn="ctr"/>
            <a:r>
              <a:rPr lang="en-US" sz="4000" dirty="0">
                <a:hlinkClick r:id="rId2"/>
              </a:rPr>
              <a:t>https://youtu.be/</a:t>
            </a:r>
            <a:r>
              <a:rPr lang="en-US" sz="4000" dirty="0" smtClean="0">
                <a:hlinkClick r:id="rId2"/>
              </a:rPr>
              <a:t>xKcDbgxeiTM</a:t>
            </a:r>
            <a:endParaRPr lang="en-US" sz="4000" dirty="0" smtClean="0"/>
          </a:p>
          <a:p>
            <a:endParaRPr lang="en-US" dirty="0"/>
          </a:p>
        </p:txBody>
      </p:sp>
      <p:pic>
        <p:nvPicPr>
          <p:cNvPr id="4" name="Picture 3" descr="Screenshot 2020-10-01 at 19.28.22.png"/>
          <p:cNvPicPr>
            <a:picLocks noChangeAspect="1"/>
          </p:cNvPicPr>
          <p:nvPr/>
        </p:nvPicPr>
        <p:blipFill rotWithShape="1">
          <a:blip r:embed="rId3" cstate="print">
            <a:extLst>
              <a:ext uri="{28A0092B-C50C-407E-A947-70E740481C1C}">
                <a14:useLocalDpi xmlns:a14="http://schemas.microsoft.com/office/drawing/2010/main" val="0"/>
              </a:ext>
            </a:extLst>
          </a:blip>
          <a:srcRect t="6433" b="8474"/>
          <a:stretch/>
        </p:blipFill>
        <p:spPr>
          <a:xfrm>
            <a:off x="595400" y="1989138"/>
            <a:ext cx="7956376" cy="4231444"/>
          </a:xfrm>
          <a:prstGeom prst="rect">
            <a:avLst/>
          </a:prstGeom>
        </p:spPr>
      </p:pic>
      <p:sp>
        <p:nvSpPr>
          <p:cNvPr id="5" name="TextBox 4">
            <a:extLst>
              <a:ext uri="{FF2B5EF4-FFF2-40B4-BE49-F238E27FC236}">
                <a16:creationId xmlns="" xmlns:a16="http://schemas.microsoft.com/office/drawing/2014/main" id="{D936D4CB-9DA8-4EFC-96F9-03057CB0CCA9}"/>
              </a:ext>
            </a:extLst>
          </p:cNvPr>
          <p:cNvSpPr txBox="1"/>
          <p:nvPr/>
        </p:nvSpPr>
        <p:spPr>
          <a:xfrm>
            <a:off x="3851920" y="764704"/>
            <a:ext cx="5292080" cy="430887"/>
          </a:xfrm>
          <a:prstGeom prst="rect">
            <a:avLst/>
          </a:prstGeom>
          <a:noFill/>
        </p:spPr>
        <p:txBody>
          <a:bodyPr wrap="square" rtlCol="0">
            <a:spAutoFit/>
          </a:bodyPr>
          <a:lstStyle/>
          <a:p>
            <a:pPr defTabSz="457200"/>
            <a:r>
              <a:rPr lang="en-GB" b="1" dirty="0" smtClean="0">
                <a:solidFill>
                  <a:srgbClr val="E48312"/>
                </a:solidFill>
                <a:latin typeface="Arial" pitchFamily="34" charset="0"/>
                <a:cs typeface="Arial" pitchFamily="34" charset="0"/>
              </a:rPr>
              <a:t>Plot: </a:t>
            </a:r>
            <a:r>
              <a:rPr lang="en-GB" dirty="0" smtClean="0">
                <a:solidFill>
                  <a:srgbClr val="000000"/>
                </a:solidFill>
                <a:latin typeface="Arial" pitchFamily="34" charset="0"/>
                <a:cs typeface="Arial" pitchFamily="34" charset="0"/>
              </a:rPr>
              <a:t>The sequence of events in a play (the story)</a:t>
            </a:r>
          </a:p>
          <a:p>
            <a:pPr defTabSz="457200"/>
            <a:endParaRPr lang="en-GB" sz="400" dirty="0" smtClean="0">
              <a:solidFill>
                <a:srgbClr val="000000"/>
              </a:solidFill>
              <a:latin typeface="Arial" pitchFamily="34" charset="0"/>
              <a:cs typeface="Arial" pitchFamily="34" charset="0"/>
            </a:endParaRPr>
          </a:p>
        </p:txBody>
      </p:sp>
      <p:sp>
        <p:nvSpPr>
          <p:cNvPr id="6" name="TextBox 5"/>
          <p:cNvSpPr txBox="1"/>
          <p:nvPr/>
        </p:nvSpPr>
        <p:spPr>
          <a:xfrm>
            <a:off x="0" y="0"/>
            <a:ext cx="9144000" cy="646331"/>
          </a:xfrm>
          <a:prstGeom prst="rect">
            <a:avLst/>
          </a:prstGeom>
          <a:solidFill>
            <a:srgbClr val="FFFF00"/>
          </a:solidFill>
        </p:spPr>
        <p:txBody>
          <a:bodyPr wrap="square" rtlCol="0">
            <a:spAutoFit/>
          </a:bodyPr>
          <a:lstStyle/>
          <a:p>
            <a:r>
              <a:rPr lang="mr-IN" dirty="0" smtClean="0">
                <a:latin typeface="Arial" pitchFamily="34" charset="0"/>
                <a:cs typeface="Arial" pitchFamily="34" charset="0"/>
              </a:rPr>
              <a:t>…</a:t>
            </a:r>
            <a:r>
              <a:rPr lang="en-GB" dirty="0" smtClean="0">
                <a:latin typeface="Arial" pitchFamily="34" charset="0"/>
                <a:cs typeface="Arial" pitchFamily="34" charset="0"/>
              </a:rPr>
              <a:t>..Follow the link below and watch this animation based on the original story of </a:t>
            </a:r>
          </a:p>
          <a:p>
            <a:r>
              <a:rPr lang="en-GB" b="1" i="1" dirty="0" smtClean="0">
                <a:solidFill>
                  <a:srgbClr val="000000"/>
                </a:solidFill>
                <a:latin typeface="Arial" pitchFamily="34" charset="0"/>
                <a:cs typeface="Arial" pitchFamily="34" charset="0"/>
              </a:rPr>
              <a:t>Hansel </a:t>
            </a:r>
            <a:r>
              <a:rPr lang="en-GB" b="1" i="1" dirty="0">
                <a:solidFill>
                  <a:srgbClr val="000000"/>
                </a:solidFill>
                <a:latin typeface="Arial" pitchFamily="34" charset="0"/>
                <a:cs typeface="Arial" pitchFamily="34" charset="0"/>
              </a:rPr>
              <a:t>&amp; Gretel </a:t>
            </a:r>
            <a:r>
              <a:rPr lang="en-GB" dirty="0">
                <a:solidFill>
                  <a:srgbClr val="000000"/>
                </a:solidFill>
                <a:latin typeface="Arial" pitchFamily="34" charset="0"/>
                <a:cs typeface="Arial" pitchFamily="34" charset="0"/>
              </a:rPr>
              <a:t>by the Brothers </a:t>
            </a:r>
            <a:r>
              <a:rPr lang="en-GB" dirty="0" smtClean="0">
                <a:solidFill>
                  <a:srgbClr val="000000"/>
                </a:solidFill>
                <a:latin typeface="Arial" pitchFamily="34" charset="0"/>
                <a:cs typeface="Arial" pitchFamily="34" charset="0"/>
              </a:rPr>
              <a:t>Grimm </a:t>
            </a:r>
            <a:r>
              <a:rPr lang="en-GB" dirty="0" smtClean="0">
                <a:latin typeface="Arial" pitchFamily="34" charset="0"/>
                <a:cs typeface="Arial" pitchFamily="34" charset="0"/>
              </a:rPr>
              <a:t>and </a:t>
            </a:r>
            <a:r>
              <a:rPr lang="en-GB" dirty="0">
                <a:latin typeface="Arial" pitchFamily="34" charset="0"/>
                <a:cs typeface="Arial" pitchFamily="34" charset="0"/>
              </a:rPr>
              <a:t>w</a:t>
            </a:r>
            <a:r>
              <a:rPr lang="en-GB" dirty="0" smtClean="0">
                <a:latin typeface="Arial" pitchFamily="34" charset="0"/>
                <a:cs typeface="Arial" pitchFamily="34" charset="0"/>
              </a:rPr>
              <a:t>rite the key plot points in your book</a:t>
            </a:r>
            <a:endParaRPr lang="en-GB" dirty="0">
              <a:latin typeface="Arial" pitchFamily="34" charset="0"/>
              <a:cs typeface="Arial" pitchFamily="34" charset="0"/>
            </a:endParaRPr>
          </a:p>
        </p:txBody>
      </p:sp>
    </p:spTree>
    <p:extLst>
      <p:ext uri="{BB962C8B-B14F-4D97-AF65-F5344CB8AC3E}">
        <p14:creationId xmlns:p14="http://schemas.microsoft.com/office/powerpoint/2010/main" val="32710004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5838</TotalTime>
  <Words>1977</Words>
  <Application>Microsoft Macintosh PowerPoint</Application>
  <PresentationFormat>On-screen Show (4:3)</PresentationFormat>
  <Paragraphs>384</Paragraphs>
  <Slides>17</Slides>
  <Notes>3</Notes>
  <HiddenSlides>0</HiddenSlides>
  <MMClips>0</MMClips>
  <ScaleCrop>false</ScaleCrop>
  <HeadingPairs>
    <vt:vector size="4" baseType="variant">
      <vt:variant>
        <vt:lpstr>Theme</vt:lpstr>
      </vt:variant>
      <vt:variant>
        <vt:i4>2</vt:i4>
      </vt:variant>
      <vt:variant>
        <vt:lpstr>Slide Titles</vt:lpstr>
      </vt:variant>
      <vt:variant>
        <vt:i4>17</vt:i4>
      </vt:variant>
    </vt:vector>
  </HeadingPairs>
  <TitlesOfParts>
    <vt:vector size="19" baseType="lpstr">
      <vt:lpstr>Office Theme</vt:lpstr>
      <vt:lpstr>Retrospect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RM Education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Dundas</dc:creator>
  <cp:lastModifiedBy>THOMAS NEWMAN</cp:lastModifiedBy>
  <cp:revision>84</cp:revision>
  <dcterms:created xsi:type="dcterms:W3CDTF">2020-09-11T07:15:39Z</dcterms:created>
  <dcterms:modified xsi:type="dcterms:W3CDTF">2020-10-12T23:22:27Z</dcterms:modified>
</cp:coreProperties>
</file>