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57" r:id="rId4"/>
    <p:sldId id="258" r:id="rId5"/>
    <p:sldId id="271" r:id="rId6"/>
    <p:sldId id="272" r:id="rId7"/>
    <p:sldId id="273" r:id="rId8"/>
    <p:sldId id="274" r:id="rId9"/>
    <p:sldId id="262" r:id="rId10"/>
    <p:sldId id="263" r:id="rId11"/>
    <p:sldId id="264" r:id="rId12"/>
    <p:sldId id="270" r:id="rId13"/>
    <p:sldId id="266" r:id="rId14"/>
    <p:sldId id="277" r:id="rId15"/>
    <p:sldId id="276" r:id="rId16"/>
    <p:sldId id="260" r:id="rId17"/>
    <p:sldId id="267" r:id="rId18"/>
    <p:sldId id="278" r:id="rId19"/>
    <p:sldId id="279" r:id="rId20"/>
    <p:sldId id="280"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00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BDBEE7-7BAC-4EC6-AEB7-80A26169E4E2}" type="datetimeFigureOut">
              <a:rPr lang="en-GB" smtClean="0"/>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34048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BDBEE7-7BAC-4EC6-AEB7-80A26169E4E2}" type="datetimeFigureOut">
              <a:rPr lang="en-GB" smtClean="0"/>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326653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BDBEE7-7BAC-4EC6-AEB7-80A26169E4E2}" type="datetimeFigureOut">
              <a:rPr lang="en-GB" smtClean="0"/>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198021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B9D5BF-1094-45CC-8DDE-136F7C055809}" type="datetimeFigureOut">
              <a:rPr lang="en-GB" smtClean="0"/>
              <a:pPr/>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537FB-79CE-4DF8-A35A-B2D00ED4D43D}"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7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9D5BF-1094-45CC-8DDE-136F7C055809}" type="datetimeFigureOut">
              <a:rPr lang="en-GB" smtClean="0"/>
              <a:pPr/>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331567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9D5BF-1094-45CC-8DDE-136F7C055809}" type="datetimeFigureOut">
              <a:rPr lang="en-GB" smtClean="0"/>
              <a:pPr/>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537FB-79CE-4DF8-A35A-B2D00ED4D43D}"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24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B9D5BF-1094-45CC-8DDE-136F7C055809}" type="datetimeFigureOut">
              <a:rPr lang="en-GB" smtClean="0"/>
              <a:pPr/>
              <a:t>12/10/20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447941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B9D5BF-1094-45CC-8DDE-136F7C055809}" type="datetimeFigureOut">
              <a:rPr lang="en-GB" smtClean="0"/>
              <a:pPr/>
              <a:t>12/10/20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2407892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B9D5BF-1094-45CC-8DDE-136F7C055809}" type="datetimeFigureOut">
              <a:rPr lang="en-GB" smtClean="0"/>
              <a:pPr/>
              <a:t>12/10/20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90905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B9D5BF-1094-45CC-8DDE-136F7C055809}" type="datetimeFigureOut">
              <a:rPr lang="en-GB" smtClean="0"/>
              <a:pPr/>
              <a:t>12/10/20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412581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BB9D5BF-1094-45CC-8DDE-136F7C055809}" type="datetimeFigureOut">
              <a:rPr lang="en-GB" smtClean="0"/>
              <a:pPr/>
              <a:t>12/10/20</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0537FB-79CE-4DF8-A35A-B2D00ED4D43D}" type="slidenum">
              <a:rPr lang="en-GB" smtClean="0">
                <a:solidFill>
                  <a:srgbClr val="637052"/>
                </a:solidFill>
              </a:rPr>
              <a:pPr/>
              <a:t>‹#›</a:t>
            </a:fld>
            <a:endParaRPr lang="en-GB">
              <a:solidFill>
                <a:srgbClr val="637052"/>
              </a:solidFill>
            </a:endParaRPr>
          </a:p>
        </p:txBody>
      </p:sp>
    </p:spTree>
    <p:extLst>
      <p:ext uri="{BB962C8B-B14F-4D97-AF65-F5344CB8AC3E}">
        <p14:creationId xmlns:p14="http://schemas.microsoft.com/office/powerpoint/2010/main" val="211417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BDBEE7-7BAC-4EC6-AEB7-80A26169E4E2}" type="datetimeFigureOut">
              <a:rPr lang="en-GB" smtClean="0"/>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180002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9D5BF-1094-45CC-8DDE-136F7C055809}" type="datetimeFigureOut">
              <a:rPr lang="en-GB" smtClean="0"/>
              <a:pPr/>
              <a:t>12/10/20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1104456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9D5BF-1094-45CC-8DDE-136F7C055809}" type="datetimeFigureOut">
              <a:rPr lang="en-GB" smtClean="0"/>
              <a:pPr/>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2992587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9D5BF-1094-45CC-8DDE-136F7C055809}" type="datetimeFigureOut">
              <a:rPr lang="en-GB" smtClean="0"/>
              <a:pPr/>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537FB-79CE-4DF8-A35A-B2D00ED4D43D}" type="slidenum">
              <a:rPr lang="en-GB" smtClean="0"/>
              <a:pPr/>
              <a:t>‹#›</a:t>
            </a:fld>
            <a:endParaRPr lang="en-GB"/>
          </a:p>
        </p:txBody>
      </p:sp>
    </p:spTree>
    <p:extLst>
      <p:ext uri="{BB962C8B-B14F-4D97-AF65-F5344CB8AC3E}">
        <p14:creationId xmlns:p14="http://schemas.microsoft.com/office/powerpoint/2010/main" val="61565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BDBEE7-7BAC-4EC6-AEB7-80A26169E4E2}" type="datetimeFigureOut">
              <a:rPr lang="en-GB" smtClean="0"/>
              <a:t>12/10/20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151971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BDBEE7-7BAC-4EC6-AEB7-80A26169E4E2}" type="datetimeFigureOut">
              <a:rPr lang="en-GB" smtClean="0"/>
              <a:t>12/10/20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423825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BDBEE7-7BAC-4EC6-AEB7-80A26169E4E2}" type="datetimeFigureOut">
              <a:rPr lang="en-GB" smtClean="0"/>
              <a:t>12/10/20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395078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BDBEE7-7BAC-4EC6-AEB7-80A26169E4E2}" type="datetimeFigureOut">
              <a:rPr lang="en-GB" smtClean="0"/>
              <a:t>12/10/20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279137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DBEE7-7BAC-4EC6-AEB7-80A26169E4E2}" type="datetimeFigureOut">
              <a:rPr lang="en-GB" smtClean="0"/>
              <a:t>12/10/20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26244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BDBEE7-7BAC-4EC6-AEB7-80A26169E4E2}" type="datetimeFigureOut">
              <a:rPr lang="en-GB" smtClean="0"/>
              <a:t>12/10/20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399415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BDBEE7-7BAC-4EC6-AEB7-80A26169E4E2}" type="datetimeFigureOut">
              <a:rPr lang="en-GB" smtClean="0"/>
              <a:t>12/10/20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A434AB-3177-4DDE-B6B2-1ED335FEB1D4}" type="slidenum">
              <a:rPr lang="en-GB" smtClean="0"/>
              <a:t>‹#›</a:t>
            </a:fld>
            <a:endParaRPr lang="en-GB"/>
          </a:p>
        </p:txBody>
      </p:sp>
    </p:spTree>
    <p:extLst>
      <p:ext uri="{BB962C8B-B14F-4D97-AF65-F5344CB8AC3E}">
        <p14:creationId xmlns:p14="http://schemas.microsoft.com/office/powerpoint/2010/main" val="19333615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DBEE7-7BAC-4EC6-AEB7-80A26169E4E2}" type="datetimeFigureOut">
              <a:rPr lang="en-GB" smtClean="0"/>
              <a:t>12/10/20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434AB-3177-4DDE-B6B2-1ED335FEB1D4}" type="slidenum">
              <a:rPr lang="en-GB" smtClean="0"/>
              <a:t>‹#›</a:t>
            </a:fld>
            <a:endParaRPr lang="en-GB"/>
          </a:p>
        </p:txBody>
      </p:sp>
    </p:spTree>
    <p:extLst>
      <p:ext uri="{BB962C8B-B14F-4D97-AF65-F5344CB8AC3E}">
        <p14:creationId xmlns:p14="http://schemas.microsoft.com/office/powerpoint/2010/main" val="238808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1BB9D5BF-1094-45CC-8DDE-136F7C055809}" type="datetimeFigureOut">
              <a:rPr lang="en-GB" smtClean="0"/>
              <a:pPr defTabSz="457200"/>
              <a:t>12/10/20</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FC0537FB-79CE-4DF8-A35A-B2D00ED4D43D}" type="slidenum">
              <a:rPr lang="en-GB" smtClean="0"/>
              <a:pPr defTabSz="45720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91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86D3F37-042A-4746-9113-FC4D20FE8D5E}"/>
              </a:ext>
            </a:extLst>
          </p:cNvPr>
          <p:cNvSpPr txBox="1"/>
          <p:nvPr/>
        </p:nvSpPr>
        <p:spPr>
          <a:xfrm>
            <a:off x="0" y="-1153"/>
            <a:ext cx="4572000" cy="707886"/>
          </a:xfrm>
          <a:prstGeom prst="rect">
            <a:avLst/>
          </a:prstGeom>
          <a:noFill/>
        </p:spPr>
        <p:txBody>
          <a:bodyPr wrap="square" rtlCol="0">
            <a:spAutoFit/>
          </a:bodyPr>
          <a:lstStyle/>
          <a:p>
            <a:pPr defTabSz="457200"/>
            <a:r>
              <a:rPr lang="en-GB" sz="4000" b="1" u="sng" dirty="0">
                <a:solidFill>
                  <a:srgbClr val="E48312"/>
                </a:solidFill>
                <a:latin typeface="Arial" pitchFamily="34" charset="0"/>
                <a:cs typeface="Arial" pitchFamily="34" charset="0"/>
              </a:rPr>
              <a:t>Physical Skills</a:t>
            </a:r>
          </a:p>
        </p:txBody>
      </p:sp>
      <p:sp>
        <p:nvSpPr>
          <p:cNvPr id="7" name="TextBox 6">
            <a:extLst>
              <a:ext uri="{FF2B5EF4-FFF2-40B4-BE49-F238E27FC236}">
                <a16:creationId xmlns="" xmlns:a16="http://schemas.microsoft.com/office/drawing/2014/main" id="{D936D4CB-9DA8-4EFC-96F9-03057CB0CCA9}"/>
              </a:ext>
            </a:extLst>
          </p:cNvPr>
          <p:cNvSpPr txBox="1"/>
          <p:nvPr/>
        </p:nvSpPr>
        <p:spPr>
          <a:xfrm>
            <a:off x="-19040" y="1689584"/>
            <a:ext cx="9144000" cy="584775"/>
          </a:xfrm>
          <a:prstGeom prst="rect">
            <a:avLst/>
          </a:prstGeom>
          <a:noFill/>
        </p:spPr>
        <p:txBody>
          <a:bodyPr wrap="square" rtlCol="0">
            <a:spAutoFit/>
          </a:bodyPr>
          <a:lstStyle/>
          <a:p>
            <a:pPr defTabSz="457200"/>
            <a:endParaRPr lang="en-GB" sz="800" dirty="0" smtClean="0">
              <a:solidFill>
                <a:srgbClr val="000000"/>
              </a:solidFill>
              <a:latin typeface="Arial" pitchFamily="34" charset="0"/>
              <a:cs typeface="Arial" pitchFamily="34" charset="0"/>
            </a:endParaRPr>
          </a:p>
          <a:p>
            <a:pPr defTabSz="457200"/>
            <a:endParaRPr lang="en-GB" sz="800" dirty="0">
              <a:solidFill>
                <a:srgbClr val="000000"/>
              </a:solidFill>
              <a:latin typeface="Arial" pitchFamily="34" charset="0"/>
              <a:cs typeface="Arial" pitchFamily="34" charset="0"/>
            </a:endParaRPr>
          </a:p>
          <a:p>
            <a:pPr defTabSz="457200"/>
            <a:endParaRPr lang="en-GB" sz="800" dirty="0">
              <a:solidFill>
                <a:srgbClr val="000000"/>
              </a:solidFill>
              <a:latin typeface="Arial" pitchFamily="34" charset="0"/>
              <a:cs typeface="Arial" pitchFamily="34" charset="0"/>
            </a:endParaRPr>
          </a:p>
          <a:p>
            <a:pPr defTabSz="457200"/>
            <a:endParaRPr lang="en-GB" sz="800" dirty="0">
              <a:solidFill>
                <a:srgbClr val="000000"/>
              </a:solidFill>
              <a:latin typeface="Arial" pitchFamily="34" charset="0"/>
              <a:cs typeface="Arial" pitchFamily="34" charset="0"/>
            </a:endParaRPr>
          </a:p>
        </p:txBody>
      </p:sp>
      <p:sp>
        <p:nvSpPr>
          <p:cNvPr id="4" name="TextBox 3"/>
          <p:cNvSpPr txBox="1"/>
          <p:nvPr/>
        </p:nvSpPr>
        <p:spPr>
          <a:xfrm>
            <a:off x="4593704" y="0"/>
            <a:ext cx="4572000" cy="1600438"/>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Write these skills in your book and try out the different skills at home. </a:t>
            </a:r>
          </a:p>
          <a:p>
            <a:endParaRPr lang="en-GB" sz="800" dirty="0" smtClean="0">
              <a:latin typeface="Arial" pitchFamily="34" charset="0"/>
              <a:cs typeface="Arial" pitchFamily="34" charset="0"/>
            </a:endParaRPr>
          </a:p>
          <a:p>
            <a:r>
              <a:rPr lang="en-GB" b="1" dirty="0" smtClean="0">
                <a:latin typeface="Arial" pitchFamily="34" charset="0"/>
                <a:cs typeface="Arial" pitchFamily="34" charset="0"/>
              </a:rPr>
              <a:t>Extension: </a:t>
            </a:r>
            <a:r>
              <a:rPr lang="en-GB" dirty="0" smtClean="0">
                <a:latin typeface="Arial" pitchFamily="34" charset="0"/>
                <a:cs typeface="Arial" pitchFamily="34" charset="0"/>
              </a:rPr>
              <a:t>Illustrate your written notes with drawings showing different stances and facial expressions.</a:t>
            </a:r>
            <a:endParaRPr lang="en-GB"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5" y="4191648"/>
            <a:ext cx="4299769" cy="209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7" y="703324"/>
            <a:ext cx="3816425" cy="105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60" y="4191648"/>
            <a:ext cx="4176464" cy="213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a:extLst>
              <a:ext uri="{FF2B5EF4-FFF2-40B4-BE49-F238E27FC236}">
                <a16:creationId xmlns:a16="http://schemas.microsoft.com/office/drawing/2014/main" xmlns="" id="{9AE08E43-DE0C-436A-9CCE-DA8DCE61834B}"/>
              </a:ext>
            </a:extLst>
          </p:cNvPr>
          <p:cNvGraphicFramePr>
            <a:graphicFrameLocks noGrp="1"/>
          </p:cNvGraphicFramePr>
          <p:nvPr>
            <p:extLst>
              <p:ext uri="{D42A27DB-BD31-4B8C-83A1-F6EECF244321}">
                <p14:modId xmlns:p14="http://schemas.microsoft.com/office/powerpoint/2010/main" val="693118109"/>
              </p:ext>
            </p:extLst>
          </p:nvPr>
        </p:nvGraphicFramePr>
        <p:xfrm>
          <a:off x="107504" y="1844824"/>
          <a:ext cx="8907288" cy="2387395"/>
        </p:xfrm>
        <a:graphic>
          <a:graphicData uri="http://schemas.openxmlformats.org/drawingml/2006/table">
            <a:tbl>
              <a:tblPr firstRow="1" firstCol="1" bandRow="1">
                <a:tableStyleId>{69CF1AB2-1976-4502-BF36-3FF5EA218861}</a:tableStyleId>
              </a:tblPr>
              <a:tblGrid>
                <a:gridCol w="2304256">
                  <a:extLst>
                    <a:ext uri="{9D8B030D-6E8A-4147-A177-3AD203B41FA5}">
                      <a16:colId xmlns:a16="http://schemas.microsoft.com/office/drawing/2014/main" xmlns="" val="3858597268"/>
                    </a:ext>
                  </a:extLst>
                </a:gridCol>
                <a:gridCol w="6603032">
                  <a:extLst>
                    <a:ext uri="{9D8B030D-6E8A-4147-A177-3AD203B41FA5}">
                      <a16:colId xmlns:a16="http://schemas.microsoft.com/office/drawing/2014/main" xmlns="" val="4286503478"/>
                    </a:ext>
                  </a:extLst>
                </a:gridCol>
              </a:tblGrid>
              <a:tr h="115954">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Stance</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The position of your feet on the floor (wide, narrow, etc.)</a:t>
                      </a:r>
                    </a:p>
                  </a:txBody>
                  <a:tcPr marL="68580" marR="68580" marT="0" marB="0" anchor="ctr">
                    <a:noFill/>
                  </a:tcPr>
                </a:tc>
              </a:tr>
              <a:tr h="59822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E48312"/>
                          </a:solidFill>
                          <a:latin typeface="Arial" pitchFamily="34" charset="0"/>
                          <a:cs typeface="Arial" pitchFamily="34" charset="0"/>
                        </a:rPr>
                        <a:t>Posture</a:t>
                      </a:r>
                      <a:endParaRPr lang="en-GB" sz="2000" b="1" dirty="0" smtClean="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dirty="0" smtClean="0">
                          <a:solidFill>
                            <a:srgbClr val="000000"/>
                          </a:solidFill>
                          <a:latin typeface="Arial" pitchFamily="34" charset="0"/>
                          <a:cs typeface="Arial" pitchFamily="34" charset="0"/>
                        </a:rPr>
                        <a:t>How you hold your back when standing or sitting (upright, hunched, slouched, etc.)</a:t>
                      </a:r>
                    </a:p>
                  </a:txBody>
                  <a:tcPr marL="68580" marR="68580" marT="0" marB="0" anchor="ctr">
                    <a:noFill/>
                  </a:tcPr>
                </a:tc>
              </a:tr>
              <a:tr h="59822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E48312"/>
                          </a:solidFill>
                          <a:latin typeface="Arial" pitchFamily="34" charset="0"/>
                          <a:cs typeface="Arial" pitchFamily="34" charset="0"/>
                        </a:rPr>
                        <a:t>Gesture</a:t>
                      </a:r>
                      <a:endParaRPr lang="en-GB" sz="2000" b="1" dirty="0" smtClean="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dirty="0" smtClean="0">
                          <a:solidFill>
                            <a:srgbClr val="000000"/>
                          </a:solidFill>
                          <a:latin typeface="Arial" pitchFamily="34" charset="0"/>
                          <a:cs typeface="Arial" pitchFamily="34" charset="0"/>
                        </a:rPr>
                        <a:t>The movement of your hands, arms, shoulders and head to show meaning</a:t>
                      </a:r>
                    </a:p>
                  </a:txBody>
                  <a:tcPr marL="68580" marR="68580" marT="0" marB="0" anchor="ctr">
                    <a:noFill/>
                  </a:tcPr>
                </a:tc>
              </a:tr>
              <a:tr h="287843">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Facial Expression </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dirty="0" smtClean="0">
                          <a:solidFill>
                            <a:srgbClr val="000000"/>
                          </a:solidFill>
                          <a:latin typeface="Arial" pitchFamily="34" charset="0"/>
                          <a:cs typeface="Arial" pitchFamily="34" charset="0"/>
                        </a:rPr>
                        <a:t>The way that you move your face to express emotion</a:t>
                      </a:r>
                    </a:p>
                  </a:txBody>
                  <a:tcPr marL="68580" marR="68580" marT="0" marB="0" anchor="ctr">
                    <a:noFill/>
                  </a:tcPr>
                </a:tc>
                <a:extLst>
                  <a:ext uri="{0D108BD9-81ED-4DB2-BD59-A6C34878D82A}">
                    <a16:rowId xmlns:a16="http://schemas.microsoft.com/office/drawing/2014/main" xmlns="" val="1620860743"/>
                  </a:ext>
                </a:extLst>
              </a:tr>
              <a:tr h="430579">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Gait</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dirty="0" smtClean="0">
                          <a:solidFill>
                            <a:srgbClr val="000000"/>
                          </a:solidFill>
                          <a:latin typeface="Arial" pitchFamily="34" charset="0"/>
                          <a:cs typeface="Arial" pitchFamily="34" charset="0"/>
                        </a:rPr>
                        <a:t>The way a character walks</a:t>
                      </a:r>
                    </a:p>
                  </a:txBody>
                  <a:tcPr marL="68580" marR="68580" marT="0" marB="0" anchor="ctr">
                    <a:noFill/>
                  </a:tcPr>
                </a:tc>
              </a:tr>
            </a:tbl>
          </a:graphicData>
        </a:graphic>
      </p:graphicFrame>
    </p:spTree>
    <p:extLst>
      <p:ext uri="{BB962C8B-B14F-4D97-AF65-F5344CB8AC3E}">
        <p14:creationId xmlns:p14="http://schemas.microsoft.com/office/powerpoint/2010/main" val="33651764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86706" y="5334000"/>
            <a:ext cx="184666" cy="369332"/>
          </a:xfrm>
          <a:prstGeom prst="rect">
            <a:avLst/>
          </a:prstGeom>
          <a:noFill/>
        </p:spPr>
        <p:txBody>
          <a:bodyPr wrap="none" rtlCol="0">
            <a:spAutoFit/>
          </a:bodyPr>
          <a:lstStyle/>
          <a:p>
            <a:endParaRPr lang="en-US" dirty="0"/>
          </a:p>
        </p:txBody>
      </p:sp>
      <p:sp>
        <p:nvSpPr>
          <p:cNvPr id="4" name="TextBox 3"/>
          <p:cNvSpPr txBox="1"/>
          <p:nvPr/>
        </p:nvSpPr>
        <p:spPr>
          <a:xfrm>
            <a:off x="7682" y="3938"/>
            <a:ext cx="9144000" cy="369332"/>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Read the Prologue below and complete the questions on the next page</a:t>
            </a:r>
          </a:p>
        </p:txBody>
      </p:sp>
      <p:sp>
        <p:nvSpPr>
          <p:cNvPr id="6" name="TextBox 5"/>
          <p:cNvSpPr txBox="1"/>
          <p:nvPr/>
        </p:nvSpPr>
        <p:spPr>
          <a:xfrm>
            <a:off x="0" y="1556792"/>
            <a:ext cx="9144000" cy="4031873"/>
          </a:xfrm>
          <a:prstGeom prst="rect">
            <a:avLst/>
          </a:prstGeom>
          <a:noFill/>
        </p:spPr>
        <p:txBody>
          <a:bodyPr wrap="square" rtlCol="0">
            <a:spAutoFit/>
          </a:bodyPr>
          <a:lstStyle/>
          <a:p>
            <a:r>
              <a:rPr lang="en-US" sz="800" dirty="0" smtClean="0">
                <a:latin typeface="Arial"/>
                <a:cs typeface="Arial"/>
              </a:rPr>
              <a:t>	</a:t>
            </a:r>
            <a:r>
              <a:rPr lang="en-US" sz="2000" i="1" dirty="0" smtClean="0">
                <a:latin typeface="Arial"/>
                <a:cs typeface="Arial"/>
              </a:rPr>
              <a:t>The lights rise. </a:t>
            </a:r>
            <a:r>
              <a:rPr lang="en-US" sz="2000" b="1" i="1" dirty="0" smtClean="0">
                <a:latin typeface="Arial"/>
                <a:cs typeface="Arial"/>
              </a:rPr>
              <a:t>Dracula</a:t>
            </a:r>
            <a:r>
              <a:rPr lang="en-US" sz="2000" i="1" dirty="0" smtClean="0">
                <a:latin typeface="Arial"/>
                <a:cs typeface="Arial"/>
              </a:rPr>
              <a:t> enters and speaks to the audience.</a:t>
            </a:r>
          </a:p>
          <a:p>
            <a:endParaRPr lang="en-US" sz="800" dirty="0" smtClean="0">
              <a:latin typeface="Arial"/>
              <a:cs typeface="Arial"/>
            </a:endParaRPr>
          </a:p>
          <a:p>
            <a:r>
              <a:rPr lang="en-US" sz="2000" b="1" dirty="0" smtClean="0">
                <a:latin typeface="Arial"/>
                <a:cs typeface="Arial"/>
              </a:rPr>
              <a:t>Dracula</a:t>
            </a:r>
            <a:r>
              <a:rPr lang="en-US" sz="2000" dirty="0" smtClean="0">
                <a:latin typeface="Arial"/>
                <a:cs typeface="Arial"/>
              </a:rPr>
              <a:t>	For centuries I have walked my world alone. In fierce joy, but</a:t>
            </a:r>
          </a:p>
          <a:p>
            <a:r>
              <a:rPr lang="en-US" sz="2000" dirty="0">
                <a:latin typeface="Arial"/>
                <a:cs typeface="Arial"/>
              </a:rPr>
              <a:t>	</a:t>
            </a:r>
            <a:r>
              <a:rPr lang="en-US" sz="2000" dirty="0" smtClean="0">
                <a:latin typeface="Arial"/>
                <a:cs typeface="Arial"/>
              </a:rPr>
              <a:t>	in weariness too. The weariness of solitude. For so long I have</a:t>
            </a:r>
          </a:p>
          <a:p>
            <a:r>
              <a:rPr lang="en-US" sz="2000" dirty="0" smtClean="0">
                <a:latin typeface="Arial"/>
                <a:cs typeface="Arial"/>
              </a:rPr>
              <a:t>		yearned for a companion to share with me this world, this </a:t>
            </a:r>
          </a:p>
          <a:p>
            <a:r>
              <a:rPr lang="en-US" sz="2000" dirty="0">
                <a:latin typeface="Arial"/>
                <a:cs typeface="Arial"/>
              </a:rPr>
              <a:t>	</a:t>
            </a:r>
            <a:r>
              <a:rPr lang="en-US" sz="2000" dirty="0" smtClean="0">
                <a:latin typeface="Arial"/>
                <a:cs typeface="Arial"/>
              </a:rPr>
              <a:t>	eternity. And I shall walk alone no more. One shall walk beside</a:t>
            </a:r>
          </a:p>
          <a:p>
            <a:r>
              <a:rPr lang="en-US" sz="2000" dirty="0" smtClean="0">
                <a:latin typeface="Arial"/>
                <a:cs typeface="Arial"/>
              </a:rPr>
              <a:t>		me. One shall become my companion. Here, beneath this sky</a:t>
            </a:r>
          </a:p>
          <a:p>
            <a:r>
              <a:rPr lang="en-US" sz="2000" dirty="0">
                <a:latin typeface="Arial"/>
                <a:cs typeface="Arial"/>
              </a:rPr>
              <a:t>	</a:t>
            </a:r>
            <a:r>
              <a:rPr lang="en-US" sz="2000" dirty="0" smtClean="0">
                <a:latin typeface="Arial"/>
                <a:cs typeface="Arial"/>
              </a:rPr>
              <a:t>	lit by its numberless stars, we shall stand together, and gaze </a:t>
            </a:r>
          </a:p>
          <a:p>
            <a:r>
              <a:rPr lang="en-US" sz="2000" dirty="0">
                <a:latin typeface="Arial"/>
                <a:cs typeface="Arial"/>
              </a:rPr>
              <a:t>	</a:t>
            </a:r>
            <a:r>
              <a:rPr lang="en-US" sz="2000" dirty="0" smtClean="0">
                <a:latin typeface="Arial"/>
                <a:cs typeface="Arial"/>
              </a:rPr>
              <a:t>	towards the black shadows of the mountains. And we shall be</a:t>
            </a:r>
          </a:p>
          <a:p>
            <a:r>
              <a:rPr lang="en-US" sz="2000" dirty="0">
                <a:latin typeface="Arial"/>
                <a:cs typeface="Arial"/>
              </a:rPr>
              <a:t>	</a:t>
            </a:r>
            <a:r>
              <a:rPr lang="en-US" sz="2000" dirty="0" smtClean="0">
                <a:latin typeface="Arial"/>
                <a:cs typeface="Arial"/>
              </a:rPr>
              <a:t>	filled with hunger and silent longing, and the moon shall rise, </a:t>
            </a:r>
          </a:p>
          <a:p>
            <a:r>
              <a:rPr lang="en-US" sz="2000" dirty="0">
                <a:latin typeface="Arial"/>
                <a:cs typeface="Arial"/>
              </a:rPr>
              <a:t>	</a:t>
            </a:r>
            <a:r>
              <a:rPr lang="en-US" sz="2000" dirty="0" smtClean="0">
                <a:latin typeface="Arial"/>
                <a:cs typeface="Arial"/>
              </a:rPr>
              <a:t>	and we shall be wolves running, with the horizons rolling</a:t>
            </a:r>
          </a:p>
          <a:p>
            <a:r>
              <a:rPr lang="en-US" sz="2000" dirty="0">
                <a:latin typeface="Arial"/>
                <a:cs typeface="Arial"/>
              </a:rPr>
              <a:t>	</a:t>
            </a:r>
            <a:r>
              <a:rPr lang="en-US" sz="2000" dirty="0" smtClean="0">
                <a:latin typeface="Arial"/>
                <a:cs typeface="Arial"/>
              </a:rPr>
              <a:t>	endlessly beneath our feet.</a:t>
            </a:r>
          </a:p>
          <a:p>
            <a:endParaRPr lang="en-US" sz="800" dirty="0">
              <a:latin typeface="Arial"/>
              <a:cs typeface="Arial"/>
            </a:endParaRPr>
          </a:p>
          <a:p>
            <a:r>
              <a:rPr lang="en-US" sz="2000" dirty="0" smtClean="0">
                <a:latin typeface="Arial"/>
                <a:cs typeface="Arial"/>
              </a:rPr>
              <a:t>		</a:t>
            </a:r>
            <a:r>
              <a:rPr lang="en-US" sz="2000" b="1" i="1" dirty="0" smtClean="0">
                <a:latin typeface="Arial"/>
                <a:cs typeface="Arial"/>
              </a:rPr>
              <a:t>Dracula</a:t>
            </a:r>
            <a:r>
              <a:rPr lang="en-US" sz="2000" i="1" dirty="0" smtClean="0">
                <a:latin typeface="Arial"/>
                <a:cs typeface="Arial"/>
              </a:rPr>
              <a:t> goes.</a:t>
            </a:r>
            <a:endParaRPr lang="en-US" sz="2000" i="1" dirty="0">
              <a:latin typeface="Arial"/>
              <a:cs typeface="Arial"/>
            </a:endParaRPr>
          </a:p>
        </p:txBody>
      </p:sp>
      <p:sp>
        <p:nvSpPr>
          <p:cNvPr id="10" name="TextBox 9"/>
          <p:cNvSpPr txBox="1"/>
          <p:nvPr/>
        </p:nvSpPr>
        <p:spPr>
          <a:xfrm>
            <a:off x="0" y="693738"/>
            <a:ext cx="9144000" cy="707886"/>
          </a:xfrm>
          <a:prstGeom prst="rect">
            <a:avLst/>
          </a:prstGeom>
          <a:noFill/>
        </p:spPr>
        <p:txBody>
          <a:bodyPr wrap="square" rtlCol="0">
            <a:spAutoFit/>
          </a:bodyPr>
          <a:lstStyle/>
          <a:p>
            <a:pPr algn="ctr"/>
            <a:r>
              <a:rPr lang="en-US" sz="4000" b="1" dirty="0" smtClean="0">
                <a:solidFill>
                  <a:srgbClr val="FD8008"/>
                </a:solidFill>
                <a:latin typeface="Arial"/>
                <a:cs typeface="Arial"/>
              </a:rPr>
              <a:t>PROLOGUE</a:t>
            </a:r>
            <a:endParaRPr lang="en-US" sz="4000" b="1" dirty="0">
              <a:solidFill>
                <a:srgbClr val="FD8008"/>
              </a:solidFill>
              <a:latin typeface="Arial"/>
              <a:cs typeface="Arial"/>
            </a:endParaRPr>
          </a:p>
        </p:txBody>
      </p:sp>
    </p:spTree>
    <p:extLst>
      <p:ext uri="{BB962C8B-B14F-4D97-AF65-F5344CB8AC3E}">
        <p14:creationId xmlns:p14="http://schemas.microsoft.com/office/powerpoint/2010/main" val="31558224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86706" y="5334000"/>
            <a:ext cx="184666" cy="369332"/>
          </a:xfrm>
          <a:prstGeom prst="rect">
            <a:avLst/>
          </a:prstGeom>
          <a:noFill/>
        </p:spPr>
        <p:txBody>
          <a:bodyPr wrap="none" rtlCol="0">
            <a:spAutoFit/>
          </a:bodyPr>
          <a:lstStyle/>
          <a:p>
            <a:endParaRPr lang="en-US" dirty="0"/>
          </a:p>
        </p:txBody>
      </p:sp>
      <p:sp>
        <p:nvSpPr>
          <p:cNvPr id="7" name="TextBox 6"/>
          <p:cNvSpPr txBox="1"/>
          <p:nvPr/>
        </p:nvSpPr>
        <p:spPr>
          <a:xfrm>
            <a:off x="251520" y="188640"/>
            <a:ext cx="8712968" cy="5262979"/>
          </a:xfrm>
          <a:prstGeom prst="rect">
            <a:avLst/>
          </a:prstGeom>
          <a:solidFill>
            <a:srgbClr val="FFFF00"/>
          </a:solidFill>
        </p:spPr>
        <p:txBody>
          <a:bodyPr wrap="square" rtlCol="0">
            <a:spAutoFit/>
          </a:bodyPr>
          <a:lstStyle/>
          <a:p>
            <a:r>
              <a:rPr lang="en-GB" sz="2000" b="1" dirty="0" smtClean="0">
                <a:latin typeface="Arial" pitchFamily="34" charset="0"/>
                <a:cs typeface="Arial" pitchFamily="34" charset="0"/>
              </a:rPr>
              <a:t>TASKS: </a:t>
            </a:r>
            <a:r>
              <a:rPr lang="en-GB" sz="2000" dirty="0" smtClean="0">
                <a:latin typeface="Arial" pitchFamily="34" charset="0"/>
                <a:cs typeface="Arial" pitchFamily="34" charset="0"/>
              </a:rPr>
              <a:t>(Write your responses in your exercise book)</a:t>
            </a:r>
            <a:endParaRPr lang="en-GB" sz="2000" b="1" dirty="0" smtClean="0">
              <a:latin typeface="Arial" pitchFamily="34" charset="0"/>
              <a:cs typeface="Arial" pitchFamily="34" charset="0"/>
            </a:endParaRPr>
          </a:p>
          <a:p>
            <a:pPr marL="228600" indent="-228600">
              <a:buFont typeface="+mj-lt"/>
              <a:buAutoNum type="arabicPeriod"/>
            </a:pPr>
            <a:endParaRPr lang="en-US" sz="800" dirty="0" smtClean="0">
              <a:latin typeface="Arial"/>
              <a:cs typeface="Arial"/>
            </a:endParaRPr>
          </a:p>
          <a:p>
            <a:pPr marL="457200" indent="-457200">
              <a:buFont typeface="+mj-lt"/>
              <a:buAutoNum type="arabicPeriod"/>
            </a:pPr>
            <a:r>
              <a:rPr lang="en-US" sz="2000" dirty="0" smtClean="0">
                <a:latin typeface="Arial"/>
                <a:cs typeface="Arial"/>
              </a:rPr>
              <a:t>Look up the word ‘</a:t>
            </a:r>
            <a:r>
              <a:rPr lang="en-US" sz="2000" b="1" dirty="0" smtClean="0">
                <a:latin typeface="Arial"/>
                <a:cs typeface="Arial"/>
              </a:rPr>
              <a:t>prologue</a:t>
            </a:r>
            <a:r>
              <a:rPr lang="en-US" sz="2000" dirty="0" smtClean="0">
                <a:latin typeface="Arial"/>
                <a:cs typeface="Arial"/>
              </a:rPr>
              <a:t>’ online or in a dictionary and write the meaning of it in your book.</a:t>
            </a:r>
          </a:p>
          <a:p>
            <a:pPr marL="228600" indent="-228600">
              <a:buFont typeface="+mj-lt"/>
              <a:buAutoNum type="arabicPeriod"/>
            </a:pPr>
            <a:endParaRPr lang="en-US" sz="800" dirty="0">
              <a:latin typeface="Arial"/>
              <a:cs typeface="Arial"/>
            </a:endParaRPr>
          </a:p>
          <a:p>
            <a:pPr marL="457200" indent="-457200">
              <a:buFont typeface="+mj-lt"/>
              <a:buAutoNum type="arabicPeriod"/>
            </a:pPr>
            <a:r>
              <a:rPr lang="en-US" sz="2000" dirty="0" smtClean="0">
                <a:latin typeface="Arial"/>
                <a:cs typeface="Arial"/>
              </a:rPr>
              <a:t>Write a list of all the things you already know about the character of Dracula – preconceptions such as ‘vampire’, ‘drinks blood’, ‘scary’, etc.</a:t>
            </a:r>
          </a:p>
          <a:p>
            <a:pPr marL="228600" indent="-228600">
              <a:buFont typeface="+mj-lt"/>
              <a:buAutoNum type="arabicPeriod"/>
            </a:pPr>
            <a:endParaRPr lang="en-US" sz="800" dirty="0">
              <a:latin typeface="Arial"/>
              <a:cs typeface="Arial"/>
            </a:endParaRPr>
          </a:p>
          <a:p>
            <a:pPr marL="457200" indent="-457200">
              <a:buFont typeface="+mj-lt"/>
              <a:buAutoNum type="arabicPeriod"/>
            </a:pPr>
            <a:r>
              <a:rPr lang="en-US" sz="2000" dirty="0" smtClean="0">
                <a:latin typeface="Arial"/>
                <a:cs typeface="Arial"/>
              </a:rPr>
              <a:t>How do you think an audience might feel when they see the character of Dracula walk on stage and speak to them at the start of the play?</a:t>
            </a:r>
          </a:p>
          <a:p>
            <a:pPr marL="228600" indent="-228600">
              <a:buFont typeface="+mj-lt"/>
              <a:buAutoNum type="arabicPeriod"/>
            </a:pPr>
            <a:endParaRPr lang="en-US" sz="800" dirty="0">
              <a:latin typeface="Arial"/>
              <a:cs typeface="Arial"/>
            </a:endParaRPr>
          </a:p>
          <a:p>
            <a:pPr marL="457200" indent="-457200">
              <a:buFont typeface="+mj-lt"/>
              <a:buAutoNum type="arabicPeriod"/>
            </a:pPr>
            <a:r>
              <a:rPr lang="en-US" sz="2000" dirty="0" smtClean="0">
                <a:latin typeface="Arial"/>
                <a:cs typeface="Arial"/>
              </a:rPr>
              <a:t>Write a description of how the character of Dracula feels and what he wants, based on what he says in the prologue.</a:t>
            </a:r>
          </a:p>
          <a:p>
            <a:pPr marL="228600" indent="-228600">
              <a:buFont typeface="+mj-lt"/>
              <a:buAutoNum type="arabicPeriod"/>
            </a:pPr>
            <a:endParaRPr lang="en-US" sz="800" dirty="0">
              <a:latin typeface="Arial"/>
              <a:cs typeface="Arial"/>
            </a:endParaRPr>
          </a:p>
          <a:p>
            <a:pPr marL="457200" indent="-457200">
              <a:buFont typeface="+mj-lt"/>
              <a:buAutoNum type="arabicPeriod"/>
            </a:pPr>
            <a:r>
              <a:rPr lang="en-US" sz="2000" dirty="0" smtClean="0">
                <a:latin typeface="Arial"/>
                <a:cs typeface="Arial"/>
              </a:rPr>
              <a:t>Are you surprised by anything Dracula says in the Prologue?</a:t>
            </a:r>
          </a:p>
          <a:p>
            <a:pPr marL="228600" indent="-228600">
              <a:buFont typeface="+mj-lt"/>
              <a:buAutoNum type="arabicPeriod"/>
            </a:pPr>
            <a:endParaRPr lang="en-US" sz="800" dirty="0">
              <a:latin typeface="Arial"/>
              <a:cs typeface="Arial"/>
            </a:endParaRPr>
          </a:p>
          <a:p>
            <a:pPr marL="457200" indent="-457200">
              <a:buFont typeface="+mj-lt"/>
              <a:buAutoNum type="arabicPeriod"/>
            </a:pPr>
            <a:r>
              <a:rPr lang="en-US" sz="2000" dirty="0" smtClean="0">
                <a:latin typeface="Arial"/>
                <a:cs typeface="Arial"/>
              </a:rPr>
              <a:t>There are lots of films and stories about Dracula, but few portray him as lonely and weary. Why do you think the Playwright makes Dracula express these feelings at the start of the play?</a:t>
            </a:r>
          </a:p>
          <a:p>
            <a:pPr marL="228600" indent="-228600">
              <a:buFont typeface="+mj-lt"/>
              <a:buAutoNum type="arabicPeriod"/>
            </a:pPr>
            <a:endParaRPr lang="en-US" sz="800" dirty="0">
              <a:latin typeface="Arial"/>
              <a:cs typeface="Arial"/>
            </a:endParaRPr>
          </a:p>
          <a:p>
            <a:pPr marL="457200" indent="-457200">
              <a:buFont typeface="+mj-lt"/>
              <a:buAutoNum type="arabicPeriod"/>
            </a:pPr>
            <a:r>
              <a:rPr lang="en-US" sz="2000" dirty="0" smtClean="0">
                <a:latin typeface="Arial"/>
                <a:cs typeface="Arial"/>
              </a:rPr>
              <a:t>Does this affect the way the </a:t>
            </a:r>
            <a:r>
              <a:rPr lang="en-US" sz="2000" b="1" dirty="0" smtClean="0">
                <a:latin typeface="Arial"/>
                <a:cs typeface="Arial"/>
              </a:rPr>
              <a:t>audience</a:t>
            </a:r>
            <a:r>
              <a:rPr lang="en-US" sz="2000" dirty="0" smtClean="0">
                <a:latin typeface="Arial"/>
                <a:cs typeface="Arial"/>
              </a:rPr>
              <a:t> feels about Dracula?</a:t>
            </a:r>
          </a:p>
        </p:txBody>
      </p:sp>
    </p:spTree>
    <p:extLst>
      <p:ext uri="{BB962C8B-B14F-4D97-AF65-F5344CB8AC3E}">
        <p14:creationId xmlns:p14="http://schemas.microsoft.com/office/powerpoint/2010/main" val="3032823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86706" y="5334000"/>
            <a:ext cx="184666" cy="369332"/>
          </a:xfrm>
          <a:prstGeom prst="rect">
            <a:avLst/>
          </a:prstGeom>
          <a:noFill/>
        </p:spPr>
        <p:txBody>
          <a:bodyPr wrap="none" rtlCol="0">
            <a:spAutoFit/>
          </a:bodyPr>
          <a:lstStyle/>
          <a:p>
            <a:endParaRPr lang="en-US" dirty="0"/>
          </a:p>
        </p:txBody>
      </p:sp>
      <p:sp>
        <p:nvSpPr>
          <p:cNvPr id="6" name="TextBox 5"/>
          <p:cNvSpPr txBox="1"/>
          <p:nvPr/>
        </p:nvSpPr>
        <p:spPr>
          <a:xfrm>
            <a:off x="20191" y="752636"/>
            <a:ext cx="4335786" cy="5509200"/>
          </a:xfrm>
          <a:prstGeom prst="rect">
            <a:avLst/>
          </a:prstGeom>
          <a:solidFill>
            <a:srgbClr val="FFFF00"/>
          </a:solidFill>
        </p:spPr>
        <p:txBody>
          <a:bodyPr wrap="square" rtlCol="0">
            <a:spAutoFit/>
          </a:bodyPr>
          <a:lstStyle/>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Read </a:t>
            </a:r>
            <a:r>
              <a:rPr lang="en-GB" sz="1600" dirty="0">
                <a:latin typeface="Arial" panose="020B0604020202020204" pitchFamily="34" charset="0"/>
                <a:cs typeface="Arial" panose="020B0604020202020204" pitchFamily="34" charset="0"/>
              </a:rPr>
              <a:t>the scene between Jonathan and Mr Hawkins up to when Jonathan says “A great </a:t>
            </a:r>
            <a:r>
              <a:rPr lang="en-GB" sz="1600" dirty="0" smtClean="0">
                <a:latin typeface="Arial" panose="020B0604020202020204" pitchFamily="34" charset="0"/>
                <a:cs typeface="Arial" panose="020B0604020202020204" pitchFamily="34" charset="0"/>
              </a:rPr>
              <a:t>adventure” at the bottom of the page.</a:t>
            </a:r>
            <a:endParaRPr lang="en-GB" sz="1600" dirty="0">
              <a:latin typeface="Arial" panose="020B0604020202020204" pitchFamily="34" charset="0"/>
              <a:cs typeface="Arial" panose="020B0604020202020204" pitchFamily="34" charset="0"/>
            </a:endParaRP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Circle, highlight or underline the things we learn about the characters </a:t>
            </a:r>
            <a:r>
              <a:rPr lang="en-GB" sz="1600" dirty="0">
                <a:latin typeface="Arial" panose="020B0604020202020204" pitchFamily="34" charset="0"/>
                <a:cs typeface="Arial" panose="020B0604020202020204" pitchFamily="34" charset="0"/>
              </a:rPr>
              <a:t>of Jonathan, Mr Hawkins and </a:t>
            </a:r>
            <a:r>
              <a:rPr lang="en-GB" sz="1600" dirty="0" smtClean="0">
                <a:latin typeface="Arial" panose="020B0604020202020204" pitchFamily="34" charset="0"/>
                <a:cs typeface="Arial" panose="020B0604020202020204" pitchFamily="34" charset="0"/>
              </a:rPr>
              <a:t>Dracula</a:t>
            </a: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a:latin typeface="Arial" panose="020B0604020202020204" pitchFamily="34" charset="0"/>
                <a:cs typeface="Arial" panose="020B0604020202020204" pitchFamily="34" charset="0"/>
              </a:rPr>
              <a:t>A</a:t>
            </a:r>
            <a:r>
              <a:rPr lang="en-GB" sz="1600" dirty="0" smtClean="0">
                <a:latin typeface="Arial" panose="020B0604020202020204" pitchFamily="34" charset="0"/>
                <a:cs typeface="Arial" panose="020B0604020202020204" pitchFamily="34" charset="0"/>
              </a:rPr>
              <a:t>nnotate the script with detailed written notes about these things and what we can infer about the characters.</a:t>
            </a: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Think about how you would use your physical and vocal skills to create these two contrasting characters.</a:t>
            </a: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Write two copies of the character profile opposite in your book. Begin to fill them both in with what you know about the characters </a:t>
            </a:r>
            <a:r>
              <a:rPr lang="en-GB" sz="1600" dirty="0">
                <a:latin typeface="Arial" panose="020B0604020202020204" pitchFamily="34" charset="0"/>
                <a:cs typeface="Arial" panose="020B0604020202020204" pitchFamily="34" charset="0"/>
              </a:rPr>
              <a:t>of Jonathan and Mr </a:t>
            </a:r>
            <a:r>
              <a:rPr lang="en-GB" sz="1600" dirty="0" smtClean="0">
                <a:latin typeface="Arial" panose="020B0604020202020204" pitchFamily="34" charset="0"/>
                <a:cs typeface="Arial" panose="020B0604020202020204" pitchFamily="34" charset="0"/>
              </a:rPr>
              <a:t>Hawkins so far, and the choices you would make for using your physical and vocal skills as a performer.</a:t>
            </a:r>
          </a:p>
        </p:txBody>
      </p:sp>
      <p:sp>
        <p:nvSpPr>
          <p:cNvPr id="10" name="TextBox 9"/>
          <p:cNvSpPr txBox="1"/>
          <p:nvPr/>
        </p:nvSpPr>
        <p:spPr>
          <a:xfrm>
            <a:off x="0" y="0"/>
            <a:ext cx="9144000" cy="707886"/>
          </a:xfrm>
          <a:prstGeom prst="rect">
            <a:avLst/>
          </a:prstGeom>
          <a:noFill/>
        </p:spPr>
        <p:txBody>
          <a:bodyPr wrap="square" rtlCol="0">
            <a:spAutoFit/>
          </a:bodyPr>
          <a:lstStyle/>
          <a:p>
            <a:pPr algn="ctr"/>
            <a:r>
              <a:rPr lang="en-US" sz="4000" b="1" dirty="0" smtClean="0">
                <a:solidFill>
                  <a:srgbClr val="FD8008"/>
                </a:solidFill>
                <a:latin typeface="Arial"/>
                <a:cs typeface="Arial"/>
              </a:rPr>
              <a:t>Scene 2: Jonathan &amp; </a:t>
            </a:r>
            <a:r>
              <a:rPr lang="en-US" sz="4000" b="1" dirty="0" err="1" smtClean="0">
                <a:solidFill>
                  <a:srgbClr val="FD8008"/>
                </a:solidFill>
                <a:latin typeface="Arial"/>
                <a:cs typeface="Arial"/>
              </a:rPr>
              <a:t>Mr</a:t>
            </a:r>
            <a:r>
              <a:rPr lang="en-US" sz="4000" b="1" dirty="0" smtClean="0">
                <a:solidFill>
                  <a:srgbClr val="FD8008"/>
                </a:solidFill>
                <a:latin typeface="Arial"/>
                <a:cs typeface="Arial"/>
              </a:rPr>
              <a:t> Hawkins</a:t>
            </a:r>
            <a:endParaRPr lang="en-US" sz="4000" b="1" dirty="0">
              <a:solidFill>
                <a:srgbClr val="FD8008"/>
              </a:solidFill>
              <a:latin typeface="Arial"/>
              <a:cs typeface="Arial"/>
            </a:endParaRPr>
          </a:p>
        </p:txBody>
      </p:sp>
      <p:grpSp>
        <p:nvGrpSpPr>
          <p:cNvPr id="11" name="Group 10"/>
          <p:cNvGrpSpPr/>
          <p:nvPr/>
        </p:nvGrpSpPr>
        <p:grpSpPr>
          <a:xfrm>
            <a:off x="4551357" y="1157300"/>
            <a:ext cx="4592643" cy="5130596"/>
            <a:chOff x="-13258" y="387685"/>
            <a:chExt cx="4592643" cy="5130596"/>
          </a:xfrm>
        </p:grpSpPr>
        <p:sp>
          <p:nvSpPr>
            <p:cNvPr id="12" name="Rectangle: Rounded Corners 7">
              <a:extLst>
                <a:ext uri="{FF2B5EF4-FFF2-40B4-BE49-F238E27FC236}">
                  <a16:creationId xmlns:a16="http://schemas.microsoft.com/office/drawing/2014/main" xmlns="" id="{9385A878-B2A0-4714-A5A6-1DDE4F5BCB9B}"/>
                </a:ext>
              </a:extLst>
            </p:cNvPr>
            <p:cNvSpPr/>
            <p:nvPr/>
          </p:nvSpPr>
          <p:spPr>
            <a:xfrm>
              <a:off x="-13258" y="794259"/>
              <a:ext cx="4573589" cy="792088"/>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Relationships:</a:t>
              </a:r>
            </a:p>
          </p:txBody>
        </p:sp>
        <p:sp>
          <p:nvSpPr>
            <p:cNvPr id="13" name="Rectangle: Rounded Corners 9">
              <a:extLst>
                <a:ext uri="{FF2B5EF4-FFF2-40B4-BE49-F238E27FC236}">
                  <a16:creationId xmlns:a16="http://schemas.microsoft.com/office/drawing/2014/main" xmlns="" id="{A8BCE1E5-9800-4AFC-AB72-114DDF8D6810}"/>
                </a:ext>
              </a:extLst>
            </p:cNvPr>
            <p:cNvSpPr/>
            <p:nvPr/>
          </p:nvSpPr>
          <p:spPr>
            <a:xfrm>
              <a:off x="-13258" y="1594825"/>
              <a:ext cx="4573590" cy="86409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Personality: </a:t>
              </a:r>
            </a:p>
          </p:txBody>
        </p:sp>
        <p:sp>
          <p:nvSpPr>
            <p:cNvPr id="14" name="Rectangle: Rounded Corners 3">
              <a:extLst>
                <a:ext uri="{FF2B5EF4-FFF2-40B4-BE49-F238E27FC236}">
                  <a16:creationId xmlns:a16="http://schemas.microsoft.com/office/drawing/2014/main" xmlns="" id="{630D5F6A-EE1A-449D-BF7F-422690350450}"/>
                </a:ext>
              </a:extLst>
            </p:cNvPr>
            <p:cNvSpPr/>
            <p:nvPr/>
          </p:nvSpPr>
          <p:spPr>
            <a:xfrm>
              <a:off x="0" y="387685"/>
              <a:ext cx="3275855" cy="40466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cs typeface="Arial"/>
                </a:rPr>
                <a:t>Name</a:t>
              </a:r>
              <a:r>
                <a:rPr kumimoji="0" lang="en-GB" sz="1600" b="1" i="0" u="none" strike="noStrike" kern="1200" cap="none" spc="0" normalizeH="0" baseline="0" noProof="0" dirty="0" smtClean="0">
                  <a:ln>
                    <a:noFill/>
                  </a:ln>
                  <a:solidFill>
                    <a:prstClr val="black"/>
                  </a:solidFill>
                  <a:effectLst/>
                  <a:uLnTx/>
                  <a:uFillTx/>
                  <a:latin typeface="Arial"/>
                  <a:cs typeface="Arial"/>
                </a:rPr>
                <a:t>:</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Rounded Corners 11">
              <a:extLst>
                <a:ext uri="{FF2B5EF4-FFF2-40B4-BE49-F238E27FC236}">
                  <a16:creationId xmlns:a16="http://schemas.microsoft.com/office/drawing/2014/main" xmlns="" id="{A1AFD7F0-84E0-4E56-85AD-7B5BE7B01D05}"/>
                </a:ext>
              </a:extLst>
            </p:cNvPr>
            <p:cNvSpPr/>
            <p:nvPr/>
          </p:nvSpPr>
          <p:spPr>
            <a:xfrm>
              <a:off x="-11668" y="2445179"/>
              <a:ext cx="4572003" cy="1534641"/>
            </a:xfrm>
            <a:prstGeom prst="roundRect">
              <a:avLst>
                <a:gd name="adj" fmla="val 1437"/>
              </a:avLst>
            </a:prstGeom>
            <a:ln w="38100"/>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cs typeface="Arial"/>
                </a:rPr>
                <a:t>Physical Skills: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solidFill>
                    <a:prstClr val="black"/>
                  </a:solidFill>
                  <a:latin typeface="Arial"/>
                  <a:cs typeface="Arial"/>
                </a:rPr>
                <a:t>Stance</a:t>
              </a:r>
              <a:r>
                <a:rPr kumimoji="0" lang="en-GB" sz="1600" b="0" i="0" u="none" strike="noStrike" kern="1200" cap="none" spc="0" normalizeH="0" baseline="0" noProof="0" dirty="0" smtClean="0">
                  <a:ln>
                    <a:noFill/>
                  </a:ln>
                  <a:solidFill>
                    <a:prstClr val="black"/>
                  </a:solidFill>
                  <a:effectLst/>
                  <a:uLnTx/>
                  <a:uFillTx/>
                  <a:latin typeface="Arial"/>
                  <a:cs typeface="Arial"/>
                </a:rPr>
                <a:t>:</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cs typeface="Arial"/>
                </a:rPr>
                <a:t>Posture</a:t>
              </a:r>
              <a:r>
                <a:rPr kumimoji="0" lang="en-GB" sz="1600" b="0" i="0" u="none" strike="noStrike" kern="1200" cap="none" spc="0" normalizeH="0" baseline="0" noProof="0" dirty="0" smtClean="0">
                  <a:ln>
                    <a:noFill/>
                  </a:ln>
                  <a:solidFill>
                    <a:prstClr val="black"/>
                  </a:solidFill>
                  <a:effectLst/>
                  <a:uLnTx/>
                  <a:uFillTx/>
                  <a:latin typeface="Arial"/>
                  <a:cs typeface="Arial"/>
                </a:rPr>
                <a:t>:</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cs typeface="Arial"/>
                </a:rPr>
                <a:t>Gesture:</a:t>
              </a:r>
              <a:endParaRPr lang="en-GB" sz="1600" dirty="0">
                <a:solidFill>
                  <a:prstClr val="black"/>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cs typeface="Arial"/>
                </a:rPr>
                <a:t>Facial </a:t>
              </a:r>
              <a:r>
                <a:rPr kumimoji="0" lang="en-GB" sz="1600" b="0" i="0" u="none" strike="noStrike" kern="1200" cap="none" spc="0" normalizeH="0" baseline="0" noProof="0" dirty="0">
                  <a:ln>
                    <a:noFill/>
                  </a:ln>
                  <a:solidFill>
                    <a:prstClr val="black"/>
                  </a:solidFill>
                  <a:effectLst/>
                  <a:uLnTx/>
                  <a:uFillTx/>
                  <a:latin typeface="Arial"/>
                  <a:cs typeface="Arial"/>
                </a:rPr>
                <a:t>Expression</a:t>
              </a:r>
              <a:r>
                <a:rPr kumimoji="0" lang="en-GB" sz="1600" b="0" i="0" u="none" strike="noStrike" kern="1200" cap="none" spc="0" normalizeH="0" baseline="0" noProof="0" dirty="0" smtClean="0">
                  <a:ln>
                    <a:noFill/>
                  </a:ln>
                  <a:solidFill>
                    <a:prstClr val="black"/>
                  </a:solidFill>
                  <a:effectLst/>
                  <a:uLnTx/>
                  <a:uFillTx/>
                  <a:latin typeface="Arial"/>
                  <a:cs typeface="Arial"/>
                </a:rPr>
                <a:t>:</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cs typeface="Arial"/>
                </a:rPr>
                <a:t>Gait:</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Rectangle: Rounded Corners 13">
              <a:extLst>
                <a:ext uri="{FF2B5EF4-FFF2-40B4-BE49-F238E27FC236}">
                  <a16:creationId xmlns:a16="http://schemas.microsoft.com/office/drawing/2014/main" xmlns="" id="{047EB7C6-78C0-491B-B688-F2AC401C8DAC}"/>
                </a:ext>
              </a:extLst>
            </p:cNvPr>
            <p:cNvSpPr/>
            <p:nvPr/>
          </p:nvSpPr>
          <p:spPr>
            <a:xfrm>
              <a:off x="-9526" y="3979820"/>
              <a:ext cx="4572002" cy="1538461"/>
            </a:xfrm>
            <a:prstGeom prst="roundRect">
              <a:avLst>
                <a:gd name="adj" fmla="val 1437"/>
              </a:avLst>
            </a:prstGeom>
            <a:ln w="38100"/>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cs typeface="Arial"/>
                </a:rPr>
                <a:t>Vocal Skills:</a:t>
              </a:r>
            </a:p>
            <a:p>
              <a:pPr defTabSz="457200">
                <a:defRPr/>
              </a:pPr>
              <a:r>
                <a:rPr lang="en-GB" sz="1600" dirty="0">
                  <a:solidFill>
                    <a:prstClr val="black"/>
                  </a:solidFill>
                  <a:latin typeface="Arial"/>
                  <a:cs typeface="Arial"/>
                </a:rPr>
                <a:t>Accent</a:t>
              </a:r>
              <a:r>
                <a:rPr lang="en-GB" sz="1600" dirty="0" smtClean="0">
                  <a:solidFill>
                    <a:prstClr val="black"/>
                  </a:solidFill>
                  <a:latin typeface="Arial"/>
                  <a:cs typeface="Arial"/>
                </a:rPr>
                <a:t>:</a:t>
              </a:r>
              <a:endParaRPr kumimoji="0" lang="en-GB" sz="1600" b="0" i="0" u="none" strike="noStrike" kern="1200" cap="none" spc="0" normalizeH="0" baseline="0" noProof="0" dirty="0" smtClean="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cs typeface="Arial"/>
                </a:rPr>
                <a:t>Pitch:</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cs typeface="Arial"/>
                </a:rPr>
                <a:t>Pace</a:t>
              </a:r>
              <a:r>
                <a:rPr kumimoji="0" lang="en-GB" sz="1600" b="0" i="0" u="none" strike="noStrike" kern="1200" cap="none" spc="0" normalizeH="0" baseline="0" noProof="0" dirty="0" smtClean="0">
                  <a:ln>
                    <a:noFill/>
                  </a:ln>
                  <a:solidFill>
                    <a:prstClr val="black"/>
                  </a:solidFill>
                  <a:effectLst/>
                  <a:uLnTx/>
                  <a:uFillTx/>
                  <a:latin typeface="Arial"/>
                  <a:cs typeface="Arial"/>
                </a:rPr>
                <a:t>:</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cs typeface="Arial"/>
                </a:rPr>
                <a:t>Volume</a:t>
              </a:r>
              <a:r>
                <a:rPr kumimoji="0" lang="en-GB" sz="1600" b="0" i="0" u="none" strike="noStrike" kern="1200" cap="none" spc="0" normalizeH="0" baseline="0" noProof="0" dirty="0" smtClean="0">
                  <a:ln>
                    <a:noFill/>
                  </a:ln>
                  <a:solidFill>
                    <a:prstClr val="black"/>
                  </a:solidFill>
                  <a:effectLst/>
                  <a:uLnTx/>
                  <a:uFillTx/>
                  <a:latin typeface="Arial"/>
                  <a:cs typeface="Arial"/>
                </a:rPr>
                <a:t>:</a:t>
              </a:r>
              <a:endParaRPr kumimoji="0"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cs typeface="Arial"/>
                </a:rPr>
                <a:t>Tone: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Rectangle: Rounded Corners 17">
              <a:extLst>
                <a:ext uri="{FF2B5EF4-FFF2-40B4-BE49-F238E27FC236}">
                  <a16:creationId xmlns:a16="http://schemas.microsoft.com/office/drawing/2014/main" xmlns="" id="{173D92C0-62C3-4667-9052-E8D19E49FBFC}"/>
                </a:ext>
              </a:extLst>
            </p:cNvPr>
            <p:cNvSpPr/>
            <p:nvPr/>
          </p:nvSpPr>
          <p:spPr>
            <a:xfrm>
              <a:off x="3281653" y="387685"/>
              <a:ext cx="1297732" cy="40466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Age:</a:t>
              </a:r>
            </a:p>
          </p:txBody>
        </p:sp>
      </p:grpSp>
      <p:sp>
        <p:nvSpPr>
          <p:cNvPr id="18" name="Rectangle: Rounded Corners 3">
            <a:extLst>
              <a:ext uri="{FF2B5EF4-FFF2-40B4-BE49-F238E27FC236}">
                <a16:creationId xmlns:a16="http://schemas.microsoft.com/office/drawing/2014/main" xmlns="" id="{630D5F6A-EE1A-449D-BF7F-422690350450}"/>
              </a:ext>
            </a:extLst>
          </p:cNvPr>
          <p:cNvSpPr/>
          <p:nvPr/>
        </p:nvSpPr>
        <p:spPr>
          <a:xfrm>
            <a:off x="4564615" y="752636"/>
            <a:ext cx="4560331" cy="40466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u="sng" dirty="0" smtClean="0">
                <a:solidFill>
                  <a:prstClr val="black"/>
                </a:solidFill>
                <a:latin typeface="Arial"/>
                <a:cs typeface="Arial"/>
              </a:rPr>
              <a:t>Character Profile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2129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6232475"/>
          </a:xfrm>
          <a:prstGeom prst="rect">
            <a:avLst/>
          </a:prstGeom>
        </p:spPr>
        <p:txBody>
          <a:bodyPr wrap="square">
            <a:spAutoFit/>
          </a:bodyPr>
          <a:lstStyle/>
          <a:p>
            <a:r>
              <a:rPr lang="en-GB" sz="1100" b="1" i="1" dirty="0">
                <a:latin typeface="Arial" pitchFamily="34" charset="0"/>
                <a:cs typeface="Arial" pitchFamily="34" charset="0"/>
              </a:rPr>
              <a:t>Jonathan </a:t>
            </a:r>
            <a:r>
              <a:rPr lang="en-GB" sz="1100" b="1" i="1" dirty="0" err="1">
                <a:latin typeface="Arial" pitchFamily="34" charset="0"/>
                <a:cs typeface="Arial" pitchFamily="34" charset="0"/>
              </a:rPr>
              <a:t>Harker</a:t>
            </a:r>
            <a:r>
              <a:rPr lang="en-GB" sz="1100" b="1" i="1" dirty="0">
                <a:latin typeface="Arial" pitchFamily="34" charset="0"/>
                <a:cs typeface="Arial" pitchFamily="34" charset="0"/>
              </a:rPr>
              <a:t> </a:t>
            </a:r>
            <a:r>
              <a:rPr lang="en-GB" sz="1100" i="1" dirty="0">
                <a:latin typeface="Arial" pitchFamily="34" charset="0"/>
                <a:cs typeface="Arial" pitchFamily="34" charset="0"/>
              </a:rPr>
              <a:t>enters carrying a briefcase. He puts this down and speaks to the audience.</a:t>
            </a:r>
            <a:endParaRPr lang="en-GB" sz="1100" dirty="0">
              <a:latin typeface="Arial" pitchFamily="34" charset="0"/>
              <a:cs typeface="Arial" pitchFamily="34" charset="0"/>
            </a:endParaRP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It began when I was working as an assistant lawyer in the offices of Mr Hawkins, the solicitor. And it was in connection with </a:t>
            </a:r>
            <a:r>
              <a:rPr lang="en-GB" sz="1100" dirty="0" err="1">
                <a:latin typeface="Arial" pitchFamily="34" charset="0"/>
                <a:cs typeface="Arial" pitchFamily="34" charset="0"/>
              </a:rPr>
              <a:t>with</a:t>
            </a:r>
            <a:r>
              <a:rPr lang="en-GB" sz="1100" dirty="0">
                <a:latin typeface="Arial" pitchFamily="34" charset="0"/>
                <a:cs typeface="Arial" pitchFamily="34" charset="0"/>
              </a:rPr>
              <a:t> </a:t>
            </a:r>
            <a:r>
              <a:rPr lang="en-GB" sz="1100" dirty="0" smtClean="0">
                <a:latin typeface="Arial" pitchFamily="34" charset="0"/>
                <a:cs typeface="Arial" pitchFamily="34" charset="0"/>
              </a:rPr>
              <a:t>	that </a:t>
            </a:r>
            <a:r>
              <a:rPr lang="en-GB" sz="1100" dirty="0">
                <a:latin typeface="Arial" pitchFamily="34" charset="0"/>
                <a:cs typeface="Arial" pitchFamily="34" charset="0"/>
              </a:rPr>
              <a:t>work, and from Mr Hawkins’s own lips, that I first heard the name of Dracula.</a:t>
            </a:r>
          </a:p>
          <a:p>
            <a:endParaRPr lang="en-GB" sz="400" dirty="0">
              <a:latin typeface="Arial" pitchFamily="34" charset="0"/>
              <a:cs typeface="Arial" pitchFamily="34" charset="0"/>
            </a:endParaRPr>
          </a:p>
          <a:p>
            <a:r>
              <a:rPr lang="en-GB" sz="1100" i="1" dirty="0">
                <a:latin typeface="Arial" pitchFamily="34" charset="0"/>
                <a:cs typeface="Arial" pitchFamily="34" charset="0"/>
              </a:rPr>
              <a:t>Mr Hawkins enters, carrying a file of papers. He speaks to Jonathan.</a:t>
            </a:r>
            <a:endParaRPr lang="en-GB" sz="1100" dirty="0">
              <a:latin typeface="Arial" pitchFamily="34" charset="0"/>
              <a:cs typeface="Arial" pitchFamily="34" charset="0"/>
            </a:endParaRP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He lives in Eastern Europe. A small country called Transylvania. Ever heard of it?</a:t>
            </a: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a:t>
            </a:r>
            <a:r>
              <a:rPr lang="en-GB" sz="1100" i="1" dirty="0">
                <a:latin typeface="Arial" pitchFamily="34" charset="0"/>
                <a:cs typeface="Arial" pitchFamily="34" charset="0"/>
              </a:rPr>
              <a:t>(Turning to Mr Hawkins.) </a:t>
            </a:r>
            <a:r>
              <a:rPr lang="en-GB" sz="1100" dirty="0">
                <a:latin typeface="Arial" pitchFamily="34" charset="0"/>
                <a:cs typeface="Arial" pitchFamily="34" charset="0"/>
              </a:rPr>
              <a:t>No, I can’t say that I have.</a:t>
            </a: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Neither had I. Anyway, this Dracula fellow lives there. An aristocrat. Old family. And he wants to move to England. Fallen in love </a:t>
            </a:r>
            <a:r>
              <a:rPr lang="en-GB" sz="1100" dirty="0" smtClean="0">
                <a:latin typeface="Arial" pitchFamily="34" charset="0"/>
                <a:cs typeface="Arial" pitchFamily="34" charset="0"/>
              </a:rPr>
              <a:t>	with </a:t>
            </a:r>
            <a:r>
              <a:rPr lang="en-GB" sz="1100" dirty="0">
                <a:latin typeface="Arial" pitchFamily="34" charset="0"/>
                <a:cs typeface="Arial" pitchFamily="34" charset="0"/>
              </a:rPr>
              <a:t>the place. All from books, mind. Never been here. </a:t>
            </a:r>
            <a:r>
              <a:rPr lang="en-GB" sz="1100" i="1" dirty="0">
                <a:latin typeface="Arial" pitchFamily="34" charset="0"/>
                <a:cs typeface="Arial" pitchFamily="34" charset="0"/>
              </a:rPr>
              <a:t>(pause)</a:t>
            </a:r>
            <a:r>
              <a:rPr lang="en-GB" sz="1100" dirty="0">
                <a:latin typeface="Arial" pitchFamily="34" charset="0"/>
                <a:cs typeface="Arial" pitchFamily="34" charset="0"/>
              </a:rPr>
              <a:t> Where was I?</a:t>
            </a: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You were telling me about Mr Dracula.</a:t>
            </a: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Count… Count Dracula, my boy. These European chaps can be very touchy about their ancestry and titles. Remember that when </a:t>
            </a:r>
            <a:r>
              <a:rPr lang="en-GB" sz="1100" dirty="0" smtClean="0">
                <a:latin typeface="Arial" pitchFamily="34" charset="0"/>
                <a:cs typeface="Arial" pitchFamily="34" charset="0"/>
              </a:rPr>
              <a:t>	you </a:t>
            </a:r>
            <a:r>
              <a:rPr lang="en-GB" sz="1100" dirty="0">
                <a:latin typeface="Arial" pitchFamily="34" charset="0"/>
                <a:cs typeface="Arial" pitchFamily="34" charset="0"/>
              </a:rPr>
              <a:t>meet him.</a:t>
            </a: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I’m to meet him?</a:t>
            </a: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Yes. That’s what I’m coming to. An agent of his called Mr </a:t>
            </a:r>
            <a:r>
              <a:rPr lang="en-GB" sz="1100" dirty="0" err="1">
                <a:latin typeface="Arial" pitchFamily="34" charset="0"/>
                <a:cs typeface="Arial" pitchFamily="34" charset="0"/>
              </a:rPr>
              <a:t>Renfield</a:t>
            </a:r>
            <a:r>
              <a:rPr lang="en-GB" sz="1100" dirty="0">
                <a:latin typeface="Arial" pitchFamily="34" charset="0"/>
                <a:cs typeface="Arial" pitchFamily="34" charset="0"/>
              </a:rPr>
              <a:t>, strange fellow, brought me a letter from the Count stating that </a:t>
            </a:r>
            <a:r>
              <a:rPr lang="en-GB" sz="1100" dirty="0" smtClean="0">
                <a:latin typeface="Arial" pitchFamily="34" charset="0"/>
                <a:cs typeface="Arial" pitchFamily="34" charset="0"/>
              </a:rPr>
              <a:t>	he </a:t>
            </a:r>
            <a:r>
              <a:rPr lang="en-GB" sz="1100" dirty="0">
                <a:latin typeface="Arial" pitchFamily="34" charset="0"/>
                <a:cs typeface="Arial" pitchFamily="34" charset="0"/>
              </a:rPr>
              <a:t>wished to move to England and wanted a reliable firm to find a place for him. Money no object. How’s that, eh?</a:t>
            </a: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Your reputation’s travelled far indeed, Mr Hawkins.</a:t>
            </a: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And so shall you, Jonathan. All the way to Transylvania!</a:t>
            </a: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What? I’m to go there?</a:t>
            </a:r>
          </a:p>
          <a:p>
            <a:endParaRPr lang="en-GB" sz="8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Yes! I think I’ve found the kind of place Count Dracula is looking for. A bit of a ruin, really, but that’s what he asked for. Something </a:t>
            </a:r>
            <a:r>
              <a:rPr lang="en-GB" sz="1100" dirty="0" smtClean="0">
                <a:latin typeface="Arial" pitchFamily="34" charset="0"/>
                <a:cs typeface="Arial" pitchFamily="34" charset="0"/>
              </a:rPr>
              <a:t>	old </a:t>
            </a:r>
            <a:r>
              <a:rPr lang="en-GB" sz="1100" dirty="0">
                <a:latin typeface="Arial" pitchFamily="34" charset="0"/>
                <a:cs typeface="Arial" pitchFamily="34" charset="0"/>
              </a:rPr>
              <a:t>and spacious and remote. You’re to travel to his home with all the details and documents. I’ve written to the Count and told him </a:t>
            </a:r>
            <a:r>
              <a:rPr lang="en-GB" sz="1100" dirty="0" smtClean="0">
                <a:latin typeface="Arial" pitchFamily="34" charset="0"/>
                <a:cs typeface="Arial" pitchFamily="34" charset="0"/>
              </a:rPr>
              <a:t>	so</a:t>
            </a:r>
            <a:r>
              <a:rPr lang="en-GB" sz="1100" dirty="0">
                <a:latin typeface="Arial" pitchFamily="34" charset="0"/>
                <a:cs typeface="Arial" pitchFamily="34" charset="0"/>
              </a:rPr>
              <a:t>. </a:t>
            </a:r>
            <a:r>
              <a:rPr lang="en-GB" sz="1100" i="1" dirty="0">
                <a:latin typeface="Arial" pitchFamily="34" charset="0"/>
                <a:cs typeface="Arial" pitchFamily="34" charset="0"/>
              </a:rPr>
              <a:t>(He hands the file to Jonathan.) </a:t>
            </a:r>
            <a:r>
              <a:rPr lang="en-GB" sz="1100" dirty="0">
                <a:latin typeface="Arial" pitchFamily="34" charset="0"/>
                <a:cs typeface="Arial" pitchFamily="34" charset="0"/>
              </a:rPr>
              <a:t>Everything’s in there – specifications, deeds and a photograph of the property – and contracts </a:t>
            </a:r>
            <a:r>
              <a:rPr lang="en-GB" sz="1100" dirty="0" smtClean="0">
                <a:latin typeface="Arial" pitchFamily="34" charset="0"/>
                <a:cs typeface="Arial" pitchFamily="34" charset="0"/>
              </a:rPr>
              <a:t>	for </a:t>
            </a:r>
            <a:r>
              <a:rPr lang="en-GB" sz="1100" dirty="0">
                <a:latin typeface="Arial" pitchFamily="34" charset="0"/>
                <a:cs typeface="Arial" pitchFamily="34" charset="0"/>
              </a:rPr>
              <a:t>him to sign. </a:t>
            </a: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When shall I leave?</a:t>
            </a: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The sooner you go, the sooner you’ll be there, and the sooner back with everything signed and sealed. Do well in this and I’ll </a:t>
            </a:r>
            <a:r>
              <a:rPr lang="en-GB" sz="1100" dirty="0" smtClean="0">
                <a:latin typeface="Arial" pitchFamily="34" charset="0"/>
                <a:cs typeface="Arial" pitchFamily="34" charset="0"/>
              </a:rPr>
              <a:t>	make </a:t>
            </a:r>
            <a:r>
              <a:rPr lang="en-GB" sz="1100" dirty="0">
                <a:latin typeface="Arial" pitchFamily="34" charset="0"/>
                <a:cs typeface="Arial" pitchFamily="34" charset="0"/>
              </a:rPr>
              <a:t>you partner. You’ll be a married man soon, and I need someone to run the business with me. </a:t>
            </a:r>
            <a:endParaRPr lang="en-GB" sz="1100" dirty="0" smtClean="0">
              <a:latin typeface="Arial" pitchFamily="34" charset="0"/>
              <a:cs typeface="Arial" pitchFamily="34" charset="0"/>
            </a:endParaRP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i="1" dirty="0">
                <a:latin typeface="Arial" pitchFamily="34" charset="0"/>
                <a:cs typeface="Arial" pitchFamily="34" charset="0"/>
              </a:rPr>
              <a:t> 	(Deeply grateful)</a:t>
            </a:r>
            <a:r>
              <a:rPr lang="en-GB" sz="1100" dirty="0">
                <a:latin typeface="Arial" pitchFamily="34" charset="0"/>
                <a:cs typeface="Arial" pitchFamily="34" charset="0"/>
              </a:rPr>
              <a:t> Thank you, Mr Hawkins.</a:t>
            </a:r>
          </a:p>
          <a:p>
            <a:endParaRPr lang="en-GB" sz="400" dirty="0">
              <a:latin typeface="Arial" pitchFamily="34" charset="0"/>
              <a:cs typeface="Arial" pitchFamily="34" charset="0"/>
            </a:endParaRPr>
          </a:p>
          <a:p>
            <a:r>
              <a:rPr lang="en-GB" sz="1100" b="1" dirty="0">
                <a:latin typeface="Arial" pitchFamily="34" charset="0"/>
                <a:cs typeface="Arial" pitchFamily="34" charset="0"/>
              </a:rPr>
              <a:t>Mr Hawkins</a:t>
            </a:r>
            <a:r>
              <a:rPr lang="en-GB" sz="1100" dirty="0">
                <a:latin typeface="Arial" pitchFamily="34" charset="0"/>
                <a:cs typeface="Arial" pitchFamily="34" charset="0"/>
              </a:rPr>
              <a:t> 	We’ll talk further when you get back. </a:t>
            </a:r>
            <a:r>
              <a:rPr lang="en-GB" sz="1100" i="1" dirty="0">
                <a:latin typeface="Arial" pitchFamily="34" charset="0"/>
                <a:cs typeface="Arial" pitchFamily="34" charset="0"/>
              </a:rPr>
              <a:t>(He turns to go, stops and turns back.)</a:t>
            </a:r>
            <a:r>
              <a:rPr lang="en-GB" sz="1100" dirty="0">
                <a:latin typeface="Arial" pitchFamily="34" charset="0"/>
                <a:cs typeface="Arial" pitchFamily="34" charset="0"/>
              </a:rPr>
              <a:t> It’s a great opportunity for you, my boy. And a great </a:t>
            </a:r>
            <a:r>
              <a:rPr lang="en-GB" sz="1100" dirty="0" smtClean="0">
                <a:latin typeface="Arial" pitchFamily="34" charset="0"/>
                <a:cs typeface="Arial" pitchFamily="34" charset="0"/>
              </a:rPr>
              <a:t>	adventure</a:t>
            </a:r>
            <a:r>
              <a:rPr lang="en-GB" sz="1100" dirty="0">
                <a:latin typeface="Arial" pitchFamily="34" charset="0"/>
                <a:cs typeface="Arial" pitchFamily="34" charset="0"/>
              </a:rPr>
              <a:t>!</a:t>
            </a:r>
          </a:p>
          <a:p>
            <a:endParaRPr lang="en-GB" sz="400" dirty="0">
              <a:latin typeface="Arial" pitchFamily="34" charset="0"/>
              <a:cs typeface="Arial" pitchFamily="34" charset="0"/>
            </a:endParaRPr>
          </a:p>
          <a:p>
            <a:r>
              <a:rPr lang="en-GB" sz="1100" b="1" i="1" dirty="0">
                <a:latin typeface="Arial" pitchFamily="34" charset="0"/>
                <a:cs typeface="Arial" pitchFamily="34" charset="0"/>
              </a:rPr>
              <a:t>Mr Hawkins</a:t>
            </a:r>
            <a:r>
              <a:rPr lang="en-GB" sz="1100" i="1" dirty="0">
                <a:latin typeface="Arial" pitchFamily="34" charset="0"/>
                <a:cs typeface="Arial" pitchFamily="34" charset="0"/>
              </a:rPr>
              <a:t> goes. </a:t>
            </a:r>
            <a:r>
              <a:rPr lang="en-GB" sz="1100" b="1" i="1" dirty="0">
                <a:latin typeface="Arial" pitchFamily="34" charset="0"/>
                <a:cs typeface="Arial" pitchFamily="34" charset="0"/>
              </a:rPr>
              <a:t>Jonathan</a:t>
            </a:r>
            <a:r>
              <a:rPr lang="en-GB" sz="1100" i="1" dirty="0">
                <a:latin typeface="Arial" pitchFamily="34" charset="0"/>
                <a:cs typeface="Arial" pitchFamily="34" charset="0"/>
              </a:rPr>
              <a:t> puts the file in his briefcase and as he does so he speaks to the audience.</a:t>
            </a:r>
            <a:endParaRPr lang="en-GB" sz="1100" dirty="0">
              <a:latin typeface="Arial" pitchFamily="34" charset="0"/>
              <a:cs typeface="Arial" pitchFamily="34" charset="0"/>
            </a:endParaRPr>
          </a:p>
          <a:p>
            <a:endParaRPr lang="en-GB" sz="400" dirty="0">
              <a:latin typeface="Arial" pitchFamily="34" charset="0"/>
              <a:cs typeface="Arial" pitchFamily="34" charset="0"/>
            </a:endParaRPr>
          </a:p>
          <a:p>
            <a:r>
              <a:rPr lang="en-GB" sz="1100" b="1" dirty="0">
                <a:latin typeface="Arial" pitchFamily="34" charset="0"/>
                <a:cs typeface="Arial" pitchFamily="34" charset="0"/>
              </a:rPr>
              <a:t>Jonathan</a:t>
            </a:r>
            <a:r>
              <a:rPr lang="en-GB" sz="1100" dirty="0">
                <a:latin typeface="Arial" pitchFamily="34" charset="0"/>
                <a:cs typeface="Arial" pitchFamily="34" charset="0"/>
              </a:rPr>
              <a:t> 	A great adventure. </a:t>
            </a:r>
          </a:p>
        </p:txBody>
      </p:sp>
    </p:spTree>
    <p:extLst>
      <p:ext uri="{BB962C8B-B14F-4D97-AF65-F5344CB8AC3E}">
        <p14:creationId xmlns:p14="http://schemas.microsoft.com/office/powerpoint/2010/main" val="106228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86706" y="5334000"/>
            <a:ext cx="184666" cy="369332"/>
          </a:xfrm>
          <a:prstGeom prst="rect">
            <a:avLst/>
          </a:prstGeom>
          <a:noFill/>
        </p:spPr>
        <p:txBody>
          <a:bodyPr wrap="none" rtlCol="0">
            <a:spAutoFit/>
          </a:bodyPr>
          <a:lstStyle/>
          <a:p>
            <a:endParaRPr lang="en-US" dirty="0"/>
          </a:p>
        </p:txBody>
      </p:sp>
      <p:sp>
        <p:nvSpPr>
          <p:cNvPr id="3" name="Rectangle 2"/>
          <p:cNvSpPr/>
          <p:nvPr/>
        </p:nvSpPr>
        <p:spPr>
          <a:xfrm>
            <a:off x="3372" y="0"/>
            <a:ext cx="9178877"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There was only one </a:t>
            </a:r>
            <a:r>
              <a:rPr lang="en-GB" b="1" dirty="0">
                <a:solidFill>
                  <a:srgbClr val="FD8008"/>
                </a:solidFill>
                <a:latin typeface="Arial" panose="020B0604020202020204" pitchFamily="34" charset="0"/>
                <a:cs typeface="Arial" panose="020B0604020202020204" pitchFamily="34" charset="0"/>
              </a:rPr>
              <a:t>character</a:t>
            </a:r>
            <a:r>
              <a:rPr lang="en-GB" dirty="0">
                <a:latin typeface="Arial" panose="020B0604020202020204" pitchFamily="34" charset="0"/>
                <a:cs typeface="Arial" panose="020B0604020202020204" pitchFamily="34" charset="0"/>
              </a:rPr>
              <a:t> in the first scene (</a:t>
            </a:r>
            <a:r>
              <a:rPr lang="en-GB" b="1" dirty="0">
                <a:solidFill>
                  <a:srgbClr val="FD8008"/>
                </a:solidFill>
                <a:latin typeface="Arial" panose="020B0604020202020204" pitchFamily="34" charset="0"/>
                <a:cs typeface="Arial" panose="020B0604020202020204" pitchFamily="34" charset="0"/>
              </a:rPr>
              <a:t>Prologue</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is called a </a:t>
            </a:r>
            <a:r>
              <a:rPr lang="en-GB" b="1" dirty="0">
                <a:solidFill>
                  <a:srgbClr val="FD8008"/>
                </a:solidFill>
                <a:latin typeface="Arial" panose="020B0604020202020204" pitchFamily="34" charset="0"/>
                <a:cs typeface="Arial" panose="020B0604020202020204" pitchFamily="34" charset="0"/>
              </a:rPr>
              <a:t>monologue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7589" y="5754905"/>
            <a:ext cx="9136411" cy="400110"/>
          </a:xfrm>
          <a:prstGeom prst="rect">
            <a:avLst/>
          </a:prstGeom>
          <a:solidFill>
            <a:srgbClr val="FFFF00"/>
          </a:solidFill>
        </p:spPr>
        <p:txBody>
          <a:bodyPr wrap="square" rtlCol="0">
            <a:spAutoFit/>
          </a:bodyPr>
          <a:lstStyle/>
          <a:p>
            <a:pPr marL="457200" indent="-457200">
              <a:buFont typeface="Arial" pitchFamily="34" charset="0"/>
              <a:buChar char="•"/>
            </a:pPr>
            <a:r>
              <a:rPr lang="en-GB" sz="2000" dirty="0" smtClean="0">
                <a:latin typeface="Arial" panose="020B0604020202020204" pitchFamily="34" charset="0"/>
                <a:cs typeface="Arial" panose="020B0604020202020204" pitchFamily="34" charset="0"/>
              </a:rPr>
              <a:t>Write on your script where the monologue, duologue and flashback begin.</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5" r="11975"/>
          <a:stretch/>
        </p:blipFill>
        <p:spPr bwMode="auto">
          <a:xfrm>
            <a:off x="4725668" y="1056159"/>
            <a:ext cx="4390034" cy="379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316" y="665825"/>
            <a:ext cx="4643763" cy="5047536"/>
          </a:xfrm>
          <a:prstGeom prst="rect">
            <a:avLst/>
          </a:prstGeom>
        </p:spPr>
        <p:txBody>
          <a:bodyPr wrap="square">
            <a:spAutoFit/>
          </a:bodyPr>
          <a:lstStyle/>
          <a:p>
            <a:pPr algn="ct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the second scene there are two characters. This is called a </a:t>
            </a:r>
            <a:r>
              <a:rPr lang="en-GB" b="1" dirty="0">
                <a:solidFill>
                  <a:srgbClr val="FD8008"/>
                </a:solidFill>
                <a:latin typeface="Arial" panose="020B0604020202020204" pitchFamily="34" charset="0"/>
                <a:cs typeface="Arial" panose="020B0604020202020204" pitchFamily="34" charset="0"/>
              </a:rPr>
              <a:t>duologue</a:t>
            </a:r>
            <a:r>
              <a:rPr lang="en-GB" dirty="0">
                <a:latin typeface="Arial" panose="020B0604020202020204" pitchFamily="34" charset="0"/>
                <a:cs typeface="Arial" panose="020B0604020202020204" pitchFamily="34" charset="0"/>
              </a:rPr>
              <a:t>. The words spoken by two are more characters is called </a:t>
            </a:r>
            <a:r>
              <a:rPr lang="en-GB" b="1" dirty="0">
                <a:solidFill>
                  <a:srgbClr val="FD8008"/>
                </a:solidFill>
                <a:latin typeface="Arial" panose="020B0604020202020204" pitchFamily="34" charset="0"/>
                <a:cs typeface="Arial" panose="020B0604020202020204" pitchFamily="34" charset="0"/>
              </a:rPr>
              <a:t>dialogue</a:t>
            </a: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pPr algn="ctr"/>
            <a:endParaRPr lang="en-GB" sz="800"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character of Dracula was telling his story directly to the </a:t>
            </a:r>
            <a:r>
              <a:rPr lang="en-GB" b="1" dirty="0">
                <a:solidFill>
                  <a:srgbClr val="FD8008"/>
                </a:solidFill>
                <a:latin typeface="Arial" panose="020B0604020202020204" pitchFamily="34" charset="0"/>
                <a:cs typeface="Arial" panose="020B0604020202020204" pitchFamily="34" charset="0"/>
              </a:rPr>
              <a:t>audience</a:t>
            </a:r>
            <a:r>
              <a:rPr lang="en-GB"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This is called </a:t>
            </a:r>
            <a:r>
              <a:rPr lang="en-GB" b="1" dirty="0">
                <a:solidFill>
                  <a:srgbClr val="FD8008"/>
                </a:solidFill>
                <a:latin typeface="Arial" panose="020B0604020202020204" pitchFamily="34" charset="0"/>
                <a:cs typeface="Arial" panose="020B0604020202020204" pitchFamily="34" charset="0"/>
              </a:rPr>
              <a:t>narration</a:t>
            </a:r>
            <a:r>
              <a:rPr lang="en-GB"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The </a:t>
            </a:r>
            <a:r>
              <a:rPr lang="en-GB" b="1" dirty="0">
                <a:solidFill>
                  <a:srgbClr val="FD8008"/>
                </a:solidFill>
                <a:latin typeface="Arial" panose="020B0604020202020204" pitchFamily="34" charset="0"/>
                <a:cs typeface="Arial" panose="020B0604020202020204" pitchFamily="34" charset="0"/>
              </a:rPr>
              <a:t>narrator</a:t>
            </a:r>
            <a:r>
              <a:rPr lang="en-GB" dirty="0">
                <a:latin typeface="Arial" panose="020B0604020202020204" pitchFamily="34" charset="0"/>
                <a:cs typeface="Arial" panose="020B0604020202020204" pitchFamily="34" charset="0"/>
              </a:rPr>
              <a:t> ‘breaks the </a:t>
            </a:r>
            <a:r>
              <a:rPr lang="en-GB" b="1" dirty="0">
                <a:solidFill>
                  <a:srgbClr val="FD8008"/>
                </a:solidFill>
                <a:latin typeface="Arial" panose="020B0604020202020204" pitchFamily="34" charset="0"/>
                <a:cs typeface="Arial" panose="020B0604020202020204" pitchFamily="34" charset="0"/>
              </a:rPr>
              <a:t>fourth wall</a:t>
            </a:r>
            <a:r>
              <a:rPr lang="en-GB" dirty="0">
                <a:latin typeface="Arial" panose="020B0604020202020204" pitchFamily="34" charset="0"/>
                <a:cs typeface="Arial" panose="020B0604020202020204" pitchFamily="34" charset="0"/>
              </a:rPr>
              <a:t>’ when they directly address the </a:t>
            </a:r>
            <a:r>
              <a:rPr lang="en-GB" b="1" dirty="0">
                <a:solidFill>
                  <a:srgbClr val="FD8008"/>
                </a:solidFill>
                <a:latin typeface="Arial" panose="020B0604020202020204" pitchFamily="34" charset="0"/>
                <a:cs typeface="Arial" panose="020B0604020202020204" pitchFamily="34" charset="0"/>
              </a:rPr>
              <a:t>audience</a:t>
            </a:r>
            <a:r>
              <a:rPr lang="en-GB" dirty="0">
                <a:latin typeface="Arial" panose="020B0604020202020204" pitchFamily="34" charset="0"/>
                <a:cs typeface="Arial" panose="020B0604020202020204" pitchFamily="34" charset="0"/>
              </a:rPr>
              <a:t>.</a:t>
            </a:r>
          </a:p>
          <a:p>
            <a:pPr algn="ctr"/>
            <a:endParaRPr lang="en-GB" sz="800"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At the start of the second scene, Jonathan is </a:t>
            </a:r>
            <a:r>
              <a:rPr lang="en-GB" b="1" dirty="0" smtClean="0">
                <a:solidFill>
                  <a:srgbClr val="FD8008"/>
                </a:solidFill>
                <a:latin typeface="Arial" panose="020B0604020202020204" pitchFamily="34" charset="0"/>
                <a:cs typeface="Arial" panose="020B0604020202020204" pitchFamily="34" charset="0"/>
              </a:rPr>
              <a:t>narrating</a:t>
            </a:r>
            <a:r>
              <a:rPr lang="en-GB" dirty="0" smtClean="0">
                <a:latin typeface="Arial" panose="020B0604020202020204" pitchFamily="34" charset="0"/>
                <a:cs typeface="Arial" panose="020B0604020202020204" pitchFamily="34" charset="0"/>
              </a:rPr>
              <a:t> his story to the audience and when Mr Hawkins enters </a:t>
            </a:r>
          </a:p>
          <a:p>
            <a:pPr algn="ctr"/>
            <a:r>
              <a:rPr lang="en-GB" dirty="0" smtClean="0">
                <a:latin typeface="Arial" panose="020B0604020202020204" pitchFamily="34" charset="0"/>
                <a:cs typeface="Arial" panose="020B0604020202020204" pitchFamily="34" charset="0"/>
              </a:rPr>
              <a:t>a </a:t>
            </a:r>
            <a:r>
              <a:rPr lang="en-GB" b="1" dirty="0" smtClean="0">
                <a:solidFill>
                  <a:srgbClr val="FD8008"/>
                </a:solidFill>
                <a:latin typeface="Arial" panose="020B0604020202020204" pitchFamily="34" charset="0"/>
                <a:cs typeface="Arial" panose="020B0604020202020204" pitchFamily="34" charset="0"/>
              </a:rPr>
              <a:t>flashback</a:t>
            </a:r>
            <a:r>
              <a:rPr lang="en-GB" dirty="0" smtClean="0">
                <a:latin typeface="Arial" panose="020B0604020202020204" pitchFamily="34" charset="0"/>
                <a:cs typeface="Arial" panose="020B0604020202020204" pitchFamily="34" charset="0"/>
              </a:rPr>
              <a:t> begins</a:t>
            </a:r>
          </a:p>
          <a:p>
            <a:pPr algn="ctr"/>
            <a:endParaRPr lang="en-GB" sz="800"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The </a:t>
            </a:r>
            <a:r>
              <a:rPr lang="en-GB" b="1" dirty="0" smtClean="0">
                <a:solidFill>
                  <a:srgbClr val="FD8008"/>
                </a:solidFill>
                <a:latin typeface="Arial" panose="020B0604020202020204" pitchFamily="34" charset="0"/>
                <a:cs typeface="Arial" panose="020B0604020202020204" pitchFamily="34" charset="0"/>
              </a:rPr>
              <a:t>audience</a:t>
            </a:r>
            <a:r>
              <a:rPr lang="en-GB" dirty="0" smtClean="0">
                <a:latin typeface="Arial" panose="020B0604020202020204" pitchFamily="34" charset="0"/>
                <a:cs typeface="Arial" panose="020B0604020202020204" pitchFamily="34" charset="0"/>
              </a:rPr>
              <a:t> know that Dracula is a vampire, but the characters in this scene do not. This is called </a:t>
            </a:r>
            <a:r>
              <a:rPr lang="en-GB" b="1" dirty="0" smtClean="0">
                <a:solidFill>
                  <a:srgbClr val="FD8008"/>
                </a:solidFill>
                <a:latin typeface="Arial" panose="020B0604020202020204" pitchFamily="34" charset="0"/>
                <a:cs typeface="Arial" panose="020B0604020202020204" pitchFamily="34" charset="0"/>
              </a:rPr>
              <a:t>dramatic irony</a:t>
            </a:r>
            <a:r>
              <a:rPr lang="en-GB"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07331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80AD22-0B14-4D65-A966-47C1981992D8}"/>
              </a:ext>
            </a:extLst>
          </p:cNvPr>
          <p:cNvSpPr txBox="1"/>
          <p:nvPr/>
        </p:nvSpPr>
        <p:spPr>
          <a:xfrm>
            <a:off x="0" y="0"/>
            <a:ext cx="4572000" cy="707886"/>
          </a:xfrm>
          <a:prstGeom prst="rect">
            <a:avLst/>
          </a:prstGeom>
          <a:noFill/>
        </p:spPr>
        <p:txBody>
          <a:bodyPr wrap="square" rtlCol="0">
            <a:spAutoFit/>
          </a:bodyPr>
          <a:lstStyle/>
          <a:p>
            <a:pPr defTabSz="457200"/>
            <a:r>
              <a:rPr lang="en-GB" sz="4000" b="1" u="sng" dirty="0" smtClean="0">
                <a:solidFill>
                  <a:srgbClr val="FD8008"/>
                </a:solidFill>
                <a:latin typeface="Arial" pitchFamily="34" charset="0"/>
                <a:cs typeface="Arial" pitchFamily="34" charset="0"/>
              </a:rPr>
              <a:t>Key Words</a:t>
            </a:r>
            <a:endParaRPr lang="en-GB" sz="4000" b="1" u="sng" dirty="0">
              <a:solidFill>
                <a:srgbClr val="FD8008"/>
              </a:solidFill>
              <a:latin typeface="Arial" pitchFamily="34" charset="0"/>
              <a:cs typeface="Arial" pitchFamily="34" charset="0"/>
            </a:endParaRPr>
          </a:p>
        </p:txBody>
      </p:sp>
      <p:sp>
        <p:nvSpPr>
          <p:cNvPr id="5" name="TextBox 4"/>
          <p:cNvSpPr txBox="1"/>
          <p:nvPr/>
        </p:nvSpPr>
        <p:spPr>
          <a:xfrm>
            <a:off x="107504" y="836712"/>
            <a:ext cx="3543568" cy="369332"/>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Write these in your book</a:t>
            </a:r>
            <a:endParaRPr lang="en-GB" dirty="0">
              <a:latin typeface="Arial" pitchFamily="34" charset="0"/>
              <a:cs typeface="Arial" pitchFamily="34" charset="0"/>
            </a:endParaRPr>
          </a:p>
        </p:txBody>
      </p:sp>
      <p:graphicFrame>
        <p:nvGraphicFramePr>
          <p:cNvPr id="6" name="Table 5">
            <a:extLst>
              <a:ext uri="{FF2B5EF4-FFF2-40B4-BE49-F238E27FC236}">
                <a16:creationId xmlns="" xmlns:a16="http://schemas.microsoft.com/office/drawing/2014/main" id="{9AE08E43-DE0C-436A-9CCE-DA8DCE61834B}"/>
              </a:ext>
            </a:extLst>
          </p:cNvPr>
          <p:cNvGraphicFramePr>
            <a:graphicFrameLocks noGrp="1"/>
          </p:cNvGraphicFramePr>
          <p:nvPr>
            <p:extLst>
              <p:ext uri="{D42A27DB-BD31-4B8C-83A1-F6EECF244321}">
                <p14:modId xmlns:p14="http://schemas.microsoft.com/office/powerpoint/2010/main" val="175644977"/>
              </p:ext>
            </p:extLst>
          </p:nvPr>
        </p:nvGraphicFramePr>
        <p:xfrm>
          <a:off x="128910" y="1340768"/>
          <a:ext cx="8886179" cy="4892040"/>
        </p:xfrm>
        <a:graphic>
          <a:graphicData uri="http://schemas.openxmlformats.org/drawingml/2006/table">
            <a:tbl>
              <a:tblPr firstRow="1" firstCol="1" bandRow="1">
                <a:tableStyleId>{69CF1AB2-1976-4502-BF36-3FF5EA218861}</a:tableStyleId>
              </a:tblPr>
              <a:tblGrid>
                <a:gridCol w="2066826">
                  <a:extLst>
                    <a:ext uri="{9D8B030D-6E8A-4147-A177-3AD203B41FA5}">
                      <a16:colId xmlns="" xmlns:a16="http://schemas.microsoft.com/office/drawing/2014/main" val="3858597268"/>
                    </a:ext>
                  </a:extLst>
                </a:gridCol>
                <a:gridCol w="6819353">
                  <a:extLst>
                    <a:ext uri="{9D8B030D-6E8A-4147-A177-3AD203B41FA5}">
                      <a16:colId xmlns="" xmlns:a16="http://schemas.microsoft.com/office/drawing/2014/main" val="4286503478"/>
                    </a:ext>
                  </a:extLst>
                </a:gridCol>
              </a:tblGrid>
              <a:tr h="165182">
                <a:tc>
                  <a:txBody>
                    <a:bodyPr/>
                    <a:lstStyle/>
                    <a:p>
                      <a:pPr algn="ctr">
                        <a:lnSpc>
                          <a:spcPct val="107000"/>
                        </a:lnSpc>
                        <a:spcAft>
                          <a:spcPts val="0"/>
                        </a:spcAft>
                      </a:pPr>
                      <a:r>
                        <a:rPr lang="en-GB" sz="2000" b="1" dirty="0" smtClean="0">
                          <a:solidFill>
                            <a:srgbClr val="FD8008"/>
                          </a:solidFill>
                          <a:effectLst/>
                          <a:latin typeface="Arial" pitchFamily="34" charset="0"/>
                          <a:ea typeface="Calibri" panose="020F0502020204030204" pitchFamily="34" charset="0"/>
                          <a:cs typeface="Arial" pitchFamily="34" charset="0"/>
                        </a:rPr>
                        <a:t>Monologue</a:t>
                      </a:r>
                      <a:endParaRPr lang="en-GB" sz="2000" b="1" dirty="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gn="l">
                        <a:lnSpc>
                          <a:spcPct val="107000"/>
                        </a:lnSpc>
                        <a:spcAft>
                          <a:spcPts val="0"/>
                        </a:spcAft>
                      </a:pPr>
                      <a:r>
                        <a:rPr lang="en-GB" sz="2000" b="0" i="0" dirty="0" smtClean="0">
                          <a:solidFill>
                            <a:srgbClr val="231F20"/>
                          </a:solidFill>
                          <a:effectLst/>
                          <a:latin typeface="ReithSans"/>
                        </a:rPr>
                        <a:t>When one solitary character speaks to the audience and shares their feelings or point of view</a:t>
                      </a:r>
                      <a:endParaRPr lang="en-GB" sz="2000" b="0" dirty="0">
                        <a:effectLst/>
                        <a:latin typeface="Arial" pitchFamily="34" charset="0"/>
                        <a:ea typeface="Calibri" panose="020F0502020204030204" pitchFamily="34" charset="0"/>
                        <a:cs typeface="Arial" pitchFamily="34" charset="0"/>
                      </a:endParaRPr>
                    </a:p>
                  </a:txBody>
                  <a:tcPr marL="68580" marR="68580" marT="0" marB="0">
                    <a:noFill/>
                  </a:tcPr>
                </a:tc>
              </a:tr>
              <a:tr h="6185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FD8008"/>
                          </a:solidFill>
                          <a:effectLst/>
                          <a:latin typeface="Arial" pitchFamily="34" charset="0"/>
                          <a:ea typeface="Calibri" panose="020F0502020204030204" pitchFamily="34" charset="0"/>
                          <a:cs typeface="Arial" pitchFamily="34" charset="0"/>
                        </a:rPr>
                        <a:t>Narrator</a:t>
                      </a: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effectLst/>
                          <a:latin typeface="Arial" pitchFamily="34" charset="0"/>
                          <a:ea typeface="Calibri" panose="020F0502020204030204" pitchFamily="34" charset="0"/>
                          <a:cs typeface="Arial" pitchFamily="34" charset="0"/>
                        </a:rPr>
                        <a:t>The teller of a story</a:t>
                      </a:r>
                      <a:r>
                        <a:rPr lang="en-GB" sz="2000" b="0" baseline="0" dirty="0" smtClean="0">
                          <a:effectLst/>
                          <a:latin typeface="Arial" pitchFamily="34" charset="0"/>
                          <a:ea typeface="Calibri" panose="020F0502020204030204" pitchFamily="34" charset="0"/>
                          <a:cs typeface="Arial" pitchFamily="34" charset="0"/>
                        </a:rPr>
                        <a:t> who </a:t>
                      </a:r>
                      <a:r>
                        <a:rPr lang="en-GB" sz="2000" b="0" dirty="0" smtClean="0">
                          <a:effectLst/>
                          <a:latin typeface="Arial" pitchFamily="34" charset="0"/>
                          <a:ea typeface="Calibri" panose="020F0502020204030204" pitchFamily="34" charset="0"/>
                          <a:cs typeface="Arial" pitchFamily="34" charset="0"/>
                        </a:rPr>
                        <a:t>describes the events of the plot. A character within the story or separate to the story</a:t>
                      </a:r>
                    </a:p>
                  </a:txBody>
                  <a:tcPr marL="68580" marR="68580" marT="0" marB="0">
                    <a:noFill/>
                  </a:tcPr>
                </a:tc>
              </a:tr>
              <a:tr h="63967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FD8008"/>
                          </a:solidFill>
                          <a:effectLst/>
                          <a:latin typeface="Arial" pitchFamily="34" charset="0"/>
                          <a:ea typeface="Calibri" panose="020F0502020204030204" pitchFamily="34" charset="0"/>
                          <a:cs typeface="Arial" pitchFamily="34" charset="0"/>
                        </a:rPr>
                        <a:t>The</a:t>
                      </a:r>
                      <a:r>
                        <a:rPr lang="en-GB" sz="2000" b="1" baseline="0" dirty="0" smtClean="0">
                          <a:solidFill>
                            <a:srgbClr val="FD8008"/>
                          </a:solidFill>
                          <a:effectLst/>
                          <a:latin typeface="Arial" pitchFamily="34" charset="0"/>
                          <a:ea typeface="Calibri" panose="020F0502020204030204" pitchFamily="34" charset="0"/>
                          <a:cs typeface="Arial" pitchFamily="34" charset="0"/>
                        </a:rPr>
                        <a:t> Fourth Wall</a:t>
                      </a:r>
                      <a:endParaRPr lang="en-GB" sz="2000" b="1" dirty="0" smtClean="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i="0" dirty="0" smtClean="0">
                          <a:solidFill>
                            <a:srgbClr val="231F20"/>
                          </a:solidFill>
                          <a:effectLst/>
                          <a:latin typeface="ReithSans"/>
                        </a:rPr>
                        <a:t>An imaginary wall between the audience and the performers to help establish the illusion of reality</a:t>
                      </a:r>
                    </a:p>
                  </a:txBody>
                  <a:tcPr marL="68580" marR="68580" marT="0" marB="0">
                    <a:noFill/>
                  </a:tcPr>
                </a:tc>
              </a:tr>
              <a:tr h="297635">
                <a:tc>
                  <a:txBody>
                    <a:bodyPr/>
                    <a:lstStyle/>
                    <a:p>
                      <a:pPr algn="ctr">
                        <a:lnSpc>
                          <a:spcPct val="107000"/>
                        </a:lnSpc>
                        <a:spcAft>
                          <a:spcPts val="0"/>
                        </a:spcAft>
                      </a:pPr>
                      <a:r>
                        <a:rPr lang="en-GB" sz="2000" b="1" dirty="0" smtClean="0">
                          <a:solidFill>
                            <a:srgbClr val="FD8008"/>
                          </a:solidFill>
                          <a:effectLst/>
                          <a:latin typeface="Arial" pitchFamily="34" charset="0"/>
                          <a:ea typeface="+mn-ea"/>
                          <a:cs typeface="Arial" pitchFamily="34" charset="0"/>
                        </a:rPr>
                        <a:t>Duologue</a:t>
                      </a:r>
                      <a:endParaRPr lang="en-GB" sz="2000" b="1" dirty="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gn="l">
                        <a:lnSpc>
                          <a:spcPct val="107000"/>
                        </a:lnSpc>
                        <a:spcAft>
                          <a:spcPts val="0"/>
                        </a:spcAft>
                      </a:pPr>
                      <a:r>
                        <a:rPr lang="en-GB" sz="2000" b="0" dirty="0" smtClean="0">
                          <a:effectLst/>
                          <a:latin typeface="Arial" pitchFamily="34" charset="0"/>
                          <a:cs typeface="Arial" pitchFamily="34" charset="0"/>
                        </a:rPr>
                        <a:t>A scene between two characters</a:t>
                      </a:r>
                    </a:p>
                  </a:txBody>
                  <a:tcPr marL="68580" marR="68580" marT="0" marB="0">
                    <a:noFill/>
                  </a:tcPr>
                </a:tc>
                <a:extLst>
                  <a:ext uri="{0D108BD9-81ED-4DB2-BD59-A6C34878D82A}">
                    <a16:rowId xmlns="" xmlns:a16="http://schemas.microsoft.com/office/drawing/2014/main" val="1620860743"/>
                  </a:ext>
                </a:extLst>
              </a:tr>
              <a:tr h="618578">
                <a:tc>
                  <a:txBody>
                    <a:bodyPr/>
                    <a:lstStyle/>
                    <a:p>
                      <a:pPr algn="ctr">
                        <a:lnSpc>
                          <a:spcPct val="107000"/>
                        </a:lnSpc>
                        <a:spcAft>
                          <a:spcPts val="0"/>
                        </a:spcAft>
                      </a:pPr>
                      <a:r>
                        <a:rPr lang="en-GB" sz="2000" b="1" dirty="0" smtClean="0">
                          <a:solidFill>
                            <a:srgbClr val="FD8008"/>
                          </a:solidFill>
                          <a:effectLst/>
                          <a:latin typeface="Arial" pitchFamily="34" charset="0"/>
                          <a:ea typeface="+mn-ea"/>
                          <a:cs typeface="Arial" pitchFamily="34" charset="0"/>
                        </a:rPr>
                        <a:t>Dialogue</a:t>
                      </a:r>
                      <a:endParaRPr lang="en-GB" sz="2000" b="1" dirty="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effectLst/>
                          <a:latin typeface="Arial" pitchFamily="34" charset="0"/>
                          <a:cs typeface="Arial" pitchFamily="34" charset="0"/>
                        </a:rPr>
                        <a:t>Dialogue is when</a:t>
                      </a:r>
                      <a:r>
                        <a:rPr lang="en-GB" sz="2000" b="0" baseline="0" dirty="0" smtClean="0">
                          <a:effectLst/>
                          <a:latin typeface="Arial" pitchFamily="34" charset="0"/>
                          <a:cs typeface="Arial" pitchFamily="34" charset="0"/>
                        </a:rPr>
                        <a:t> more two or more </a:t>
                      </a:r>
                      <a:r>
                        <a:rPr lang="en-GB" sz="2000" b="0" dirty="0" smtClean="0">
                          <a:effectLst/>
                          <a:latin typeface="Arial" pitchFamily="34" charset="0"/>
                          <a:cs typeface="Arial" pitchFamily="34" charset="0"/>
                        </a:rPr>
                        <a:t>characters</a:t>
                      </a:r>
                      <a:r>
                        <a:rPr lang="en-GB" sz="2000" b="0" baseline="0" dirty="0" smtClean="0">
                          <a:effectLst/>
                          <a:latin typeface="Arial" pitchFamily="34" charset="0"/>
                          <a:cs typeface="Arial" pitchFamily="34" charset="0"/>
                        </a:rPr>
                        <a:t> are speaking to each other. The words they say.</a:t>
                      </a:r>
                      <a:endParaRPr lang="en-GB" sz="2000" b="0" dirty="0" smtClean="0">
                        <a:effectLst/>
                        <a:latin typeface="Arial" pitchFamily="34" charset="0"/>
                        <a:cs typeface="Arial" pitchFamily="34" charset="0"/>
                      </a:endParaRPr>
                    </a:p>
                  </a:txBody>
                  <a:tcPr marL="68580" marR="68580" marT="0" marB="0">
                    <a:noFill/>
                  </a:tcPr>
                </a:tc>
              </a:tr>
              <a:tr h="6185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FD8008"/>
                          </a:solidFill>
                          <a:effectLst/>
                          <a:latin typeface="Arial" pitchFamily="34" charset="0"/>
                          <a:ea typeface="Calibri" panose="020F0502020204030204" pitchFamily="34" charset="0"/>
                          <a:cs typeface="Arial" pitchFamily="34" charset="0"/>
                        </a:rPr>
                        <a:t>Contrast</a:t>
                      </a: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effectLst/>
                          <a:latin typeface="Arial" pitchFamily="34" charset="0"/>
                          <a:ea typeface="+mn-ea"/>
                          <a:cs typeface="Arial" pitchFamily="34" charset="0"/>
                        </a:rPr>
                        <a:t>The</a:t>
                      </a:r>
                      <a:r>
                        <a:rPr lang="en-GB" sz="2000" b="0" baseline="0" dirty="0" smtClean="0">
                          <a:effectLst/>
                          <a:latin typeface="Arial" pitchFamily="34" charset="0"/>
                          <a:ea typeface="+mn-ea"/>
                          <a:cs typeface="Arial" pitchFamily="34" charset="0"/>
                        </a:rPr>
                        <a:t> use of opposites in juxtaposition. Placing two or more characters together to create meaning for an audience</a:t>
                      </a:r>
                      <a:endParaRPr lang="en-GB" sz="2000" b="0" dirty="0">
                        <a:effectLst/>
                        <a:latin typeface="Arial" pitchFamily="34" charset="0"/>
                        <a:ea typeface="Calibri" panose="020F0502020204030204" pitchFamily="34" charset="0"/>
                        <a:cs typeface="Arial" pitchFamily="34" charset="0"/>
                      </a:endParaRPr>
                    </a:p>
                  </a:txBody>
                  <a:tcPr marL="68580" marR="68580" marT="0" marB="0">
                    <a:noFill/>
                  </a:tcPr>
                </a:tc>
              </a:tr>
              <a:tr h="601568">
                <a:tc>
                  <a:txBody>
                    <a:bodyPr/>
                    <a:lstStyle/>
                    <a:p>
                      <a:pPr algn="ctr">
                        <a:lnSpc>
                          <a:spcPct val="107000"/>
                        </a:lnSpc>
                        <a:spcAft>
                          <a:spcPts val="0"/>
                        </a:spcAft>
                      </a:pPr>
                      <a:r>
                        <a:rPr lang="en-GB" sz="2000" b="1" dirty="0" smtClean="0">
                          <a:solidFill>
                            <a:srgbClr val="FD8008"/>
                          </a:solidFill>
                          <a:effectLst/>
                          <a:latin typeface="Arial" pitchFamily="34" charset="0"/>
                          <a:ea typeface="+mn-ea"/>
                          <a:cs typeface="Arial" pitchFamily="34" charset="0"/>
                        </a:rPr>
                        <a:t>Dramatic</a:t>
                      </a:r>
                      <a:r>
                        <a:rPr lang="en-GB" sz="2000" b="1" baseline="0" dirty="0" smtClean="0">
                          <a:solidFill>
                            <a:srgbClr val="FD8008"/>
                          </a:solidFill>
                          <a:effectLst/>
                          <a:latin typeface="Arial" pitchFamily="34" charset="0"/>
                          <a:ea typeface="+mn-ea"/>
                          <a:cs typeface="Arial" pitchFamily="34" charset="0"/>
                        </a:rPr>
                        <a:t> Irony</a:t>
                      </a:r>
                      <a:endParaRPr lang="en-GB" sz="2000" b="1" dirty="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gn="l">
                        <a:lnSpc>
                          <a:spcPct val="107000"/>
                        </a:lnSpc>
                        <a:spcAft>
                          <a:spcPts val="0"/>
                        </a:spcAft>
                      </a:pPr>
                      <a:r>
                        <a:rPr lang="en-GB" sz="2000" b="0" i="0" dirty="0" smtClean="0">
                          <a:solidFill>
                            <a:srgbClr val="231F20"/>
                          </a:solidFill>
                          <a:effectLst/>
                          <a:latin typeface="ReithSans"/>
                        </a:rPr>
                        <a:t>When the audience knows something that the characters don’t</a:t>
                      </a:r>
                      <a:endParaRPr lang="en-GB" sz="2000" dirty="0">
                        <a:effectLst/>
                        <a:latin typeface="Arial" pitchFamily="34" charset="0"/>
                        <a:ea typeface="Calibri" panose="020F0502020204030204" pitchFamily="34" charset="0"/>
                        <a:cs typeface="Arial" pitchFamily="34" charset="0"/>
                      </a:endParaRPr>
                    </a:p>
                  </a:txBody>
                  <a:tcPr marL="68580" marR="68580" marT="0" marB="0">
                    <a:noFill/>
                  </a:tcPr>
                </a:tc>
                <a:extLst>
                  <a:ext uri="{0D108BD9-81ED-4DB2-BD59-A6C34878D82A}">
                    <a16:rowId xmlns="" xmlns:a16="http://schemas.microsoft.com/office/drawing/2014/main" val="2107347699"/>
                  </a:ext>
                </a:extLst>
              </a:tr>
              <a:tr h="630767">
                <a:tc>
                  <a:txBody>
                    <a:bodyPr/>
                    <a:lstStyle/>
                    <a:p>
                      <a:pPr algn="ctr">
                        <a:lnSpc>
                          <a:spcPct val="107000"/>
                        </a:lnSpc>
                        <a:spcAft>
                          <a:spcPts val="0"/>
                        </a:spcAft>
                      </a:pPr>
                      <a:r>
                        <a:rPr lang="en-GB" sz="2000" b="1" dirty="0" smtClean="0">
                          <a:solidFill>
                            <a:srgbClr val="FD8008"/>
                          </a:solidFill>
                          <a:effectLst/>
                          <a:latin typeface="Arial" pitchFamily="34" charset="0"/>
                          <a:ea typeface="Calibri" panose="020F0502020204030204" pitchFamily="34" charset="0"/>
                          <a:cs typeface="Arial" pitchFamily="34" charset="0"/>
                        </a:rPr>
                        <a:t>Flashback</a:t>
                      </a:r>
                      <a:endParaRPr lang="en-GB" sz="2000" b="1" dirty="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gn="l">
                        <a:lnSpc>
                          <a:spcPct val="107000"/>
                        </a:lnSpc>
                        <a:spcAft>
                          <a:spcPts val="0"/>
                        </a:spcAft>
                      </a:pPr>
                      <a:r>
                        <a:rPr lang="en-GB" sz="2000" b="0" i="0" dirty="0" smtClean="0">
                          <a:solidFill>
                            <a:srgbClr val="231F20"/>
                          </a:solidFill>
                          <a:effectLst/>
                          <a:latin typeface="ReithSans"/>
                        </a:rPr>
                        <a:t>A scene enacting something that happened in the past; the enactment of a character's memory of a past event.</a:t>
                      </a:r>
                      <a:endParaRPr lang="en-GB" sz="2000" dirty="0">
                        <a:effectLst/>
                        <a:latin typeface="Arial" pitchFamily="34" charset="0"/>
                        <a:ea typeface="Calibri" panose="020F0502020204030204" pitchFamily="34" charset="0"/>
                        <a:cs typeface="Arial" pitchFamily="34" charset="0"/>
                      </a:endParaRPr>
                    </a:p>
                  </a:txBody>
                  <a:tcPr marL="68580" marR="68580" marT="0" marB="0">
                    <a:noFill/>
                  </a:tcPr>
                </a:tc>
              </a:tr>
            </a:tbl>
          </a:graphicData>
        </a:graphic>
      </p:graphicFrame>
    </p:spTree>
    <p:extLst>
      <p:ext uri="{BB962C8B-B14F-4D97-AF65-F5344CB8AC3E}">
        <p14:creationId xmlns:p14="http://schemas.microsoft.com/office/powerpoint/2010/main" val="63153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86706" y="5334000"/>
            <a:ext cx="184666" cy="369332"/>
          </a:xfrm>
          <a:prstGeom prst="rect">
            <a:avLst/>
          </a:prstGeom>
          <a:noFill/>
        </p:spPr>
        <p:txBody>
          <a:bodyPr wrap="none" rtlCol="0">
            <a:spAutoFit/>
          </a:bodyPr>
          <a:lstStyle/>
          <a:p>
            <a:endParaRPr lang="en-US" dirty="0"/>
          </a:p>
        </p:txBody>
      </p:sp>
      <p:sp>
        <p:nvSpPr>
          <p:cNvPr id="6" name="TextBox 5"/>
          <p:cNvSpPr txBox="1"/>
          <p:nvPr/>
        </p:nvSpPr>
        <p:spPr>
          <a:xfrm>
            <a:off x="9144000" y="-99392"/>
            <a:ext cx="3143250" cy="1938992"/>
          </a:xfrm>
          <a:prstGeom prst="rect">
            <a:avLst/>
          </a:prstGeom>
          <a:noFill/>
        </p:spPr>
        <p:txBody>
          <a:bodyPr wrap="square" rtlCol="0">
            <a:spAutoFit/>
          </a:bodyPr>
          <a:lstStyle/>
          <a:p>
            <a:pPr marL="457200" indent="-457200">
              <a:buFont typeface="Arial" pitchFamily="34" charset="0"/>
              <a:buChar char="•"/>
            </a:pPr>
            <a:r>
              <a:rPr lang="en-GB" sz="2000" dirty="0" smtClean="0">
                <a:latin typeface="Arial" panose="020B0604020202020204" pitchFamily="34" charset="0"/>
                <a:cs typeface="Arial" panose="020B0604020202020204" pitchFamily="34" charset="0"/>
              </a:rPr>
              <a:t>In </a:t>
            </a:r>
            <a:r>
              <a:rPr lang="en-GB" sz="2000" dirty="0">
                <a:latin typeface="Arial" panose="020B0604020202020204" pitchFamily="34" charset="0"/>
                <a:cs typeface="Arial" panose="020B0604020202020204" pitchFamily="34" charset="0"/>
              </a:rPr>
              <a:t>pairs, read/act out scene using </a:t>
            </a:r>
            <a:r>
              <a:rPr lang="en-GB" sz="2000" b="1" dirty="0">
                <a:latin typeface="Arial" panose="020B0604020202020204" pitchFamily="34" charset="0"/>
                <a:cs typeface="Arial" panose="020B0604020202020204" pitchFamily="34" charset="0"/>
              </a:rPr>
              <a:t>vocal and physical skills</a:t>
            </a:r>
            <a:r>
              <a:rPr lang="en-GB" sz="2000" dirty="0">
                <a:latin typeface="Arial" panose="020B0604020202020204" pitchFamily="34" charset="0"/>
                <a:cs typeface="Arial" panose="020B0604020202020204" pitchFamily="34" charset="0"/>
              </a:rPr>
              <a:t> to create </a:t>
            </a:r>
            <a:r>
              <a:rPr lang="en-GB" sz="2000" b="1" dirty="0">
                <a:latin typeface="Arial" panose="020B0604020202020204" pitchFamily="34" charset="0"/>
                <a:cs typeface="Arial" panose="020B0604020202020204" pitchFamily="34" charset="0"/>
              </a:rPr>
              <a:t>contrast</a:t>
            </a:r>
            <a:r>
              <a:rPr lang="en-GB" sz="2000" dirty="0">
                <a:latin typeface="Arial" panose="020B0604020202020204" pitchFamily="34" charset="0"/>
                <a:cs typeface="Arial" panose="020B0604020202020204" pitchFamily="34" charset="0"/>
              </a:rPr>
              <a:t> between the </a:t>
            </a:r>
            <a:r>
              <a:rPr lang="en-GB" sz="2000" dirty="0" smtClean="0">
                <a:latin typeface="Arial" panose="020B0604020202020204" pitchFamily="34" charset="0"/>
                <a:cs typeface="Arial" panose="020B0604020202020204" pitchFamily="34" charset="0"/>
              </a:rPr>
              <a:t>two characters.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0"/>
            <a:ext cx="3223436" cy="227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96536" y="3645024"/>
            <a:ext cx="9144000" cy="1938992"/>
          </a:xfrm>
          <a:prstGeom prst="rect">
            <a:avLst/>
          </a:prstGeom>
        </p:spPr>
        <p:txBody>
          <a:bodyPr wrap="square">
            <a:spAutoFit/>
          </a:bodyPr>
          <a:lstStyle/>
          <a:p>
            <a:pPr marL="457200" indent="-457200">
              <a:buFont typeface="Arial" pitchFamily="34" charset="0"/>
              <a:buChar char="•"/>
            </a:pPr>
            <a:r>
              <a:rPr lang="en-GB" sz="2000" dirty="0">
                <a:latin typeface="Arial" panose="020B0604020202020204" pitchFamily="34" charset="0"/>
                <a:cs typeface="Arial" panose="020B0604020202020204" pitchFamily="34" charset="0"/>
              </a:rPr>
              <a:t>Try performing the characters to create comedy? </a:t>
            </a:r>
          </a:p>
          <a:p>
            <a:endParaRPr lang="en-GB" sz="2000" dirty="0">
              <a:latin typeface="Arial" panose="020B0604020202020204" pitchFamily="34" charset="0"/>
              <a:cs typeface="Arial" panose="020B0604020202020204" pitchFamily="34" charset="0"/>
            </a:endParaRPr>
          </a:p>
          <a:p>
            <a:pPr marL="457200" indent="-457200">
              <a:buFont typeface="Arial" pitchFamily="34" charset="0"/>
              <a:buChar char="•"/>
            </a:pPr>
            <a:r>
              <a:rPr lang="en-GB" sz="2000" dirty="0">
                <a:latin typeface="Arial" panose="020B0604020202020204" pitchFamily="34" charset="0"/>
                <a:cs typeface="Arial" panose="020B0604020202020204" pitchFamily="34" charset="0"/>
              </a:rPr>
              <a:t>Try creating </a:t>
            </a:r>
            <a:r>
              <a:rPr lang="en-GB" sz="2000" b="1" dirty="0">
                <a:latin typeface="Arial" panose="020B0604020202020204" pitchFamily="34" charset="0"/>
                <a:cs typeface="Arial" panose="020B0604020202020204" pitchFamily="34" charset="0"/>
              </a:rPr>
              <a:t>tension </a:t>
            </a:r>
            <a:r>
              <a:rPr lang="en-GB" sz="2000" dirty="0">
                <a:latin typeface="Arial" panose="020B0604020202020204" pitchFamily="34" charset="0"/>
                <a:cs typeface="Arial" panose="020B0604020202020204" pitchFamily="34" charset="0"/>
              </a:rPr>
              <a:t>whenever Dracula is mentioned – Da-da-DAAA!!! </a:t>
            </a:r>
          </a:p>
          <a:p>
            <a:pPr marL="457200" indent="-457200">
              <a:buFont typeface="Arial" pitchFamily="34" charset="0"/>
              <a:buChar char="•"/>
            </a:pPr>
            <a:endParaRPr lang="en-GB" sz="2000" b="1" dirty="0">
              <a:latin typeface="Arial" panose="020B0604020202020204" pitchFamily="34" charset="0"/>
              <a:cs typeface="Arial" panose="020B0604020202020204" pitchFamily="34" charset="0"/>
            </a:endParaRPr>
          </a:p>
          <a:p>
            <a:pPr marL="457200" indent="-457200">
              <a:buFont typeface="Arial" pitchFamily="34" charset="0"/>
              <a:buChar char="•"/>
            </a:pPr>
            <a:r>
              <a:rPr lang="en-GB" sz="2000" b="1" dirty="0">
                <a:latin typeface="Arial" panose="020B0604020202020204" pitchFamily="34" charset="0"/>
                <a:cs typeface="Arial" panose="020B0604020202020204" pitchFamily="34" charset="0"/>
              </a:rPr>
              <a:t>Dramatic irony</a:t>
            </a:r>
            <a:r>
              <a:rPr lang="en-GB" sz="2000" dirty="0">
                <a:latin typeface="Arial" panose="020B0604020202020204" pitchFamily="34" charset="0"/>
                <a:cs typeface="Arial" panose="020B0604020202020204" pitchFamily="34" charset="0"/>
              </a:rPr>
              <a:t> of audience knowing what the characters do not</a:t>
            </a:r>
            <a:r>
              <a:rPr lang="en-GB" sz="2000" dirty="0" smtClean="0">
                <a:latin typeface="Arial" panose="020B0604020202020204" pitchFamily="34" charset="0"/>
                <a:cs typeface="Arial" panose="020B0604020202020204" pitchFamily="34" charset="0"/>
              </a:rPr>
              <a:t>.</a:t>
            </a:r>
          </a:p>
          <a:p>
            <a:pPr marL="457200" indent="-457200">
              <a:buFont typeface="Arial" pitchFamily="34" charset="0"/>
              <a:buChar char="•"/>
            </a:pP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7764" y="15404"/>
            <a:ext cx="4060180" cy="6124756"/>
          </a:xfrm>
          <a:prstGeom prst="rect">
            <a:avLst/>
          </a:prstGeom>
          <a:solidFill>
            <a:srgbClr val="FFFF00"/>
          </a:solidFill>
        </p:spPr>
        <p:txBody>
          <a:bodyPr wrap="square" rtlCol="0">
            <a:spAutoFit/>
          </a:bodyPr>
          <a:lstStyle/>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Read </a:t>
            </a:r>
            <a:r>
              <a:rPr lang="en-GB" sz="1600" dirty="0">
                <a:latin typeface="Arial" panose="020B0604020202020204" pitchFamily="34" charset="0"/>
                <a:cs typeface="Arial" panose="020B0604020202020204" pitchFamily="34" charset="0"/>
              </a:rPr>
              <a:t>the scene between Jonathan and </a:t>
            </a:r>
            <a:r>
              <a:rPr lang="en-GB" sz="1600" dirty="0" smtClean="0">
                <a:latin typeface="Arial" panose="020B0604020202020204" pitchFamily="34" charset="0"/>
                <a:cs typeface="Arial" panose="020B0604020202020204" pitchFamily="34" charset="0"/>
              </a:rPr>
              <a:t>The Landlady</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up to when Jonathan says </a:t>
            </a:r>
            <a:r>
              <a:rPr lang="en-GB" sz="1600" dirty="0" smtClean="0">
                <a:latin typeface="Arial" panose="020B0604020202020204" pitchFamily="34" charset="0"/>
                <a:cs typeface="Arial" panose="020B0604020202020204" pitchFamily="34" charset="0"/>
              </a:rPr>
              <a:t>“</a:t>
            </a:r>
            <a:r>
              <a:rPr lang="en-GB" sz="1600" dirty="0" smtClean="0">
                <a:latin typeface="Arial" panose="020B0604020202020204" pitchFamily="34" charset="0"/>
                <a:cs typeface="Arial" panose="020B0604020202020204" pitchFamily="34" charset="0"/>
              </a:rPr>
              <a:t>I never saw it again</a:t>
            </a:r>
            <a:r>
              <a:rPr lang="en-GB" sz="1600" dirty="0" smtClean="0">
                <a:latin typeface="Arial" panose="020B0604020202020204" pitchFamily="34" charset="0"/>
                <a:cs typeface="Arial" panose="020B0604020202020204" pitchFamily="34" charset="0"/>
              </a:rPr>
              <a:t>”.</a:t>
            </a: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a:latin typeface="Arial" panose="020B0604020202020204" pitchFamily="34" charset="0"/>
                <a:cs typeface="Arial" panose="020B0604020202020204" pitchFamily="34" charset="0"/>
              </a:rPr>
              <a:t>The Landlady tells Jonathan “You speak good German”, but they are both speaking English. What does this suggest</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Circle, highlight or underline the things we learn about the characters </a:t>
            </a:r>
            <a:r>
              <a:rPr lang="en-GB" sz="1600" dirty="0">
                <a:latin typeface="Arial" panose="020B0604020202020204" pitchFamily="34" charset="0"/>
                <a:cs typeface="Arial" panose="020B0604020202020204" pitchFamily="34" charset="0"/>
              </a:rPr>
              <a:t>of </a:t>
            </a:r>
            <a:r>
              <a:rPr lang="en-GB" sz="1600" dirty="0" smtClean="0">
                <a:latin typeface="Arial" panose="020B0604020202020204" pitchFamily="34" charset="0"/>
                <a:cs typeface="Arial" panose="020B0604020202020204" pitchFamily="34" charset="0"/>
              </a:rPr>
              <a:t>Jonathan</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and The landlady</a:t>
            </a:r>
            <a:r>
              <a:rPr lang="en-GB" sz="1600" dirty="0" smtClean="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a:latin typeface="Arial" panose="020B0604020202020204" pitchFamily="34" charset="0"/>
                <a:cs typeface="Arial" panose="020B0604020202020204" pitchFamily="34" charset="0"/>
              </a:rPr>
              <a:t>A</a:t>
            </a:r>
            <a:r>
              <a:rPr lang="en-GB" sz="1600" dirty="0" smtClean="0">
                <a:latin typeface="Arial" panose="020B0604020202020204" pitchFamily="34" charset="0"/>
                <a:cs typeface="Arial" panose="020B0604020202020204" pitchFamily="34" charset="0"/>
              </a:rPr>
              <a:t>nnotate the script with detailed written notes about these things and what we can infer about the characters.</a:t>
            </a: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Think about how you would use your physical and vocal skills to create these two contrasting characters.</a:t>
            </a:r>
          </a:p>
          <a:p>
            <a:endParaRPr lang="en-GB" sz="8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GB" sz="1600" dirty="0" smtClean="0">
                <a:latin typeface="Arial" panose="020B0604020202020204" pitchFamily="34" charset="0"/>
                <a:cs typeface="Arial" panose="020B0604020202020204" pitchFamily="34" charset="0"/>
              </a:rPr>
              <a:t>Write a character </a:t>
            </a:r>
            <a:r>
              <a:rPr lang="en-GB" sz="1600" dirty="0" smtClean="0">
                <a:latin typeface="Arial" panose="020B0604020202020204" pitchFamily="34" charset="0"/>
                <a:cs typeface="Arial" panose="020B0604020202020204" pitchFamily="34" charset="0"/>
              </a:rPr>
              <a:t>profile </a:t>
            </a:r>
            <a:r>
              <a:rPr lang="en-GB" sz="1600" dirty="0" smtClean="0">
                <a:latin typeface="Arial" panose="020B0604020202020204" pitchFamily="34" charset="0"/>
                <a:cs typeface="Arial" panose="020B0604020202020204" pitchFamily="34" charset="0"/>
              </a:rPr>
              <a:t>for The Landlady in </a:t>
            </a:r>
            <a:r>
              <a:rPr lang="en-GB" sz="1600" dirty="0" smtClean="0">
                <a:latin typeface="Arial" panose="020B0604020202020204" pitchFamily="34" charset="0"/>
                <a:cs typeface="Arial" panose="020B0604020202020204" pitchFamily="34" charset="0"/>
              </a:rPr>
              <a:t>your </a:t>
            </a:r>
            <a:r>
              <a:rPr lang="en-GB" sz="1600" dirty="0" smtClean="0">
                <a:latin typeface="Arial" panose="020B0604020202020204" pitchFamily="34" charset="0"/>
                <a:cs typeface="Arial" panose="020B0604020202020204" pitchFamily="34" charset="0"/>
              </a:rPr>
              <a:t>book, and add anything else you have learned about Jonathan to the character profile you began for him on the previous scene.</a:t>
            </a:r>
          </a:p>
        </p:txBody>
      </p:sp>
      <p:sp>
        <p:nvSpPr>
          <p:cNvPr id="12" name="Rectangle 11"/>
          <p:cNvSpPr/>
          <p:nvPr/>
        </p:nvSpPr>
        <p:spPr>
          <a:xfrm>
            <a:off x="4067943" y="2276872"/>
            <a:ext cx="5076057" cy="4062651"/>
          </a:xfrm>
          <a:prstGeom prst="rect">
            <a:avLst/>
          </a:prstGeom>
        </p:spPr>
        <p:txBody>
          <a:bodyPr wrap="square">
            <a:spAutoFit/>
          </a:bodyPr>
          <a:lstStyle/>
          <a:p>
            <a:pPr algn="ctr"/>
            <a:r>
              <a:rPr lang="en-GB" dirty="0" smtClean="0">
                <a:latin typeface="Arial" panose="020B0604020202020204" pitchFamily="34" charset="0"/>
                <a:cs typeface="Arial" panose="020B0604020202020204" pitchFamily="34" charset="0"/>
              </a:rPr>
              <a:t>If the characters of Mr Hawkins and The Landlady were played by the same performer this would be an example of </a:t>
            </a:r>
            <a:r>
              <a:rPr lang="en-GB" b="1" dirty="0" smtClean="0">
                <a:solidFill>
                  <a:srgbClr val="FD8008"/>
                </a:solidFill>
                <a:latin typeface="Arial" panose="020B0604020202020204" pitchFamily="34" charset="0"/>
                <a:cs typeface="Arial" panose="020B0604020202020204" pitchFamily="34" charset="0"/>
              </a:rPr>
              <a:t>multi-</a:t>
            </a:r>
            <a:r>
              <a:rPr lang="en-GB" b="1" dirty="0" err="1" smtClean="0">
                <a:solidFill>
                  <a:srgbClr val="FD8008"/>
                </a:solidFill>
                <a:latin typeface="Arial" panose="020B0604020202020204" pitchFamily="34" charset="0"/>
                <a:cs typeface="Arial" panose="020B0604020202020204" pitchFamily="34" charset="0"/>
              </a:rPr>
              <a:t>roling</a:t>
            </a:r>
            <a:r>
              <a:rPr lang="en-GB" dirty="0" smtClean="0">
                <a:latin typeface="Arial" panose="020B0604020202020204" pitchFamily="34" charset="0"/>
                <a:cs typeface="Arial" panose="020B0604020202020204" pitchFamily="34" charset="0"/>
              </a:rPr>
              <a:t>.</a:t>
            </a:r>
          </a:p>
          <a:p>
            <a:pPr algn="ctr"/>
            <a:endParaRPr lang="en-GB" sz="800"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The location of the scenes change from Mr Hawkins’ office in England to the Landlady’s hotel in Eastern Europe. This </a:t>
            </a:r>
            <a:r>
              <a:rPr lang="en-GB" b="1" dirty="0" smtClean="0">
                <a:solidFill>
                  <a:srgbClr val="FD8008"/>
                </a:solidFill>
                <a:latin typeface="Arial" panose="020B0604020202020204" pitchFamily="34" charset="0"/>
                <a:cs typeface="Arial" panose="020B0604020202020204" pitchFamily="34" charset="0"/>
              </a:rPr>
              <a:t>transition</a:t>
            </a:r>
            <a:r>
              <a:rPr lang="en-GB" dirty="0" smtClean="0">
                <a:latin typeface="Arial" panose="020B0604020202020204" pitchFamily="34" charset="0"/>
                <a:cs typeface="Arial" panose="020B0604020202020204" pitchFamily="34" charset="0"/>
              </a:rPr>
              <a:t> happens while Jonathan narrates to the audience.</a:t>
            </a:r>
          </a:p>
          <a:p>
            <a:pPr algn="ctr"/>
            <a:endParaRPr lang="en-GB" sz="800"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The Landlady gives Jonathan a crucifix. This prop has </a:t>
            </a:r>
            <a:r>
              <a:rPr lang="en-GB" b="1" dirty="0" smtClean="0">
                <a:solidFill>
                  <a:srgbClr val="FD8008"/>
                </a:solidFill>
                <a:latin typeface="Arial" panose="020B0604020202020204" pitchFamily="34" charset="0"/>
                <a:cs typeface="Arial" panose="020B0604020202020204" pitchFamily="34" charset="0"/>
              </a:rPr>
              <a:t>symbolic</a:t>
            </a:r>
            <a:r>
              <a:rPr lang="en-GB" dirty="0" smtClean="0">
                <a:latin typeface="Arial" panose="020B0604020202020204" pitchFamily="34" charset="0"/>
                <a:cs typeface="Arial" panose="020B0604020202020204" pitchFamily="34" charset="0"/>
              </a:rPr>
              <a:t> meaning. </a:t>
            </a:r>
          </a:p>
          <a:p>
            <a:pPr algn="ctr"/>
            <a:endParaRPr lang="en-GB" sz="800"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 tableau or slow motion could </a:t>
            </a:r>
            <a:r>
              <a:rPr lang="en-GB" b="1" dirty="0" smtClean="0">
                <a:solidFill>
                  <a:srgbClr val="FD8008"/>
                </a:solidFill>
                <a:latin typeface="Arial" panose="020B0604020202020204" pitchFamily="34" charset="0"/>
                <a:cs typeface="Arial" panose="020B0604020202020204" pitchFamily="34" charset="0"/>
              </a:rPr>
              <a:t>mark the moment</a:t>
            </a:r>
            <a:r>
              <a:rPr lang="en-GB" dirty="0" smtClean="0">
                <a:latin typeface="Arial" panose="020B0604020202020204" pitchFamily="34" charset="0"/>
                <a:cs typeface="Arial" panose="020B0604020202020204" pitchFamily="34" charset="0"/>
              </a:rPr>
              <a:t> when the Landlady reacts to the mention of Castle Dracula </a:t>
            </a:r>
          </a:p>
        </p:txBody>
      </p:sp>
    </p:spTree>
    <p:extLst>
      <p:ext uri="{BB962C8B-B14F-4D97-AF65-F5344CB8AC3E}">
        <p14:creationId xmlns:p14="http://schemas.microsoft.com/office/powerpoint/2010/main" val="15759303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6302"/>
            <a:ext cx="4572000" cy="5709256"/>
          </a:xfrm>
          <a:prstGeom prst="rect">
            <a:avLst/>
          </a:prstGeom>
        </p:spPr>
        <p:txBody>
          <a:bodyPr wrap="square">
            <a:spAutoFit/>
          </a:bodyPr>
          <a:lstStyle/>
          <a:p>
            <a:r>
              <a:rPr lang="en-GB" sz="1100" b="1" i="1" dirty="0">
                <a:latin typeface="Arial"/>
                <a:cs typeface="Arial"/>
              </a:rPr>
              <a:t>Jonathan</a:t>
            </a:r>
            <a:r>
              <a:rPr lang="en-GB" sz="1100" i="1" dirty="0">
                <a:latin typeface="Arial"/>
                <a:cs typeface="Arial"/>
              </a:rPr>
              <a:t> puts the file in his briefcase and as he does so he speaks to the audience.</a:t>
            </a:r>
            <a:endParaRPr lang="en-GB" sz="1100" dirty="0">
              <a:latin typeface="Arial"/>
              <a:cs typeface="Arial"/>
            </a:endParaRP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a:t>
            </a:r>
            <a:r>
              <a:rPr lang="en-GB" sz="1100" dirty="0">
                <a:latin typeface="Arial"/>
                <a:cs typeface="Arial"/>
              </a:rPr>
              <a:t>	</a:t>
            </a:r>
            <a:r>
              <a:rPr lang="en-GB" sz="1100" dirty="0" smtClean="0">
                <a:latin typeface="Arial"/>
                <a:cs typeface="Arial"/>
              </a:rPr>
              <a:t>I </a:t>
            </a:r>
            <a:r>
              <a:rPr lang="en-GB" sz="1100" dirty="0">
                <a:latin typeface="Arial"/>
                <a:cs typeface="Arial"/>
              </a:rPr>
              <a:t>left the next week, took the boat from Calais, went on </a:t>
            </a:r>
            <a:r>
              <a:rPr lang="en-GB" sz="1100" dirty="0" smtClean="0">
                <a:latin typeface="Arial"/>
                <a:cs typeface="Arial"/>
              </a:rPr>
              <a:t>	to Paris, travelled by train to Munich, then onward to 	Budapest. From there, my journey was by coach, along 	remote roads, through the mountains, until I arrived at 	the town of </a:t>
            </a:r>
            <a:r>
              <a:rPr lang="en-GB" sz="1100" dirty="0" err="1" smtClean="0">
                <a:latin typeface="Arial"/>
                <a:cs typeface="Arial"/>
              </a:rPr>
              <a:t>Bistritz</a:t>
            </a:r>
            <a:r>
              <a:rPr lang="en-GB" sz="1100" dirty="0" smtClean="0">
                <a:latin typeface="Arial"/>
                <a:cs typeface="Arial"/>
              </a:rPr>
              <a:t>, and the hotel where I was to stay 	before setting out on the final stage of my journey.</a:t>
            </a:r>
            <a:endParaRPr lang="en-GB" sz="1100" dirty="0">
              <a:latin typeface="Arial"/>
              <a:cs typeface="Arial"/>
            </a:endParaRPr>
          </a:p>
          <a:p>
            <a:endParaRPr lang="en-GB" sz="400" dirty="0">
              <a:latin typeface="Arial"/>
              <a:cs typeface="Arial"/>
            </a:endParaRPr>
          </a:p>
          <a:p>
            <a:r>
              <a:rPr lang="en-GB" sz="1100" i="1" dirty="0">
                <a:latin typeface="Arial"/>
                <a:cs typeface="Arial"/>
              </a:rPr>
              <a:t>The </a:t>
            </a:r>
            <a:r>
              <a:rPr lang="en-GB" sz="1100" b="1" i="1" dirty="0">
                <a:latin typeface="Arial"/>
                <a:cs typeface="Arial"/>
              </a:rPr>
              <a:t>Landlady</a:t>
            </a:r>
            <a:r>
              <a:rPr lang="en-GB" sz="1100" i="1" dirty="0">
                <a:latin typeface="Arial"/>
                <a:cs typeface="Arial"/>
              </a:rPr>
              <a:t> enters and approaches </a:t>
            </a:r>
            <a:r>
              <a:rPr lang="en-GB" sz="1100" b="1" i="1" dirty="0">
                <a:latin typeface="Arial"/>
                <a:cs typeface="Arial"/>
              </a:rPr>
              <a:t>Jonathan</a:t>
            </a:r>
            <a:r>
              <a:rPr lang="en-GB" sz="1100" i="1" dirty="0">
                <a:latin typeface="Arial"/>
                <a:cs typeface="Arial"/>
              </a:rPr>
              <a:t>. She speaks with an Eastern European accent.</a:t>
            </a:r>
            <a:endParaRPr lang="en-GB" sz="1100" dirty="0">
              <a:latin typeface="Arial"/>
              <a:cs typeface="Arial"/>
            </a:endParaRPr>
          </a:p>
          <a:p>
            <a:endParaRPr lang="en-GB" sz="400" dirty="0">
              <a:latin typeface="Arial"/>
              <a:cs typeface="Arial"/>
            </a:endParaRPr>
          </a:p>
          <a:p>
            <a:r>
              <a:rPr lang="en-GB" sz="1100" b="1" dirty="0">
                <a:latin typeface="Arial"/>
                <a:cs typeface="Arial"/>
              </a:rPr>
              <a:t>Landlady	</a:t>
            </a:r>
            <a:r>
              <a:rPr lang="en-GB" sz="1100" dirty="0">
                <a:latin typeface="Arial"/>
                <a:cs typeface="Arial"/>
              </a:rPr>
              <a:t>English?</a:t>
            </a:r>
          </a:p>
          <a:p>
            <a:endParaRPr lang="en-GB" sz="400" dirty="0">
              <a:latin typeface="Arial"/>
              <a:cs typeface="Arial"/>
            </a:endParaRPr>
          </a:p>
          <a:p>
            <a:r>
              <a:rPr lang="en-GB" sz="1100" b="1" dirty="0">
                <a:latin typeface="Arial"/>
                <a:cs typeface="Arial"/>
              </a:rPr>
              <a:t>Jonathan</a:t>
            </a:r>
            <a:r>
              <a:rPr lang="en-GB" sz="1100" dirty="0">
                <a:latin typeface="Arial"/>
                <a:cs typeface="Arial"/>
              </a:rPr>
              <a:t> 	Yes, that’s right.</a:t>
            </a:r>
          </a:p>
          <a:p>
            <a:endParaRPr lang="en-GB" sz="400" dirty="0">
              <a:latin typeface="Arial"/>
              <a:cs typeface="Arial"/>
            </a:endParaRPr>
          </a:p>
          <a:p>
            <a:r>
              <a:rPr lang="en-GB" sz="1100" b="1" dirty="0">
                <a:latin typeface="Arial"/>
                <a:cs typeface="Arial"/>
              </a:rPr>
              <a:t>Landlady</a:t>
            </a:r>
            <a:r>
              <a:rPr lang="en-GB" sz="1100" dirty="0">
                <a:latin typeface="Arial"/>
                <a:cs typeface="Arial"/>
              </a:rPr>
              <a:t> 	It’s a long way you’ve come. England is far from here.</a:t>
            </a:r>
          </a:p>
          <a:p>
            <a:endParaRPr lang="en-GB" sz="400" dirty="0">
              <a:latin typeface="Arial"/>
              <a:cs typeface="Arial"/>
            </a:endParaRPr>
          </a:p>
          <a:p>
            <a:r>
              <a:rPr lang="en-GB" sz="1100" b="1" dirty="0">
                <a:latin typeface="Arial"/>
                <a:cs typeface="Arial"/>
              </a:rPr>
              <a:t>Jonathan</a:t>
            </a:r>
            <a:r>
              <a:rPr lang="en-GB" sz="1100" dirty="0">
                <a:latin typeface="Arial"/>
                <a:cs typeface="Arial"/>
              </a:rPr>
              <a:t> 	It is. Very far.</a:t>
            </a:r>
          </a:p>
          <a:p>
            <a:endParaRPr lang="en-GB" sz="400" dirty="0">
              <a:latin typeface="Arial"/>
              <a:cs typeface="Arial"/>
            </a:endParaRPr>
          </a:p>
          <a:p>
            <a:r>
              <a:rPr lang="en-GB" sz="1100" b="1" dirty="0">
                <a:latin typeface="Arial"/>
                <a:cs typeface="Arial"/>
              </a:rPr>
              <a:t>Landlady</a:t>
            </a:r>
            <a:r>
              <a:rPr lang="en-GB" sz="1100" dirty="0">
                <a:latin typeface="Arial"/>
                <a:cs typeface="Arial"/>
              </a:rPr>
              <a:t> 	You speak good German.</a:t>
            </a:r>
          </a:p>
          <a:p>
            <a:endParaRPr lang="en-GB" sz="400" dirty="0">
              <a:latin typeface="Arial"/>
              <a:cs typeface="Arial"/>
            </a:endParaRPr>
          </a:p>
          <a:p>
            <a:r>
              <a:rPr lang="en-GB" sz="1100" b="1" dirty="0">
                <a:latin typeface="Arial"/>
                <a:cs typeface="Arial"/>
              </a:rPr>
              <a:t>Jonathan</a:t>
            </a:r>
            <a:r>
              <a:rPr lang="en-GB" sz="1100" dirty="0">
                <a:latin typeface="Arial"/>
                <a:cs typeface="Arial"/>
              </a:rPr>
              <a:t> 	Thank you.</a:t>
            </a:r>
          </a:p>
          <a:p>
            <a:endParaRPr lang="en-GB" sz="400" dirty="0">
              <a:latin typeface="Arial"/>
              <a:cs typeface="Arial"/>
            </a:endParaRPr>
          </a:p>
          <a:p>
            <a:r>
              <a:rPr lang="en-GB" sz="1100" b="1" dirty="0">
                <a:latin typeface="Arial"/>
                <a:cs typeface="Arial"/>
              </a:rPr>
              <a:t>Landlady</a:t>
            </a:r>
            <a:r>
              <a:rPr lang="en-GB" sz="1100" dirty="0">
                <a:latin typeface="Arial"/>
                <a:cs typeface="Arial"/>
              </a:rPr>
              <a:t> 	A good job. There’s no one speaks English here. How </a:t>
            </a:r>
            <a:r>
              <a:rPr lang="en-GB" sz="1100" dirty="0" smtClean="0">
                <a:latin typeface="Arial"/>
                <a:cs typeface="Arial"/>
              </a:rPr>
              <a:t>	long </a:t>
            </a:r>
            <a:r>
              <a:rPr lang="en-GB" sz="1100" dirty="0">
                <a:latin typeface="Arial"/>
                <a:cs typeface="Arial"/>
              </a:rPr>
              <a:t>will you stay?</a:t>
            </a:r>
          </a:p>
          <a:p>
            <a:endParaRPr lang="en-GB" sz="400" dirty="0">
              <a:latin typeface="Arial"/>
              <a:cs typeface="Arial"/>
            </a:endParaRPr>
          </a:p>
          <a:p>
            <a:r>
              <a:rPr lang="en-GB" sz="1100" b="1" dirty="0">
                <a:latin typeface="Arial"/>
                <a:cs typeface="Arial"/>
              </a:rPr>
              <a:t>Jonathan</a:t>
            </a:r>
            <a:r>
              <a:rPr lang="en-GB" sz="1100" dirty="0">
                <a:latin typeface="Arial"/>
                <a:cs typeface="Arial"/>
              </a:rPr>
              <a:t> 	Just the one night. I have to go on, tomorrow, through </a:t>
            </a:r>
            <a:r>
              <a:rPr lang="en-GB" sz="1100" dirty="0" smtClean="0">
                <a:latin typeface="Arial"/>
                <a:cs typeface="Arial"/>
              </a:rPr>
              <a:t>	the </a:t>
            </a:r>
            <a:r>
              <a:rPr lang="en-GB" sz="1100" dirty="0" err="1">
                <a:latin typeface="Arial"/>
                <a:cs typeface="Arial"/>
              </a:rPr>
              <a:t>Borgo</a:t>
            </a:r>
            <a:r>
              <a:rPr lang="en-GB" sz="1100" dirty="0">
                <a:latin typeface="Arial"/>
                <a:cs typeface="Arial"/>
              </a:rPr>
              <a:t> Pass. Is there a coach that will take me?</a:t>
            </a:r>
          </a:p>
          <a:p>
            <a:endParaRPr lang="en-GB" sz="400" dirty="0">
              <a:latin typeface="Arial"/>
              <a:cs typeface="Arial"/>
            </a:endParaRPr>
          </a:p>
          <a:p>
            <a:r>
              <a:rPr lang="en-GB" sz="1100" b="1" dirty="0">
                <a:latin typeface="Arial"/>
                <a:cs typeface="Arial"/>
              </a:rPr>
              <a:t>Landlady</a:t>
            </a:r>
            <a:r>
              <a:rPr lang="en-GB" sz="1100" dirty="0">
                <a:latin typeface="Arial"/>
                <a:cs typeface="Arial"/>
              </a:rPr>
              <a:t> 	Yes, there is a coach. It leaves here at four tomorrow </a:t>
            </a:r>
            <a:r>
              <a:rPr lang="en-GB" sz="1100" dirty="0" smtClean="0">
                <a:latin typeface="Arial"/>
                <a:cs typeface="Arial"/>
              </a:rPr>
              <a:t>	afternoon</a:t>
            </a:r>
            <a:r>
              <a:rPr lang="en-GB" sz="1100" dirty="0">
                <a:latin typeface="Arial"/>
                <a:cs typeface="Arial"/>
              </a:rPr>
              <a:t>, to Bukovina. Is that where you’re going?</a:t>
            </a:r>
          </a:p>
          <a:p>
            <a:endParaRPr lang="en-GB" sz="400" dirty="0">
              <a:latin typeface="Arial"/>
              <a:cs typeface="Arial"/>
            </a:endParaRPr>
          </a:p>
          <a:p>
            <a:r>
              <a:rPr lang="en-GB" sz="1100" b="1" dirty="0">
                <a:latin typeface="Arial"/>
                <a:cs typeface="Arial"/>
              </a:rPr>
              <a:t>Jonathan</a:t>
            </a:r>
            <a:r>
              <a:rPr lang="en-GB" sz="1100" dirty="0">
                <a:latin typeface="Arial"/>
                <a:cs typeface="Arial"/>
              </a:rPr>
              <a:t> 	No. I only wish to go as far as the </a:t>
            </a:r>
            <a:r>
              <a:rPr lang="en-GB" sz="1100" dirty="0" err="1">
                <a:latin typeface="Arial"/>
                <a:cs typeface="Arial"/>
              </a:rPr>
              <a:t>Borgo</a:t>
            </a:r>
            <a:r>
              <a:rPr lang="en-GB" sz="1100" dirty="0">
                <a:latin typeface="Arial"/>
                <a:cs typeface="Arial"/>
              </a:rPr>
              <a:t> Pass.</a:t>
            </a:r>
          </a:p>
          <a:p>
            <a:endParaRPr lang="en-GB" sz="400" dirty="0">
              <a:latin typeface="Arial"/>
              <a:cs typeface="Arial"/>
            </a:endParaRPr>
          </a:p>
          <a:p>
            <a:r>
              <a:rPr lang="en-GB" sz="1100" b="1" dirty="0">
                <a:latin typeface="Arial"/>
                <a:cs typeface="Arial"/>
              </a:rPr>
              <a:t>Landlady</a:t>
            </a:r>
            <a:r>
              <a:rPr lang="en-GB" sz="1100" dirty="0">
                <a:latin typeface="Arial"/>
                <a:cs typeface="Arial"/>
              </a:rPr>
              <a:t> 	But there’s nothing there.</a:t>
            </a:r>
          </a:p>
          <a:p>
            <a:endParaRPr lang="en-GB" sz="400" dirty="0">
              <a:latin typeface="Arial"/>
              <a:cs typeface="Arial"/>
            </a:endParaRPr>
          </a:p>
          <a:p>
            <a:r>
              <a:rPr lang="en-GB" sz="1100" b="1" dirty="0">
                <a:latin typeface="Arial"/>
                <a:cs typeface="Arial"/>
              </a:rPr>
              <a:t>Jonathan</a:t>
            </a:r>
            <a:r>
              <a:rPr lang="en-GB" sz="1100" dirty="0">
                <a:latin typeface="Arial"/>
                <a:cs typeface="Arial"/>
              </a:rPr>
              <a:t> 	I was told there’s a road that leads to the Castle </a:t>
            </a:r>
            <a:r>
              <a:rPr lang="en-GB" sz="1100" dirty="0" smtClean="0">
                <a:latin typeface="Arial"/>
                <a:cs typeface="Arial"/>
              </a:rPr>
              <a:t>	Dracula</a:t>
            </a:r>
            <a:r>
              <a:rPr lang="en-GB" sz="1100" dirty="0">
                <a:latin typeface="Arial"/>
                <a:cs typeface="Arial"/>
              </a:rPr>
              <a:t>.</a:t>
            </a:r>
          </a:p>
          <a:p>
            <a:endParaRPr lang="en-GB" sz="400" dirty="0">
              <a:latin typeface="Arial"/>
              <a:cs typeface="Arial"/>
            </a:endParaRPr>
          </a:p>
          <a:p>
            <a:r>
              <a:rPr lang="en-GB" sz="1100" b="1" dirty="0">
                <a:latin typeface="Arial"/>
                <a:cs typeface="Arial"/>
              </a:rPr>
              <a:t>Landlady</a:t>
            </a:r>
            <a:r>
              <a:rPr lang="en-GB" sz="1100" dirty="0">
                <a:latin typeface="Arial"/>
                <a:cs typeface="Arial"/>
              </a:rPr>
              <a:t> 	</a:t>
            </a:r>
            <a:r>
              <a:rPr lang="en-GB" sz="1100" i="1" dirty="0">
                <a:latin typeface="Arial"/>
                <a:cs typeface="Arial"/>
              </a:rPr>
              <a:t>(She starts a little.) </a:t>
            </a:r>
            <a:r>
              <a:rPr lang="en-GB" sz="1100" dirty="0">
                <a:latin typeface="Arial"/>
                <a:cs typeface="Arial"/>
              </a:rPr>
              <a:t>Castle Dracula?</a:t>
            </a:r>
          </a:p>
          <a:p>
            <a:endParaRPr lang="en-GB" sz="400" dirty="0">
              <a:latin typeface="Arial"/>
              <a:cs typeface="Arial"/>
            </a:endParaRPr>
          </a:p>
          <a:p>
            <a:endParaRPr lang="en-GB" sz="400" dirty="0">
              <a:latin typeface="Arial"/>
              <a:cs typeface="Arial"/>
            </a:endParaRPr>
          </a:p>
        </p:txBody>
      </p:sp>
      <p:sp>
        <p:nvSpPr>
          <p:cNvPr id="3" name="Rectangle 2"/>
          <p:cNvSpPr/>
          <p:nvPr/>
        </p:nvSpPr>
        <p:spPr>
          <a:xfrm>
            <a:off x="0" y="0"/>
            <a:ext cx="9144000" cy="707886"/>
          </a:xfrm>
          <a:prstGeom prst="rect">
            <a:avLst/>
          </a:prstGeom>
        </p:spPr>
        <p:txBody>
          <a:bodyPr wrap="square">
            <a:spAutoFit/>
          </a:bodyPr>
          <a:lstStyle/>
          <a:p>
            <a:pPr algn="ctr"/>
            <a:r>
              <a:rPr lang="en-US" sz="4000" b="1" dirty="0">
                <a:solidFill>
                  <a:srgbClr val="FD8008"/>
                </a:solidFill>
                <a:latin typeface="Arial"/>
                <a:cs typeface="Arial"/>
              </a:rPr>
              <a:t>Scene 2: Jonathan &amp; </a:t>
            </a:r>
            <a:r>
              <a:rPr lang="en-US" sz="4000" b="1" dirty="0" smtClean="0">
                <a:solidFill>
                  <a:srgbClr val="FD8008"/>
                </a:solidFill>
                <a:latin typeface="Arial"/>
                <a:cs typeface="Arial"/>
              </a:rPr>
              <a:t>The Landlady</a:t>
            </a:r>
            <a:endParaRPr lang="en-US" sz="4000" b="1" dirty="0">
              <a:solidFill>
                <a:srgbClr val="FD8008"/>
              </a:solidFill>
              <a:latin typeface="Arial"/>
              <a:cs typeface="Arial"/>
            </a:endParaRPr>
          </a:p>
        </p:txBody>
      </p:sp>
      <p:pic>
        <p:nvPicPr>
          <p:cNvPr id="6" name="Picture 5"/>
          <p:cNvPicPr>
            <a:picLocks noChangeAspect="1"/>
          </p:cNvPicPr>
          <p:nvPr/>
        </p:nvPicPr>
        <p:blipFill rotWithShape="1">
          <a:blip r:embed="rId2">
            <a:grayscl/>
          </a:blip>
          <a:srcRect l="2315" t="6560" r="2053" b="10110"/>
          <a:stretch/>
        </p:blipFill>
        <p:spPr>
          <a:xfrm>
            <a:off x="4932040" y="718014"/>
            <a:ext cx="3891062" cy="2710986"/>
          </a:xfrm>
          <a:prstGeom prst="rect">
            <a:avLst/>
          </a:prstGeom>
        </p:spPr>
      </p:pic>
      <p:sp>
        <p:nvSpPr>
          <p:cNvPr id="7" name="Rectangle 6"/>
          <p:cNvSpPr/>
          <p:nvPr/>
        </p:nvSpPr>
        <p:spPr>
          <a:xfrm>
            <a:off x="4580880" y="3429000"/>
            <a:ext cx="4572000" cy="2970044"/>
          </a:xfrm>
          <a:prstGeom prst="rect">
            <a:avLst/>
          </a:prstGeom>
        </p:spPr>
        <p:txBody>
          <a:bodyPr>
            <a:spAutoFit/>
          </a:bodyPr>
          <a:lstStyle/>
          <a:p>
            <a:r>
              <a:rPr lang="en-GB" sz="1100" b="1" dirty="0">
                <a:latin typeface="Arial"/>
                <a:cs typeface="Arial"/>
              </a:rPr>
              <a:t>Jonathan</a:t>
            </a:r>
            <a:r>
              <a:rPr lang="en-GB" sz="1100" dirty="0">
                <a:latin typeface="Arial"/>
                <a:cs typeface="Arial"/>
              </a:rPr>
              <a:t> 	Yes. That’s where I’m going. You know it?</a:t>
            </a:r>
          </a:p>
          <a:p>
            <a:endParaRPr lang="en-GB" sz="400" dirty="0">
              <a:latin typeface="Arial"/>
              <a:cs typeface="Arial"/>
            </a:endParaRPr>
          </a:p>
          <a:p>
            <a:r>
              <a:rPr lang="en-GB" sz="1100" b="1" dirty="0">
                <a:latin typeface="Arial"/>
                <a:cs typeface="Arial"/>
              </a:rPr>
              <a:t>Landlady</a:t>
            </a:r>
            <a:r>
              <a:rPr lang="en-GB" sz="1100" dirty="0">
                <a:latin typeface="Arial"/>
                <a:cs typeface="Arial"/>
              </a:rPr>
              <a:t> 	I know it.</a:t>
            </a:r>
          </a:p>
          <a:p>
            <a:endParaRPr lang="en-GB" sz="400" dirty="0">
              <a:latin typeface="Arial"/>
              <a:cs typeface="Arial"/>
            </a:endParaRPr>
          </a:p>
          <a:p>
            <a:r>
              <a:rPr lang="en-GB" sz="1100" b="1" dirty="0">
                <a:latin typeface="Arial"/>
                <a:cs typeface="Arial"/>
              </a:rPr>
              <a:t>Jonathan</a:t>
            </a:r>
            <a:r>
              <a:rPr lang="en-GB" sz="1100" dirty="0">
                <a:latin typeface="Arial"/>
                <a:cs typeface="Arial"/>
              </a:rPr>
              <a:t> 	And there is a road - ?</a:t>
            </a:r>
          </a:p>
          <a:p>
            <a:endParaRPr lang="en-GB" sz="400" dirty="0">
              <a:latin typeface="Arial"/>
              <a:cs typeface="Arial"/>
            </a:endParaRPr>
          </a:p>
          <a:p>
            <a:r>
              <a:rPr lang="en-GB" sz="1100" b="1" dirty="0">
                <a:latin typeface="Arial"/>
                <a:cs typeface="Arial"/>
              </a:rPr>
              <a:t>Landlady</a:t>
            </a:r>
            <a:r>
              <a:rPr lang="en-GB" sz="1100" dirty="0">
                <a:latin typeface="Arial"/>
                <a:cs typeface="Arial"/>
              </a:rPr>
              <a:t> 	A track. It is not easy to walk.</a:t>
            </a:r>
          </a:p>
          <a:p>
            <a:endParaRPr lang="en-GB" sz="400" dirty="0">
              <a:latin typeface="Arial"/>
              <a:cs typeface="Arial"/>
            </a:endParaRPr>
          </a:p>
          <a:p>
            <a:r>
              <a:rPr lang="en-GB" sz="1100" b="1" dirty="0">
                <a:latin typeface="Arial"/>
                <a:cs typeface="Arial"/>
              </a:rPr>
              <a:t>Jonathan</a:t>
            </a:r>
            <a:r>
              <a:rPr lang="en-GB" sz="1100" dirty="0">
                <a:latin typeface="Arial"/>
                <a:cs typeface="Arial"/>
              </a:rPr>
              <a:t> 	Is it far, though? To the castle?</a:t>
            </a:r>
          </a:p>
          <a:p>
            <a:endParaRPr lang="en-GB" sz="400" dirty="0">
              <a:latin typeface="Arial"/>
              <a:cs typeface="Arial"/>
            </a:endParaRPr>
          </a:p>
          <a:p>
            <a:r>
              <a:rPr lang="en-GB" sz="1100" b="1" dirty="0">
                <a:latin typeface="Arial"/>
                <a:cs typeface="Arial"/>
              </a:rPr>
              <a:t>Landlady</a:t>
            </a:r>
            <a:r>
              <a:rPr lang="en-GB" sz="1100" dirty="0">
                <a:latin typeface="Arial"/>
                <a:cs typeface="Arial"/>
              </a:rPr>
              <a:t> 	</a:t>
            </a:r>
            <a:r>
              <a:rPr lang="en-GB" sz="1100" i="1" dirty="0">
                <a:latin typeface="Arial"/>
                <a:cs typeface="Arial"/>
              </a:rPr>
              <a:t>(Hesitantly)</a:t>
            </a:r>
            <a:r>
              <a:rPr lang="en-GB" sz="1100" dirty="0">
                <a:latin typeface="Arial"/>
                <a:cs typeface="Arial"/>
              </a:rPr>
              <a:t> No…</a:t>
            </a:r>
          </a:p>
          <a:p>
            <a:endParaRPr lang="en-GB" sz="400" dirty="0">
              <a:latin typeface="Arial"/>
              <a:cs typeface="Arial"/>
            </a:endParaRPr>
          </a:p>
          <a:p>
            <a:r>
              <a:rPr lang="en-GB" sz="1100" b="1" dirty="0">
                <a:latin typeface="Arial"/>
                <a:cs typeface="Arial"/>
              </a:rPr>
              <a:t>Jonathan</a:t>
            </a:r>
            <a:r>
              <a:rPr lang="en-GB" sz="1100" dirty="0">
                <a:latin typeface="Arial"/>
                <a:cs typeface="Arial"/>
              </a:rPr>
              <a:t> 	Then I’m sure I’ll manage –</a:t>
            </a:r>
          </a:p>
          <a:p>
            <a:endParaRPr lang="en-GB" sz="400" dirty="0">
              <a:latin typeface="Arial"/>
              <a:cs typeface="Arial"/>
            </a:endParaRPr>
          </a:p>
          <a:p>
            <a:r>
              <a:rPr lang="en-GB" sz="1100" b="1" dirty="0">
                <a:latin typeface="Arial"/>
                <a:cs typeface="Arial"/>
              </a:rPr>
              <a:t>Landlady</a:t>
            </a:r>
            <a:r>
              <a:rPr lang="en-GB" sz="1100" dirty="0">
                <a:latin typeface="Arial"/>
                <a:cs typeface="Arial"/>
              </a:rPr>
              <a:t> 	But the pass is many hours away. It will be dark when </a:t>
            </a:r>
            <a:r>
              <a:rPr lang="en-GB" sz="1100" dirty="0" smtClean="0">
                <a:latin typeface="Arial"/>
                <a:cs typeface="Arial"/>
              </a:rPr>
              <a:t>	you </a:t>
            </a:r>
            <a:r>
              <a:rPr lang="en-GB" sz="1100" dirty="0">
                <a:latin typeface="Arial"/>
                <a:cs typeface="Arial"/>
              </a:rPr>
              <a:t>get there.</a:t>
            </a:r>
          </a:p>
          <a:p>
            <a:endParaRPr lang="en-GB" sz="400" dirty="0">
              <a:latin typeface="Arial"/>
              <a:cs typeface="Arial"/>
            </a:endParaRPr>
          </a:p>
          <a:p>
            <a:r>
              <a:rPr lang="en-GB" sz="1100" b="1" dirty="0">
                <a:latin typeface="Arial"/>
                <a:cs typeface="Arial"/>
              </a:rPr>
              <a:t>Jonathan</a:t>
            </a:r>
            <a:r>
              <a:rPr lang="en-GB" sz="1100" dirty="0">
                <a:latin typeface="Arial"/>
                <a:cs typeface="Arial"/>
              </a:rPr>
              <a:t> 	I don’t mind</a:t>
            </a:r>
            <a:r>
              <a:rPr lang="en-GB" sz="1100" dirty="0" smtClean="0">
                <a:latin typeface="Arial"/>
                <a:cs typeface="Arial"/>
              </a:rPr>
              <a:t>.</a:t>
            </a:r>
          </a:p>
          <a:p>
            <a:endParaRPr lang="en-GB" sz="400" dirty="0" smtClean="0">
              <a:latin typeface="Arial"/>
              <a:cs typeface="Arial"/>
            </a:endParaRPr>
          </a:p>
          <a:p>
            <a:r>
              <a:rPr lang="en-GB" sz="1100" b="1" dirty="0">
                <a:latin typeface="Arial"/>
                <a:cs typeface="Arial"/>
              </a:rPr>
              <a:t>Landlady</a:t>
            </a:r>
            <a:r>
              <a:rPr lang="en-GB" sz="1100" dirty="0">
                <a:latin typeface="Arial"/>
                <a:cs typeface="Arial"/>
              </a:rPr>
              <a:t> 	If I’m permitted to ask, why do you go to Castle </a:t>
            </a:r>
            <a:r>
              <a:rPr lang="en-GB" sz="1100" dirty="0" smtClean="0">
                <a:latin typeface="Arial"/>
                <a:cs typeface="Arial"/>
              </a:rPr>
              <a:t>	Dracula</a:t>
            </a:r>
            <a:r>
              <a:rPr lang="en-GB" sz="1100" dirty="0">
                <a:latin typeface="Arial"/>
                <a:cs typeface="Arial"/>
              </a:rPr>
              <a:t>?</a:t>
            </a:r>
          </a:p>
          <a:p>
            <a:endParaRPr lang="en-GB" sz="400" dirty="0">
              <a:latin typeface="Arial"/>
              <a:cs typeface="Arial"/>
            </a:endParaRPr>
          </a:p>
          <a:p>
            <a:r>
              <a:rPr lang="en-GB" sz="1100" b="1" dirty="0">
                <a:latin typeface="Arial"/>
                <a:cs typeface="Arial"/>
              </a:rPr>
              <a:t>Jonathan</a:t>
            </a:r>
            <a:r>
              <a:rPr lang="en-GB" sz="1100" dirty="0">
                <a:latin typeface="Arial"/>
                <a:cs typeface="Arial"/>
              </a:rPr>
              <a:t> 	I have business with the count.</a:t>
            </a:r>
          </a:p>
          <a:p>
            <a:endParaRPr lang="en-GB" sz="400" dirty="0">
              <a:latin typeface="Arial"/>
              <a:cs typeface="Arial"/>
            </a:endParaRPr>
          </a:p>
        </p:txBody>
      </p:sp>
    </p:spTree>
    <p:extLst>
      <p:ext uri="{BB962C8B-B14F-4D97-AF65-F5344CB8AC3E}">
        <p14:creationId xmlns:p14="http://schemas.microsoft.com/office/powerpoint/2010/main" val="147054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28"/>
            <a:ext cx="4572000" cy="6370976"/>
          </a:xfrm>
          <a:prstGeom prst="rect">
            <a:avLst/>
          </a:prstGeom>
        </p:spPr>
        <p:txBody>
          <a:bodyPr wrap="square">
            <a:spAutoFit/>
          </a:bodyPr>
          <a:lstStyle/>
          <a:p>
            <a:r>
              <a:rPr lang="en-GB" sz="1100" b="1" dirty="0" smtClean="0">
                <a:latin typeface="Arial"/>
                <a:cs typeface="Arial"/>
              </a:rPr>
              <a:t>Landlady</a:t>
            </a:r>
            <a:r>
              <a:rPr lang="en-GB" sz="1100" dirty="0" smtClean="0">
                <a:latin typeface="Arial"/>
                <a:cs typeface="Arial"/>
              </a:rPr>
              <a:t> 	Business. Must you go there tomorrow?</a:t>
            </a: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Yes, I must.</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Stay here. One night is such a short time. Our town is 	beautiful. Stay a little longer, two nights. Go the day 	after tomorrow.</a:t>
            </a: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I wish I could. Your town does indeed look very 	beautiful. But my business is quite pressing. Perhaps 	when I come back –</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Do you know what tomorrow is?</a:t>
            </a: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It’s the … fourth of May –</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St. George’s Eve. On that day, and on that night, the 	evil things of the world have sway. They rise, they walk 	abroad, they are strong in their power. And that place to 	which you are going – </a:t>
            </a:r>
            <a:r>
              <a:rPr lang="en-GB" sz="1100" i="1" dirty="0" smtClean="0">
                <a:latin typeface="Arial"/>
                <a:cs typeface="Arial"/>
              </a:rPr>
              <a:t>(She stops.)</a:t>
            </a:r>
            <a:endParaRPr lang="en-GB" sz="1100" dirty="0" smtClean="0">
              <a:latin typeface="Arial"/>
              <a:cs typeface="Arial"/>
            </a:endParaRP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What of it?</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It is old. Many dead lie in its roots. It has eaten much 	blood.</a:t>
            </a: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Look, I … I’m afraid I don’t believe in such things…</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No, not in your land perhaps. You have no need. But 	here there is need. It is not your land. It is ours, and 	here such things are real.</a:t>
            </a: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a:t>
            </a:r>
            <a:r>
              <a:rPr lang="en-GB" sz="1100" i="1" dirty="0" smtClean="0">
                <a:latin typeface="Arial"/>
                <a:cs typeface="Arial"/>
              </a:rPr>
              <a:t>(Turns and speaks to the audience.) </a:t>
            </a:r>
            <a:r>
              <a:rPr lang="en-GB" sz="1100" dirty="0" smtClean="0">
                <a:latin typeface="Arial"/>
                <a:cs typeface="Arial"/>
              </a:rPr>
              <a:t>Despite her 	obvious concern, I insisted I must travel on the next day. 	And seeing my determination, she fell silent, and 	showed me to my room. I passed a quiet night, and a 	pleasant morning, and she spoke no more of her 	fears, until the carriage arrived and I prepared to take 	my leave.</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a:t>
            </a:r>
            <a:r>
              <a:rPr lang="en-GB" sz="1100" i="1" dirty="0" smtClean="0">
                <a:latin typeface="Arial"/>
                <a:cs typeface="Arial"/>
              </a:rPr>
              <a:t>(Speaking to</a:t>
            </a:r>
            <a:r>
              <a:rPr lang="en-GB" sz="1100" b="1" i="1" dirty="0" smtClean="0">
                <a:latin typeface="Arial"/>
                <a:cs typeface="Arial"/>
              </a:rPr>
              <a:t> Jonathan</a:t>
            </a:r>
            <a:r>
              <a:rPr lang="en-GB" sz="1100" i="1" dirty="0" smtClean="0">
                <a:latin typeface="Arial"/>
                <a:cs typeface="Arial"/>
              </a:rPr>
              <a:t>.) </a:t>
            </a:r>
            <a:r>
              <a:rPr lang="en-GB" sz="1100" dirty="0" smtClean="0">
                <a:latin typeface="Arial"/>
                <a:cs typeface="Arial"/>
              </a:rPr>
              <a:t>You are certain about going? 	You are decided?</a:t>
            </a:r>
          </a:p>
          <a:p>
            <a:endParaRPr lang="en-GB" sz="400" dirty="0" smtClean="0">
              <a:latin typeface="Arial"/>
              <a:cs typeface="Arial"/>
            </a:endParaRPr>
          </a:p>
          <a:p>
            <a:r>
              <a:rPr lang="en-GB" sz="1100" b="1" dirty="0" smtClean="0">
                <a:latin typeface="Arial"/>
                <a:cs typeface="Arial"/>
              </a:rPr>
              <a:t>Jonathan</a:t>
            </a:r>
            <a:r>
              <a:rPr lang="en-GB" sz="1100" dirty="0" smtClean="0">
                <a:latin typeface="Arial"/>
                <a:cs typeface="Arial"/>
              </a:rPr>
              <a:t> 	Yes, I am.</a:t>
            </a:r>
          </a:p>
          <a:p>
            <a:endParaRPr lang="en-GB" sz="400" dirty="0" smtClean="0">
              <a:latin typeface="Arial"/>
              <a:cs typeface="Arial"/>
            </a:endParaRPr>
          </a:p>
          <a:p>
            <a:r>
              <a:rPr lang="en-GB" sz="1100" b="1" dirty="0" smtClean="0">
                <a:latin typeface="Arial"/>
                <a:cs typeface="Arial"/>
              </a:rPr>
              <a:t>Landlady</a:t>
            </a:r>
            <a:r>
              <a:rPr lang="en-GB" sz="1100" dirty="0" smtClean="0">
                <a:latin typeface="Arial"/>
                <a:cs typeface="Arial"/>
              </a:rPr>
              <a:t> 	Then take this.</a:t>
            </a:r>
          </a:p>
        </p:txBody>
      </p:sp>
      <p:sp>
        <p:nvSpPr>
          <p:cNvPr id="5" name="Rectangle 4"/>
          <p:cNvSpPr/>
          <p:nvPr/>
        </p:nvSpPr>
        <p:spPr>
          <a:xfrm>
            <a:off x="4572000" y="2780928"/>
            <a:ext cx="4572000" cy="3570208"/>
          </a:xfrm>
          <a:prstGeom prst="rect">
            <a:avLst/>
          </a:prstGeom>
        </p:spPr>
        <p:txBody>
          <a:bodyPr>
            <a:spAutoFit/>
          </a:bodyPr>
          <a:lstStyle/>
          <a:p>
            <a:r>
              <a:rPr lang="en-GB" sz="1100" b="1" dirty="0" smtClean="0">
                <a:latin typeface="Arial"/>
                <a:cs typeface="Arial"/>
              </a:rPr>
              <a:t>Jonathan</a:t>
            </a:r>
            <a:r>
              <a:rPr lang="en-GB" sz="1100" dirty="0" smtClean="0">
                <a:latin typeface="Arial"/>
                <a:cs typeface="Arial"/>
              </a:rPr>
              <a:t> </a:t>
            </a:r>
            <a:r>
              <a:rPr lang="en-GB" sz="1100" dirty="0">
                <a:latin typeface="Arial"/>
                <a:cs typeface="Arial"/>
              </a:rPr>
              <a:t>	She takes a small crucifix on a chain from her pocket 	and offers it to Jonathan.</a:t>
            </a:r>
          </a:p>
          <a:p>
            <a:endParaRPr lang="en-GB" sz="400" dirty="0">
              <a:latin typeface="Arial"/>
              <a:cs typeface="Arial"/>
            </a:endParaRPr>
          </a:p>
          <a:p>
            <a:r>
              <a:rPr lang="en-GB" sz="1100" b="1" dirty="0">
                <a:latin typeface="Arial"/>
                <a:cs typeface="Arial"/>
              </a:rPr>
              <a:t>Landlady</a:t>
            </a:r>
            <a:r>
              <a:rPr lang="en-GB" sz="1100" dirty="0">
                <a:latin typeface="Arial"/>
                <a:cs typeface="Arial"/>
              </a:rPr>
              <a:t> 	It is a cross, the sign of Our Lord and Saviour.</a:t>
            </a:r>
          </a:p>
          <a:p>
            <a:endParaRPr lang="en-GB" sz="400" dirty="0">
              <a:latin typeface="Arial"/>
              <a:cs typeface="Arial"/>
            </a:endParaRPr>
          </a:p>
          <a:p>
            <a:r>
              <a:rPr lang="en-GB" sz="1100" b="1" dirty="0">
                <a:latin typeface="Arial"/>
                <a:cs typeface="Arial"/>
              </a:rPr>
              <a:t>Jonathan</a:t>
            </a:r>
            <a:r>
              <a:rPr lang="en-GB" sz="1100" dirty="0">
                <a:latin typeface="Arial"/>
                <a:cs typeface="Arial"/>
              </a:rPr>
              <a:t> 	Really, I couldn’t –</a:t>
            </a:r>
          </a:p>
          <a:p>
            <a:endParaRPr lang="en-GB" sz="400" dirty="0">
              <a:latin typeface="Arial"/>
              <a:cs typeface="Arial"/>
            </a:endParaRPr>
          </a:p>
          <a:p>
            <a:r>
              <a:rPr lang="en-GB" sz="1100" b="1" dirty="0">
                <a:latin typeface="Arial"/>
                <a:cs typeface="Arial"/>
              </a:rPr>
              <a:t>Landlady</a:t>
            </a:r>
            <a:r>
              <a:rPr lang="en-GB" sz="1100" dirty="0">
                <a:latin typeface="Arial"/>
                <a:cs typeface="Arial"/>
              </a:rPr>
              <a:t> 	Please. Take it. For your safety. It will protect you. 	</a:t>
            </a:r>
            <a:r>
              <a:rPr lang="en-GB" sz="1100" i="1" dirty="0">
                <a:latin typeface="Arial"/>
                <a:cs typeface="Arial"/>
              </a:rPr>
              <a:t>(Making to put the cross around </a:t>
            </a:r>
            <a:r>
              <a:rPr lang="en-GB" sz="1100" b="1" i="1" dirty="0">
                <a:latin typeface="Arial"/>
                <a:cs typeface="Arial"/>
              </a:rPr>
              <a:t>Jonathan</a:t>
            </a:r>
            <a:r>
              <a:rPr lang="en-GB" sz="1100" i="1" dirty="0">
                <a:latin typeface="Arial"/>
                <a:cs typeface="Arial"/>
              </a:rPr>
              <a:t>’s neck.)</a:t>
            </a:r>
            <a:endParaRPr lang="en-GB" sz="1100" dirty="0">
              <a:latin typeface="Arial"/>
              <a:cs typeface="Arial"/>
            </a:endParaRPr>
          </a:p>
          <a:p>
            <a:endParaRPr lang="en-GB" sz="400" dirty="0">
              <a:latin typeface="Arial"/>
              <a:cs typeface="Arial"/>
            </a:endParaRPr>
          </a:p>
          <a:p>
            <a:r>
              <a:rPr lang="en-GB" sz="1100" b="1" dirty="0">
                <a:latin typeface="Arial"/>
                <a:cs typeface="Arial"/>
              </a:rPr>
              <a:t>Jonathan</a:t>
            </a:r>
            <a:r>
              <a:rPr lang="en-GB" sz="1100" dirty="0">
                <a:latin typeface="Arial"/>
                <a:cs typeface="Arial"/>
              </a:rPr>
              <a:t> 	</a:t>
            </a:r>
            <a:r>
              <a:rPr lang="en-GB" sz="1100" i="1" dirty="0">
                <a:latin typeface="Arial"/>
                <a:cs typeface="Arial"/>
              </a:rPr>
              <a:t>(Sharply) </a:t>
            </a:r>
            <a:r>
              <a:rPr lang="en-GB" sz="1100" dirty="0">
                <a:latin typeface="Arial"/>
                <a:cs typeface="Arial"/>
              </a:rPr>
              <a:t>No! I mean… </a:t>
            </a:r>
            <a:r>
              <a:rPr lang="en-GB" sz="1100" i="1" dirty="0">
                <a:latin typeface="Arial"/>
                <a:cs typeface="Arial"/>
              </a:rPr>
              <a:t>(Changing his tone)</a:t>
            </a:r>
            <a:r>
              <a:rPr lang="en-GB" sz="1100" dirty="0">
                <a:latin typeface="Arial"/>
                <a:cs typeface="Arial"/>
              </a:rPr>
              <a:t> Yes, I will 	take it, thank you…you’re very kind… </a:t>
            </a:r>
            <a:r>
              <a:rPr lang="en-GB" sz="1100" i="1" dirty="0">
                <a:latin typeface="Arial"/>
                <a:cs typeface="Arial"/>
              </a:rPr>
              <a:t>(He takes the 	crucifix from her.)</a:t>
            </a:r>
            <a:endParaRPr lang="en-GB" sz="1100" dirty="0">
              <a:latin typeface="Arial"/>
              <a:cs typeface="Arial"/>
            </a:endParaRPr>
          </a:p>
          <a:p>
            <a:endParaRPr lang="en-GB" sz="400" dirty="0">
              <a:latin typeface="Arial"/>
              <a:cs typeface="Arial"/>
            </a:endParaRPr>
          </a:p>
          <a:p>
            <a:r>
              <a:rPr lang="en-GB" sz="1100" b="1" dirty="0">
                <a:latin typeface="Arial"/>
                <a:cs typeface="Arial"/>
              </a:rPr>
              <a:t>Landlady</a:t>
            </a:r>
            <a:r>
              <a:rPr lang="en-GB" sz="1100" dirty="0">
                <a:latin typeface="Arial"/>
                <a:cs typeface="Arial"/>
              </a:rPr>
              <a:t> 	Keep it with you at all times.</a:t>
            </a:r>
          </a:p>
          <a:p>
            <a:endParaRPr lang="en-GB" sz="400" dirty="0">
              <a:latin typeface="Arial"/>
              <a:cs typeface="Arial"/>
            </a:endParaRPr>
          </a:p>
          <a:p>
            <a:r>
              <a:rPr lang="en-GB" sz="1100" b="1" dirty="0">
                <a:latin typeface="Arial"/>
                <a:cs typeface="Arial"/>
              </a:rPr>
              <a:t>Jonathan</a:t>
            </a:r>
            <a:r>
              <a:rPr lang="en-GB" sz="1100" dirty="0">
                <a:latin typeface="Arial"/>
                <a:cs typeface="Arial"/>
              </a:rPr>
              <a:t> 	I will.</a:t>
            </a:r>
          </a:p>
          <a:p>
            <a:endParaRPr lang="en-GB" sz="400" dirty="0">
              <a:latin typeface="Arial"/>
              <a:cs typeface="Arial"/>
            </a:endParaRPr>
          </a:p>
          <a:p>
            <a:r>
              <a:rPr lang="en-GB" sz="1100" b="1" dirty="0">
                <a:latin typeface="Arial"/>
                <a:cs typeface="Arial"/>
              </a:rPr>
              <a:t>Landlady</a:t>
            </a:r>
            <a:r>
              <a:rPr lang="en-GB" sz="1100" dirty="0">
                <a:latin typeface="Arial"/>
                <a:cs typeface="Arial"/>
              </a:rPr>
              <a:t> 	And may God and His Holy Mother be with you, and 	keep you from evil. </a:t>
            </a:r>
            <a:r>
              <a:rPr lang="en-GB" sz="1100" i="1" dirty="0">
                <a:latin typeface="Arial"/>
                <a:cs typeface="Arial"/>
              </a:rPr>
              <a:t>(She turns and goes.)</a:t>
            </a:r>
            <a:endParaRPr lang="en-GB" sz="1100" dirty="0">
              <a:latin typeface="Arial"/>
              <a:cs typeface="Arial"/>
            </a:endParaRPr>
          </a:p>
          <a:p>
            <a:endParaRPr lang="en-GB" sz="400" dirty="0">
              <a:latin typeface="Arial"/>
              <a:cs typeface="Arial"/>
            </a:endParaRPr>
          </a:p>
          <a:p>
            <a:r>
              <a:rPr lang="en-GB" sz="1100" b="1" dirty="0">
                <a:latin typeface="Arial"/>
                <a:cs typeface="Arial"/>
              </a:rPr>
              <a:t>Jonathan</a:t>
            </a:r>
            <a:r>
              <a:rPr lang="en-GB" sz="1100" dirty="0">
                <a:latin typeface="Arial"/>
                <a:cs typeface="Arial"/>
              </a:rPr>
              <a:t> 	</a:t>
            </a:r>
            <a:r>
              <a:rPr lang="en-GB" sz="1100" i="1" dirty="0">
                <a:latin typeface="Arial"/>
                <a:cs typeface="Arial"/>
              </a:rPr>
              <a:t>(Speaking to the audience.)</a:t>
            </a:r>
            <a:r>
              <a:rPr lang="en-GB" sz="1100" dirty="0">
                <a:latin typeface="Arial"/>
                <a:cs typeface="Arial"/>
              </a:rPr>
              <a:t> I placed the crucifix in my 	pocket, and forgot about it. And I must have lost it, for I 	never saw it again. </a:t>
            </a:r>
            <a:r>
              <a:rPr lang="en-GB" sz="1100" i="1" dirty="0">
                <a:latin typeface="Arial"/>
                <a:cs typeface="Arial"/>
              </a:rPr>
              <a:t>(He puts the crucifix in his pocket 	and picks up his briefcase</a:t>
            </a:r>
            <a:r>
              <a:rPr lang="en-GB" sz="1100" i="1" dirty="0" smtClean="0">
                <a:latin typeface="Arial"/>
                <a:cs typeface="Arial"/>
              </a:rPr>
              <a:t>.) </a:t>
            </a:r>
            <a:endParaRPr lang="en-US" sz="1100" dirty="0">
              <a:latin typeface="Arial"/>
              <a:cs typeface="Arial"/>
            </a:endParaRPr>
          </a:p>
        </p:txBody>
      </p:sp>
      <p:pic>
        <p:nvPicPr>
          <p:cNvPr id="9" name="Picture 8"/>
          <p:cNvPicPr>
            <a:picLocks noChangeAspect="1"/>
          </p:cNvPicPr>
          <p:nvPr/>
        </p:nvPicPr>
        <p:blipFill rotWithShape="1">
          <a:blip r:embed="rId2">
            <a:grayscl/>
          </a:blip>
          <a:srcRect t="15003" r="7560" b="16855"/>
          <a:stretch/>
        </p:blipFill>
        <p:spPr>
          <a:xfrm>
            <a:off x="5580112" y="116632"/>
            <a:ext cx="2594796" cy="2550376"/>
          </a:xfrm>
          <a:prstGeom prst="rect">
            <a:avLst/>
          </a:prstGeom>
        </p:spPr>
      </p:pic>
    </p:spTree>
    <p:extLst>
      <p:ext uri="{BB962C8B-B14F-4D97-AF65-F5344CB8AC3E}">
        <p14:creationId xmlns:p14="http://schemas.microsoft.com/office/powerpoint/2010/main" val="26695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AE08E43-DE0C-436A-9CCE-DA8DCE61834B}"/>
              </a:ext>
            </a:extLst>
          </p:cNvPr>
          <p:cNvGraphicFramePr>
            <a:graphicFrameLocks noGrp="1"/>
          </p:cNvGraphicFramePr>
          <p:nvPr>
            <p:extLst>
              <p:ext uri="{D42A27DB-BD31-4B8C-83A1-F6EECF244321}">
                <p14:modId xmlns:p14="http://schemas.microsoft.com/office/powerpoint/2010/main" val="4219658021"/>
              </p:ext>
            </p:extLst>
          </p:nvPr>
        </p:nvGraphicFramePr>
        <p:xfrm>
          <a:off x="128910" y="1052736"/>
          <a:ext cx="8886179" cy="5159072"/>
        </p:xfrm>
        <a:graphic>
          <a:graphicData uri="http://schemas.openxmlformats.org/drawingml/2006/table">
            <a:tbl>
              <a:tblPr firstRow="1" firstCol="1" bandRow="1">
                <a:tableStyleId>{69CF1AB2-1976-4502-BF36-3FF5EA218861}</a:tableStyleId>
              </a:tblPr>
              <a:tblGrid>
                <a:gridCol w="1586632">
                  <a:extLst>
                    <a:ext uri="{9D8B030D-6E8A-4147-A177-3AD203B41FA5}">
                      <a16:colId xmlns="" xmlns:a16="http://schemas.microsoft.com/office/drawing/2014/main" val="3858597268"/>
                    </a:ext>
                  </a:extLst>
                </a:gridCol>
                <a:gridCol w="7299547">
                  <a:extLst>
                    <a:ext uri="{9D8B030D-6E8A-4147-A177-3AD203B41FA5}">
                      <a16:colId xmlns="" xmlns:a16="http://schemas.microsoft.com/office/drawing/2014/main" val="4286503478"/>
                    </a:ext>
                  </a:extLst>
                </a:gridCol>
              </a:tblGrid>
              <a:tr h="16518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smtClean="0">
                          <a:solidFill>
                            <a:srgbClr val="FD8008"/>
                          </a:solidFill>
                          <a:latin typeface="Arial"/>
                          <a:cs typeface="Arial"/>
                        </a:rPr>
                        <a:t>Multi-</a:t>
                      </a:r>
                      <a:r>
                        <a:rPr lang="en-US" sz="2000" b="1" dirty="0" err="1" smtClean="0">
                          <a:solidFill>
                            <a:srgbClr val="FD8008"/>
                          </a:solidFill>
                          <a:latin typeface="Arial"/>
                          <a:cs typeface="Arial"/>
                        </a:rPr>
                        <a:t>roling</a:t>
                      </a:r>
                      <a:endParaRPr lang="en-US" sz="2000" b="1" dirty="0" smtClean="0">
                        <a:solidFill>
                          <a:srgbClr val="FD8008"/>
                        </a:solidFill>
                        <a:latin typeface="Arial"/>
                        <a:cs typeface="Arial"/>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smtClean="0">
                          <a:latin typeface="Arial"/>
                          <a:cs typeface="Arial"/>
                        </a:rPr>
                        <a:t>When a</a:t>
                      </a:r>
                      <a:r>
                        <a:rPr lang="en-US" sz="2000" b="0" baseline="0" dirty="0" smtClean="0">
                          <a:latin typeface="Arial"/>
                          <a:cs typeface="Arial"/>
                        </a:rPr>
                        <a:t> performer</a:t>
                      </a:r>
                      <a:r>
                        <a:rPr lang="en-US" sz="2000" b="0" dirty="0" smtClean="0">
                          <a:latin typeface="Arial"/>
                          <a:cs typeface="Arial"/>
                        </a:rPr>
                        <a:t> plays more than one character onstage. The differences in character are marked by changing </a:t>
                      </a:r>
                      <a:r>
                        <a:rPr lang="en-US" sz="2000" b="1" dirty="0" smtClean="0">
                          <a:latin typeface="Arial"/>
                          <a:cs typeface="Arial"/>
                        </a:rPr>
                        <a:t>physical</a:t>
                      </a:r>
                      <a:r>
                        <a:rPr lang="en-US" sz="2000" b="1" baseline="0" dirty="0" smtClean="0">
                          <a:latin typeface="Arial"/>
                          <a:cs typeface="Arial"/>
                        </a:rPr>
                        <a:t> and vocal skills</a:t>
                      </a:r>
                      <a:r>
                        <a:rPr lang="en-US" sz="2000" b="0" baseline="0" dirty="0" smtClean="0">
                          <a:latin typeface="Arial"/>
                          <a:cs typeface="Arial"/>
                        </a:rPr>
                        <a:t> </a:t>
                      </a:r>
                      <a:r>
                        <a:rPr lang="en-US" sz="2000" b="0" dirty="0" smtClean="0">
                          <a:latin typeface="Arial"/>
                          <a:cs typeface="Arial"/>
                        </a:rPr>
                        <a:t>but the audience can clearly see that the same performer has taken on more than one role.</a:t>
                      </a:r>
                    </a:p>
                  </a:txBody>
                  <a:tcPr marL="68580" marR="68580" marT="0" marB="0">
                    <a:noFill/>
                  </a:tcPr>
                </a:tc>
              </a:tr>
              <a:tr h="6185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smtClean="0">
                          <a:solidFill>
                            <a:srgbClr val="FD8008"/>
                          </a:solidFill>
                          <a:latin typeface="Arial"/>
                          <a:cs typeface="Arial"/>
                        </a:rPr>
                        <a:t>Symbol</a:t>
                      </a:r>
                    </a:p>
                  </a:txBody>
                  <a:tcPr marL="68580" marR="68580" marT="0" marB="0" anchor="ctr">
                    <a:noFill/>
                  </a:tcPr>
                </a:tc>
                <a:tc>
                  <a:txBody>
                    <a:bodyPr/>
                    <a:lstStyle/>
                    <a:p>
                      <a:r>
                        <a:rPr lang="en-US" sz="2000" dirty="0" smtClean="0">
                          <a:latin typeface="Arial"/>
                          <a:cs typeface="Arial"/>
                        </a:rPr>
                        <a:t>Something which stands for, or represents something else. Symbols are often used in drama to deepen its meaning and remind the audience of themes or issues. A prop often has a particular significance that an audience will instantly </a:t>
                      </a:r>
                      <a:r>
                        <a:rPr lang="en-US" sz="2000" dirty="0" err="1" smtClean="0">
                          <a:latin typeface="Arial"/>
                          <a:cs typeface="Arial"/>
                        </a:rPr>
                        <a:t>recognise</a:t>
                      </a:r>
                      <a:r>
                        <a:rPr lang="en-US" sz="2000" dirty="0" smtClean="0">
                          <a:latin typeface="Arial"/>
                          <a:cs typeface="Arial"/>
                        </a:rPr>
                        <a:t> when used symbolically in the work.</a:t>
                      </a:r>
                      <a:endParaRPr lang="en-GB" sz="2000" b="0" dirty="0" smtClean="0">
                        <a:effectLst/>
                        <a:latin typeface="Arial"/>
                        <a:ea typeface="Calibri" panose="020F0502020204030204" pitchFamily="34" charset="0"/>
                        <a:cs typeface="Arial"/>
                      </a:endParaRPr>
                    </a:p>
                  </a:txBody>
                  <a:tcPr marL="68580" marR="68580" marT="0" marB="0">
                    <a:noFill/>
                  </a:tcPr>
                </a:tc>
              </a:tr>
              <a:tr h="37371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FD8008"/>
                          </a:solidFill>
                          <a:effectLst/>
                          <a:latin typeface="Arial" pitchFamily="34" charset="0"/>
                          <a:ea typeface="Calibri" panose="020F0502020204030204" pitchFamily="34" charset="0"/>
                          <a:cs typeface="Arial" pitchFamily="34" charset="0"/>
                        </a:rPr>
                        <a:t>Transition</a:t>
                      </a:r>
                      <a:endParaRPr lang="en-GB" sz="2000" b="1" dirty="0" smtClean="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i="0" dirty="0" smtClean="0">
                          <a:solidFill>
                            <a:srgbClr val="231F20"/>
                          </a:solidFill>
                          <a:effectLst/>
                          <a:latin typeface="ReithSans"/>
                        </a:rPr>
                        <a:t>A change  from one scene</a:t>
                      </a:r>
                      <a:r>
                        <a:rPr lang="en-GB" sz="2000" b="0" i="0" baseline="0" dirty="0" smtClean="0">
                          <a:solidFill>
                            <a:srgbClr val="231F20"/>
                          </a:solidFill>
                          <a:effectLst/>
                          <a:latin typeface="ReithSans"/>
                        </a:rPr>
                        <a:t> or character to another.</a:t>
                      </a:r>
                      <a:endParaRPr lang="en-GB" sz="2000" b="0" i="0" dirty="0" smtClean="0">
                        <a:solidFill>
                          <a:srgbClr val="231F20"/>
                        </a:solidFill>
                        <a:effectLst/>
                        <a:latin typeface="ReithSans"/>
                      </a:endParaRPr>
                    </a:p>
                  </a:txBody>
                  <a:tcPr marL="68580" marR="68580" marT="0" marB="0">
                    <a:noFill/>
                  </a:tcPr>
                </a:tc>
              </a:tr>
              <a:tr h="297635">
                <a:tc>
                  <a:txBody>
                    <a:bodyPr/>
                    <a:lstStyle/>
                    <a:p>
                      <a:pPr algn="ctr">
                        <a:lnSpc>
                          <a:spcPct val="107000"/>
                        </a:lnSpc>
                        <a:spcAft>
                          <a:spcPts val="0"/>
                        </a:spcAft>
                      </a:pPr>
                      <a:r>
                        <a:rPr lang="en-GB" sz="2000" b="1" dirty="0" smtClean="0">
                          <a:solidFill>
                            <a:srgbClr val="FD8008"/>
                          </a:solidFill>
                          <a:effectLst/>
                          <a:latin typeface="Arial" pitchFamily="34" charset="0"/>
                          <a:ea typeface="Calibri" panose="020F0502020204030204" pitchFamily="34" charset="0"/>
                          <a:cs typeface="Arial" pitchFamily="34" charset="0"/>
                        </a:rPr>
                        <a:t>Marking the Moment</a:t>
                      </a:r>
                      <a:endParaRPr lang="en-GB" sz="2000" b="1" dirty="0">
                        <a:solidFill>
                          <a:srgbClr val="FD8008"/>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gn="l">
                        <a:lnSpc>
                          <a:spcPct val="107000"/>
                        </a:lnSpc>
                        <a:spcAft>
                          <a:spcPts val="0"/>
                        </a:spcAft>
                      </a:pPr>
                      <a:r>
                        <a:rPr lang="en-GB" sz="2000" b="0" dirty="0" smtClean="0">
                          <a:effectLst/>
                          <a:latin typeface="Arial" pitchFamily="34" charset="0"/>
                          <a:cs typeface="Arial" pitchFamily="34" charset="0"/>
                        </a:rPr>
                        <a:t>A</a:t>
                      </a:r>
                      <a:r>
                        <a:rPr lang="en-GB" sz="2000" b="0" baseline="0" dirty="0" smtClean="0">
                          <a:effectLst/>
                          <a:latin typeface="Arial" pitchFamily="34" charset="0"/>
                          <a:cs typeface="Arial" pitchFamily="34" charset="0"/>
                        </a:rPr>
                        <a:t> way of highlighting the most important moment in a scene in order to draw the audience’s attention to its significance. There are various ways of marking the moment such as using a </a:t>
                      </a:r>
                      <a:r>
                        <a:rPr lang="en-GB" sz="2000" b="1" baseline="0" dirty="0" smtClean="0">
                          <a:effectLst/>
                          <a:latin typeface="Arial" pitchFamily="34" charset="0"/>
                          <a:cs typeface="Arial" pitchFamily="34" charset="0"/>
                        </a:rPr>
                        <a:t>tableau</a:t>
                      </a:r>
                      <a:r>
                        <a:rPr lang="en-GB" sz="2000" b="0" baseline="0" dirty="0" smtClean="0">
                          <a:effectLst/>
                          <a:latin typeface="Arial" pitchFamily="34" charset="0"/>
                          <a:cs typeface="Arial" pitchFamily="34" charset="0"/>
                        </a:rPr>
                        <a:t> to freeze the action or using </a:t>
                      </a:r>
                      <a:r>
                        <a:rPr lang="en-GB" sz="2000" b="1" baseline="0" dirty="0" smtClean="0">
                          <a:effectLst/>
                          <a:latin typeface="Arial" pitchFamily="34" charset="0"/>
                          <a:cs typeface="Arial" pitchFamily="34" charset="0"/>
                        </a:rPr>
                        <a:t>slow-motion </a:t>
                      </a:r>
                      <a:r>
                        <a:rPr lang="en-GB" sz="2000" b="0" baseline="0" dirty="0" smtClean="0">
                          <a:effectLst/>
                          <a:latin typeface="Arial" pitchFamily="34" charset="0"/>
                          <a:cs typeface="Arial" pitchFamily="34" charset="0"/>
                        </a:rPr>
                        <a:t>movement to fix the moment in the minds of the audience and ensure its significance is not lost.</a:t>
                      </a:r>
                      <a:endParaRPr lang="en-GB" sz="2000" b="0" dirty="0" smtClean="0">
                        <a:effectLst/>
                        <a:latin typeface="Arial" pitchFamily="34" charset="0"/>
                        <a:cs typeface="Arial" pitchFamily="34" charset="0"/>
                      </a:endParaRPr>
                    </a:p>
                  </a:txBody>
                  <a:tcPr marL="68580" marR="68580" marT="0" marB="0">
                    <a:noFill/>
                  </a:tcPr>
                </a:tc>
                <a:extLst>
                  <a:ext uri="{0D108BD9-81ED-4DB2-BD59-A6C34878D82A}">
                    <a16:rowId xmlns="" xmlns:a16="http://schemas.microsoft.com/office/drawing/2014/main" val="1620860743"/>
                  </a:ext>
                </a:extLst>
              </a:tr>
            </a:tbl>
          </a:graphicData>
        </a:graphic>
      </p:graphicFrame>
      <p:sp>
        <p:nvSpPr>
          <p:cNvPr id="3" name="TextBox 2">
            <a:extLst>
              <a:ext uri="{FF2B5EF4-FFF2-40B4-BE49-F238E27FC236}">
                <a16:creationId xmlns:a16="http://schemas.microsoft.com/office/drawing/2014/main" xmlns="" id="{9880AD22-0B14-4D65-A966-47C1981992D8}"/>
              </a:ext>
            </a:extLst>
          </p:cNvPr>
          <p:cNvSpPr txBox="1"/>
          <p:nvPr/>
        </p:nvSpPr>
        <p:spPr>
          <a:xfrm>
            <a:off x="0" y="0"/>
            <a:ext cx="4572000" cy="707886"/>
          </a:xfrm>
          <a:prstGeom prst="rect">
            <a:avLst/>
          </a:prstGeom>
          <a:noFill/>
        </p:spPr>
        <p:txBody>
          <a:bodyPr wrap="square" rtlCol="0">
            <a:spAutoFit/>
          </a:bodyPr>
          <a:lstStyle/>
          <a:p>
            <a:pPr defTabSz="457200"/>
            <a:r>
              <a:rPr lang="en-GB" sz="4000" b="1" u="sng" dirty="0" smtClean="0">
                <a:solidFill>
                  <a:srgbClr val="FD8008"/>
                </a:solidFill>
                <a:latin typeface="Arial" pitchFamily="34" charset="0"/>
                <a:cs typeface="Arial" pitchFamily="34" charset="0"/>
              </a:rPr>
              <a:t>Key Words</a:t>
            </a:r>
            <a:endParaRPr lang="en-GB" sz="4000" b="1" u="sng" dirty="0">
              <a:solidFill>
                <a:srgbClr val="FD8008"/>
              </a:solidFill>
              <a:latin typeface="Arial" pitchFamily="34" charset="0"/>
              <a:cs typeface="Arial" pitchFamily="34" charset="0"/>
            </a:endParaRPr>
          </a:p>
        </p:txBody>
      </p:sp>
      <p:sp>
        <p:nvSpPr>
          <p:cNvPr id="4" name="TextBox 3"/>
          <p:cNvSpPr txBox="1"/>
          <p:nvPr/>
        </p:nvSpPr>
        <p:spPr>
          <a:xfrm>
            <a:off x="5574164" y="0"/>
            <a:ext cx="3543568" cy="369332"/>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Write these in your book</a:t>
            </a:r>
            <a:endParaRPr lang="en-GB" dirty="0">
              <a:latin typeface="Arial" pitchFamily="34" charset="0"/>
              <a:cs typeface="Arial" pitchFamily="34" charset="0"/>
            </a:endParaRPr>
          </a:p>
        </p:txBody>
      </p:sp>
    </p:spTree>
    <p:extLst>
      <p:ext uri="{BB962C8B-B14F-4D97-AF65-F5344CB8AC3E}">
        <p14:creationId xmlns:p14="http://schemas.microsoft.com/office/powerpoint/2010/main" val="300689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9880AD22-0B14-4D65-A966-47C1981992D8}"/>
              </a:ext>
            </a:extLst>
          </p:cNvPr>
          <p:cNvSpPr txBox="1"/>
          <p:nvPr/>
        </p:nvSpPr>
        <p:spPr>
          <a:xfrm>
            <a:off x="0" y="0"/>
            <a:ext cx="4572000" cy="707886"/>
          </a:xfrm>
          <a:prstGeom prst="rect">
            <a:avLst/>
          </a:prstGeom>
          <a:noFill/>
        </p:spPr>
        <p:txBody>
          <a:bodyPr wrap="square" rtlCol="0">
            <a:spAutoFit/>
          </a:bodyPr>
          <a:lstStyle/>
          <a:p>
            <a:pPr defTabSz="457200"/>
            <a:r>
              <a:rPr lang="en-GB" sz="4000" b="1" u="sng" dirty="0">
                <a:solidFill>
                  <a:srgbClr val="E48312"/>
                </a:solidFill>
                <a:latin typeface="Arial" pitchFamily="34" charset="0"/>
                <a:cs typeface="Arial" pitchFamily="34" charset="0"/>
              </a:rPr>
              <a:t>Vocal Skills</a:t>
            </a:r>
          </a:p>
        </p:txBody>
      </p:sp>
      <p:sp>
        <p:nvSpPr>
          <p:cNvPr id="11" name="TextBox 10">
            <a:extLst>
              <a:ext uri="{FF2B5EF4-FFF2-40B4-BE49-F238E27FC236}">
                <a16:creationId xmlns="" xmlns:a16="http://schemas.microsoft.com/office/drawing/2014/main" id="{23052893-D9B5-4652-A9C5-AFE5D1196927}"/>
              </a:ext>
            </a:extLst>
          </p:cNvPr>
          <p:cNvSpPr txBox="1"/>
          <p:nvPr/>
        </p:nvSpPr>
        <p:spPr>
          <a:xfrm>
            <a:off x="-30685" y="1224777"/>
            <a:ext cx="6978948" cy="892552"/>
          </a:xfrm>
          <a:prstGeom prst="rect">
            <a:avLst/>
          </a:prstGeom>
          <a:noFill/>
        </p:spPr>
        <p:txBody>
          <a:bodyPr wrap="square" rtlCol="0">
            <a:spAutoFit/>
          </a:bodyPr>
          <a:lstStyle/>
          <a:p>
            <a:pPr defTabSz="457200"/>
            <a:endParaRPr lang="en-GB" sz="800" dirty="0">
              <a:solidFill>
                <a:srgbClr val="E48312"/>
              </a:solidFill>
              <a:latin typeface="Arial" pitchFamily="34" charset="0"/>
              <a:cs typeface="Arial" pitchFamily="34" charset="0"/>
            </a:endParaRPr>
          </a:p>
          <a:p>
            <a:pPr defTabSz="457200"/>
            <a:endParaRPr lang="en-GB" sz="800" dirty="0">
              <a:solidFill>
                <a:srgbClr val="000000"/>
              </a:solidFill>
              <a:latin typeface="Arial" pitchFamily="34" charset="0"/>
              <a:cs typeface="Arial" pitchFamily="34" charset="0"/>
            </a:endParaRPr>
          </a:p>
          <a:p>
            <a:pPr defTabSz="457200"/>
            <a:endParaRPr lang="en-GB" sz="800" dirty="0">
              <a:solidFill>
                <a:srgbClr val="000000"/>
              </a:solidFill>
              <a:latin typeface="Arial" pitchFamily="34" charset="0"/>
              <a:cs typeface="Arial" pitchFamily="34" charset="0"/>
            </a:endParaRPr>
          </a:p>
          <a:p>
            <a:pPr defTabSz="457200"/>
            <a:endParaRPr lang="en-GB" sz="800" dirty="0">
              <a:solidFill>
                <a:srgbClr val="000000"/>
              </a:solidFill>
              <a:latin typeface="Arial" pitchFamily="34" charset="0"/>
              <a:cs typeface="Arial" pitchFamily="34" charset="0"/>
            </a:endParaRPr>
          </a:p>
          <a:p>
            <a:pPr defTabSz="457200"/>
            <a:endParaRPr lang="en-GB" sz="2000" dirty="0">
              <a:solidFill>
                <a:srgbClr val="000000"/>
              </a:solidFill>
              <a:latin typeface="Arial" pitchFamily="34" charset="0"/>
              <a:cs typeface="Arial" pitchFamily="34"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845" y="1254761"/>
            <a:ext cx="2165052" cy="167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2" y="4552826"/>
            <a:ext cx="2168735" cy="16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3" y="2924944"/>
            <a:ext cx="2110217" cy="162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59832" y="0"/>
            <a:ext cx="6084168" cy="1046440"/>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Write these skills in your book and try out the different skills at home. </a:t>
            </a:r>
          </a:p>
          <a:p>
            <a:endParaRPr lang="en-GB" sz="800" dirty="0" smtClean="0">
              <a:latin typeface="Arial" pitchFamily="34" charset="0"/>
              <a:cs typeface="Arial" pitchFamily="34" charset="0"/>
            </a:endParaRPr>
          </a:p>
          <a:p>
            <a:r>
              <a:rPr lang="en-GB" b="1" dirty="0" smtClean="0">
                <a:latin typeface="Arial" pitchFamily="34" charset="0"/>
                <a:cs typeface="Arial" pitchFamily="34" charset="0"/>
              </a:rPr>
              <a:t>Extension: </a:t>
            </a:r>
            <a:r>
              <a:rPr lang="en-GB" dirty="0" smtClean="0">
                <a:latin typeface="Arial" pitchFamily="34" charset="0"/>
                <a:cs typeface="Arial" pitchFamily="34" charset="0"/>
              </a:rPr>
              <a:t>Illustrate your written notes with drawings</a:t>
            </a:r>
            <a:endParaRPr lang="en-GB"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2164501"/>
              </p:ext>
            </p:extLst>
          </p:nvPr>
        </p:nvGraphicFramePr>
        <p:xfrm>
          <a:off x="140300" y="1412776"/>
          <a:ext cx="6717700" cy="3261360"/>
        </p:xfrm>
        <a:graphic>
          <a:graphicData uri="http://schemas.openxmlformats.org/drawingml/2006/table">
            <a:tbl>
              <a:tblPr firstRow="1" firstCol="1" bandRow="1">
                <a:tableStyleId>{69CF1AB2-1976-4502-BF36-3FF5EA218861}</a:tableStyleId>
              </a:tblPr>
              <a:tblGrid>
                <a:gridCol w="1407364"/>
                <a:gridCol w="5310336"/>
              </a:tblGrid>
              <a:tr h="287423">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Pace</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The speed at which you are talking (fast or slow)</a:t>
                      </a:r>
                    </a:p>
                  </a:txBody>
                  <a:tcPr marL="68580" marR="68580" marT="0" marB="0" anchor="ctr">
                    <a:noFill/>
                  </a:tcPr>
                </a:tc>
              </a:tr>
              <a:tr h="28742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E48312"/>
                          </a:solidFill>
                          <a:latin typeface="Arial" pitchFamily="34" charset="0"/>
                          <a:cs typeface="Arial" pitchFamily="34" charset="0"/>
                        </a:rPr>
                        <a:t>Pitch</a:t>
                      </a:r>
                      <a:endParaRPr lang="en-GB" sz="2000" b="1" dirty="0" smtClean="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How high or low you are speaking</a:t>
                      </a:r>
                    </a:p>
                  </a:txBody>
                  <a:tcPr marL="68580" marR="68580" marT="0" marB="0" anchor="ctr">
                    <a:noFill/>
                  </a:tcPr>
                </a:tc>
              </a:tr>
              <a:tr h="44189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rgbClr val="E48312"/>
                          </a:solidFill>
                          <a:latin typeface="Arial" pitchFamily="34" charset="0"/>
                          <a:cs typeface="Arial" pitchFamily="34" charset="0"/>
                        </a:rPr>
                        <a:t>Tone</a:t>
                      </a:r>
                      <a:endParaRPr lang="en-GB" sz="2000" b="1" dirty="0" smtClean="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Showing a feeling/emotion in the way you speak</a:t>
                      </a:r>
                    </a:p>
                  </a:txBody>
                  <a:tcPr marL="68580" marR="68580" marT="0" marB="0" anchor="ctr">
                    <a:noFill/>
                  </a:tcPr>
                </a:tc>
              </a:tr>
              <a:tr h="287423">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Volume</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How loudly or quietly you are speaking</a:t>
                      </a:r>
                    </a:p>
                  </a:txBody>
                  <a:tcPr marL="68580" marR="68580" marT="0" marB="0" anchor="ctr">
                    <a:noFill/>
                  </a:tcPr>
                </a:tc>
              </a:tr>
              <a:tr h="597355">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Accent</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Using your voice to show the location a character comes from</a:t>
                      </a:r>
                    </a:p>
                  </a:txBody>
                  <a:tcPr marL="68580" marR="68580" marT="0" marB="0" anchor="ctr">
                    <a:noFill/>
                  </a:tcPr>
                </a:tc>
              </a:tr>
              <a:tr h="597355">
                <a:tc>
                  <a:txBody>
                    <a:bodyPr/>
                    <a:lstStyle/>
                    <a:p>
                      <a:pPr algn="ctr">
                        <a:lnSpc>
                          <a:spcPct val="107000"/>
                        </a:lnSpc>
                        <a:spcAft>
                          <a:spcPts val="0"/>
                        </a:spcAft>
                      </a:pPr>
                      <a:r>
                        <a:rPr lang="en-GB" sz="2000" b="1" dirty="0" smtClean="0">
                          <a:solidFill>
                            <a:srgbClr val="E48312"/>
                          </a:solidFill>
                          <a:latin typeface="Arial" pitchFamily="34" charset="0"/>
                          <a:cs typeface="Arial" pitchFamily="34" charset="0"/>
                        </a:rPr>
                        <a:t>Emphasis</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solidFill>
                            <a:srgbClr val="000000"/>
                          </a:solidFill>
                          <a:latin typeface="Arial" pitchFamily="34" charset="0"/>
                          <a:cs typeface="Arial" pitchFamily="34" charset="0"/>
                        </a:rPr>
                        <a:t>Stress given to a word or words when</a:t>
                      </a:r>
                      <a:r>
                        <a:rPr lang="en-GB" sz="2000" b="0" baseline="0" dirty="0" smtClean="0">
                          <a:solidFill>
                            <a:srgbClr val="000000"/>
                          </a:solidFill>
                          <a:latin typeface="Arial" pitchFamily="34" charset="0"/>
                          <a:cs typeface="Arial" pitchFamily="34" charset="0"/>
                        </a:rPr>
                        <a:t> </a:t>
                      </a:r>
                      <a:r>
                        <a:rPr lang="en-GB" sz="2000" b="0" dirty="0" smtClean="0">
                          <a:solidFill>
                            <a:srgbClr val="000000"/>
                          </a:solidFill>
                          <a:latin typeface="Arial" pitchFamily="34" charset="0"/>
                          <a:cs typeface="Arial" pitchFamily="34" charset="0"/>
                        </a:rPr>
                        <a:t>speaking to indicate particular</a:t>
                      </a:r>
                      <a:r>
                        <a:rPr lang="en-GB" sz="2000" b="0" baseline="0" dirty="0" smtClean="0">
                          <a:solidFill>
                            <a:srgbClr val="000000"/>
                          </a:solidFill>
                          <a:latin typeface="Arial" pitchFamily="34" charset="0"/>
                          <a:cs typeface="Arial" pitchFamily="34" charset="0"/>
                        </a:rPr>
                        <a:t> </a:t>
                      </a:r>
                      <a:r>
                        <a:rPr lang="en-GB" sz="2000" b="0" dirty="0" smtClean="0">
                          <a:solidFill>
                            <a:srgbClr val="000000"/>
                          </a:solidFill>
                          <a:latin typeface="Arial" pitchFamily="34" charset="0"/>
                          <a:cs typeface="Arial" pitchFamily="34" charset="0"/>
                        </a:rPr>
                        <a:t>importance</a:t>
                      </a:r>
                    </a:p>
                  </a:txBody>
                  <a:tcPr marL="68580" marR="68580" marT="0" marB="0" anchor="ctr">
                    <a:noFill/>
                  </a:tcPr>
                </a:tc>
              </a:tr>
            </a:tbl>
          </a:graphicData>
        </a:graphic>
      </p:graphicFrame>
    </p:spTree>
    <p:extLst>
      <p:ext uri="{BB962C8B-B14F-4D97-AF65-F5344CB8AC3E}">
        <p14:creationId xmlns:p14="http://schemas.microsoft.com/office/powerpoint/2010/main" val="2361038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936D4CB-9DA8-4EFC-96F9-03057CB0CCA9}"/>
              </a:ext>
            </a:extLst>
          </p:cNvPr>
          <p:cNvSpPr txBox="1"/>
          <p:nvPr/>
        </p:nvSpPr>
        <p:spPr>
          <a:xfrm>
            <a:off x="669" y="0"/>
            <a:ext cx="6083499" cy="553998"/>
          </a:xfrm>
          <a:prstGeom prst="rect">
            <a:avLst/>
          </a:prstGeom>
          <a:noFill/>
        </p:spPr>
        <p:txBody>
          <a:bodyPr wrap="square" rtlCol="0">
            <a:spAutoFit/>
          </a:bodyPr>
          <a:lstStyle/>
          <a:p>
            <a:pPr defTabSz="457200"/>
            <a:r>
              <a:rPr lang="en-GB" sz="3000" b="1" dirty="0" smtClean="0">
                <a:solidFill>
                  <a:srgbClr val="E48312"/>
                </a:solidFill>
                <a:latin typeface="Arial" pitchFamily="34" charset="0"/>
                <a:cs typeface="Arial" pitchFamily="34" charset="0"/>
              </a:rPr>
              <a:t>Plot: </a:t>
            </a:r>
            <a:r>
              <a:rPr lang="en-GB" sz="2000" dirty="0" smtClean="0">
                <a:solidFill>
                  <a:srgbClr val="000000"/>
                </a:solidFill>
                <a:latin typeface="Arial" pitchFamily="34" charset="0"/>
                <a:cs typeface="Arial" pitchFamily="34" charset="0"/>
              </a:rPr>
              <a:t>The sequence of events in a play (the story)</a:t>
            </a:r>
          </a:p>
        </p:txBody>
      </p:sp>
      <p:sp>
        <p:nvSpPr>
          <p:cNvPr id="4" name="TextBox 3"/>
          <p:cNvSpPr txBox="1"/>
          <p:nvPr/>
        </p:nvSpPr>
        <p:spPr>
          <a:xfrm>
            <a:off x="6084168" y="4156"/>
            <a:ext cx="3059832" cy="646331"/>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Copy this part of the plot into your book</a:t>
            </a:r>
            <a:endParaRPr lang="en-GB" dirty="0">
              <a:latin typeface="Arial" pitchFamily="34" charset="0"/>
              <a:cs typeface="Arial" pitchFamily="34" charset="0"/>
            </a:endParaRPr>
          </a:p>
        </p:txBody>
      </p:sp>
      <p:sp>
        <p:nvSpPr>
          <p:cNvPr id="9" name="TextBox 8"/>
          <p:cNvSpPr txBox="1"/>
          <p:nvPr/>
        </p:nvSpPr>
        <p:spPr>
          <a:xfrm>
            <a:off x="7186706" y="5334000"/>
            <a:ext cx="184666" cy="369332"/>
          </a:xfrm>
          <a:prstGeom prst="rect">
            <a:avLst/>
          </a:prstGeom>
          <a:noFill/>
        </p:spPr>
        <p:txBody>
          <a:bodyPr wrap="none" rtlCol="0">
            <a:spAutoFit/>
          </a:bodyPr>
          <a:lstStyle/>
          <a:p>
            <a:endParaRPr lang="en-US" dirty="0"/>
          </a:p>
        </p:txBody>
      </p:sp>
      <p:sp>
        <p:nvSpPr>
          <p:cNvPr id="2" name="Rectangle 1"/>
          <p:cNvSpPr/>
          <p:nvPr/>
        </p:nvSpPr>
        <p:spPr>
          <a:xfrm>
            <a:off x="-6703" y="692696"/>
            <a:ext cx="5227991" cy="2862322"/>
          </a:xfrm>
          <a:prstGeom prst="rect">
            <a:avLst/>
          </a:prstGeom>
          <a:solidFill>
            <a:srgbClr val="108080"/>
          </a:solidFill>
        </p:spPr>
        <p:txBody>
          <a:bodyPr wrap="square">
            <a:spAutoFit/>
          </a:bodyPr>
          <a:lstStyle/>
          <a:p>
            <a:r>
              <a:rPr lang="en-US" sz="2000" dirty="0">
                <a:solidFill>
                  <a:srgbClr val="FFFFFF"/>
                </a:solidFill>
                <a:latin typeface="Arial"/>
                <a:cs typeface="Arial"/>
              </a:rPr>
              <a:t>Jonathan </a:t>
            </a:r>
            <a:r>
              <a:rPr lang="en-US" sz="2000" dirty="0" err="1">
                <a:solidFill>
                  <a:srgbClr val="FFFFFF"/>
                </a:solidFill>
                <a:latin typeface="Arial"/>
                <a:cs typeface="Arial"/>
              </a:rPr>
              <a:t>Harker</a:t>
            </a:r>
            <a:r>
              <a:rPr lang="en-US" sz="2000" dirty="0">
                <a:solidFill>
                  <a:srgbClr val="FFFFFF"/>
                </a:solidFill>
                <a:latin typeface="Arial"/>
                <a:cs typeface="Arial"/>
              </a:rPr>
              <a:t>, a young English lawyer, travels to Castle Dracula in the Eastern European country of Transylvania to conclude a </a:t>
            </a:r>
            <a:r>
              <a:rPr lang="en-US" sz="2000" dirty="0" smtClean="0">
                <a:solidFill>
                  <a:srgbClr val="FFFFFF"/>
                </a:solidFill>
                <a:latin typeface="Arial"/>
                <a:cs typeface="Arial"/>
              </a:rPr>
              <a:t>property transaction </a:t>
            </a:r>
            <a:r>
              <a:rPr lang="en-US" sz="2000" dirty="0">
                <a:solidFill>
                  <a:srgbClr val="FFFFFF"/>
                </a:solidFill>
                <a:latin typeface="Arial"/>
                <a:cs typeface="Arial"/>
              </a:rPr>
              <a:t>with a nobleman named Count Dracula. As </a:t>
            </a:r>
            <a:r>
              <a:rPr lang="en-US" sz="2000" dirty="0" err="1">
                <a:solidFill>
                  <a:srgbClr val="FFFFFF"/>
                </a:solidFill>
                <a:latin typeface="Arial"/>
                <a:cs typeface="Arial"/>
              </a:rPr>
              <a:t>Harker</a:t>
            </a:r>
            <a:r>
              <a:rPr lang="en-US" sz="2000" dirty="0">
                <a:solidFill>
                  <a:srgbClr val="FFFFFF"/>
                </a:solidFill>
                <a:latin typeface="Arial"/>
                <a:cs typeface="Arial"/>
              </a:rPr>
              <a:t> wends his way through the picturesque countryside, a</a:t>
            </a:r>
            <a:r>
              <a:rPr lang="en-US" sz="2000" dirty="0" smtClean="0">
                <a:solidFill>
                  <a:srgbClr val="FFFFFF"/>
                </a:solidFill>
                <a:latin typeface="Arial"/>
                <a:cs typeface="Arial"/>
              </a:rPr>
              <a:t> </a:t>
            </a:r>
            <a:r>
              <a:rPr lang="en-US" sz="2000" dirty="0">
                <a:solidFill>
                  <a:srgbClr val="FFFFFF"/>
                </a:solidFill>
                <a:latin typeface="Arial"/>
                <a:cs typeface="Arial"/>
              </a:rPr>
              <a:t>local </a:t>
            </a:r>
            <a:r>
              <a:rPr lang="en-US" sz="2000" dirty="0" smtClean="0">
                <a:solidFill>
                  <a:srgbClr val="FFFFFF"/>
                </a:solidFill>
                <a:latin typeface="Arial"/>
                <a:cs typeface="Arial"/>
              </a:rPr>
              <a:t>Landlady warns </a:t>
            </a:r>
            <a:r>
              <a:rPr lang="en-US" sz="2000" dirty="0">
                <a:solidFill>
                  <a:srgbClr val="FFFFFF"/>
                </a:solidFill>
                <a:latin typeface="Arial"/>
                <a:cs typeface="Arial"/>
              </a:rPr>
              <a:t>him about his destination, giving him </a:t>
            </a:r>
            <a:r>
              <a:rPr lang="en-US" sz="2000" dirty="0" smtClean="0">
                <a:solidFill>
                  <a:srgbClr val="FFFFFF"/>
                </a:solidFill>
                <a:latin typeface="Arial"/>
                <a:cs typeface="Arial"/>
              </a:rPr>
              <a:t>a crucifix as a charm </a:t>
            </a:r>
            <a:r>
              <a:rPr lang="en-US" sz="2000" dirty="0">
                <a:solidFill>
                  <a:srgbClr val="FFFFFF"/>
                </a:solidFill>
                <a:latin typeface="Arial"/>
                <a:cs typeface="Arial"/>
              </a:rPr>
              <a:t>against </a:t>
            </a:r>
            <a:r>
              <a:rPr lang="en-US" sz="2000" dirty="0" smtClean="0">
                <a:solidFill>
                  <a:srgbClr val="FFFFFF"/>
                </a:solidFill>
                <a:latin typeface="Arial"/>
                <a:cs typeface="Arial"/>
              </a:rPr>
              <a:t>evil.</a:t>
            </a:r>
          </a:p>
        </p:txBody>
      </p:sp>
      <p:sp>
        <p:nvSpPr>
          <p:cNvPr id="3" name="Rectangle 2"/>
          <p:cNvSpPr/>
          <p:nvPr/>
        </p:nvSpPr>
        <p:spPr>
          <a:xfrm>
            <a:off x="5372786" y="4005064"/>
            <a:ext cx="3779912" cy="2304256"/>
          </a:xfrm>
          <a:prstGeom prst="rect">
            <a:avLst/>
          </a:prstGeom>
          <a:solidFill>
            <a:srgbClr val="108080"/>
          </a:solidFill>
        </p:spPr>
        <p:txBody>
          <a:bodyPr wrap="square">
            <a:spAutoFit/>
          </a:bodyPr>
          <a:lstStyle/>
          <a:p>
            <a:r>
              <a:rPr lang="en-US" sz="2000" dirty="0">
                <a:solidFill>
                  <a:srgbClr val="FFFFFF"/>
                </a:solidFill>
                <a:latin typeface="Arial"/>
                <a:cs typeface="Arial"/>
              </a:rPr>
              <a:t>Frightened but no less determined, </a:t>
            </a:r>
            <a:r>
              <a:rPr lang="en-US" sz="2000" dirty="0" err="1">
                <a:solidFill>
                  <a:srgbClr val="FFFFFF"/>
                </a:solidFill>
                <a:latin typeface="Arial"/>
                <a:cs typeface="Arial"/>
              </a:rPr>
              <a:t>Harker</a:t>
            </a:r>
            <a:r>
              <a:rPr lang="en-US" sz="2000" dirty="0">
                <a:solidFill>
                  <a:srgbClr val="FFFFFF"/>
                </a:solidFill>
                <a:latin typeface="Arial"/>
                <a:cs typeface="Arial"/>
              </a:rPr>
              <a:t> meets the count’s carriage as planned. The journey to the castle is harrowing, </a:t>
            </a:r>
            <a:r>
              <a:rPr lang="en-US" sz="2000" dirty="0" smtClean="0">
                <a:solidFill>
                  <a:srgbClr val="FFFFFF"/>
                </a:solidFill>
                <a:latin typeface="Arial"/>
                <a:cs typeface="Arial"/>
              </a:rPr>
              <a:t>with howling wolves and Jonathan is </a:t>
            </a:r>
            <a:r>
              <a:rPr lang="en-US" sz="2000" dirty="0">
                <a:solidFill>
                  <a:srgbClr val="FFFFFF"/>
                </a:solidFill>
                <a:latin typeface="Arial"/>
                <a:cs typeface="Arial"/>
              </a:rPr>
              <a:t>nearly attacked </a:t>
            </a:r>
            <a:r>
              <a:rPr lang="en-US" sz="2000" dirty="0" smtClean="0">
                <a:solidFill>
                  <a:srgbClr val="FFFFFF"/>
                </a:solidFill>
                <a:latin typeface="Arial"/>
                <a:cs typeface="Arial"/>
              </a:rPr>
              <a:t>along </a:t>
            </a:r>
            <a:r>
              <a:rPr lang="en-US" sz="2000" dirty="0">
                <a:solidFill>
                  <a:srgbClr val="FFFFFF"/>
                </a:solidFill>
                <a:latin typeface="Arial"/>
                <a:cs typeface="Arial"/>
              </a:rPr>
              <a:t>the way.</a:t>
            </a:r>
          </a:p>
        </p:txBody>
      </p:sp>
      <p:pic>
        <p:nvPicPr>
          <p:cNvPr id="6" name="Picture 5" descr="Screenshot 2020-09-17 at 23.09.31.png"/>
          <p:cNvPicPr>
            <a:picLocks noChangeAspect="1"/>
          </p:cNvPicPr>
          <p:nvPr/>
        </p:nvPicPr>
        <p:blipFill rotWithShape="1">
          <a:blip r:embed="rId2" cstate="print">
            <a:extLst>
              <a:ext uri="{28A0092B-C50C-407E-A947-70E740481C1C}">
                <a14:useLocalDpi xmlns:a14="http://schemas.microsoft.com/office/drawing/2010/main" val="0"/>
              </a:ext>
            </a:extLst>
          </a:blip>
          <a:srcRect l="12490" t="13269" r="21560" b="33176"/>
          <a:stretch/>
        </p:blipFill>
        <p:spPr>
          <a:xfrm>
            <a:off x="0" y="3645024"/>
            <a:ext cx="5249497" cy="2664296"/>
          </a:xfrm>
          <a:prstGeom prst="rect">
            <a:avLst/>
          </a:prstGeom>
        </p:spPr>
      </p:pic>
      <p:pic>
        <p:nvPicPr>
          <p:cNvPr id="8" name="Picture 7" descr="Screenshot 2020-09-17 at 23.10.00.png"/>
          <p:cNvPicPr>
            <a:picLocks noChangeAspect="1"/>
          </p:cNvPicPr>
          <p:nvPr/>
        </p:nvPicPr>
        <p:blipFill rotWithShape="1">
          <a:blip r:embed="rId3" cstate="print">
            <a:extLst>
              <a:ext uri="{28A0092B-C50C-407E-A947-70E740481C1C}">
                <a14:useLocalDpi xmlns:a14="http://schemas.microsoft.com/office/drawing/2010/main" val="0"/>
              </a:ext>
            </a:extLst>
          </a:blip>
          <a:srcRect l="20485" t="19504" r="38246" b="23424"/>
          <a:stretch/>
        </p:blipFill>
        <p:spPr>
          <a:xfrm>
            <a:off x="5364087" y="692696"/>
            <a:ext cx="3779913" cy="3267111"/>
          </a:xfrm>
          <a:prstGeom prst="rect">
            <a:avLst/>
          </a:prstGeom>
        </p:spPr>
      </p:pic>
    </p:spTree>
    <p:extLst>
      <p:ext uri="{BB962C8B-B14F-4D97-AF65-F5344CB8AC3E}">
        <p14:creationId xmlns:p14="http://schemas.microsoft.com/office/powerpoint/2010/main" val="12194996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02"/>
            <a:ext cx="4657486" cy="185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9880AD22-0B14-4D65-A966-47C1981992D8}"/>
              </a:ext>
            </a:extLst>
          </p:cNvPr>
          <p:cNvSpPr txBox="1"/>
          <p:nvPr/>
        </p:nvSpPr>
        <p:spPr>
          <a:xfrm>
            <a:off x="0" y="0"/>
            <a:ext cx="4572000" cy="707886"/>
          </a:xfrm>
          <a:prstGeom prst="rect">
            <a:avLst/>
          </a:prstGeom>
          <a:noFill/>
        </p:spPr>
        <p:txBody>
          <a:bodyPr wrap="square" rtlCol="0">
            <a:spAutoFit/>
          </a:bodyPr>
          <a:lstStyle/>
          <a:p>
            <a:pPr defTabSz="457200"/>
            <a:r>
              <a:rPr lang="en-GB" sz="4000" b="1" u="sng" dirty="0" smtClean="0">
                <a:solidFill>
                  <a:srgbClr val="E48312"/>
                </a:solidFill>
                <a:latin typeface="Arial" pitchFamily="34" charset="0"/>
                <a:cs typeface="Arial" pitchFamily="34" charset="0"/>
              </a:rPr>
              <a:t>Stagecraft </a:t>
            </a:r>
            <a:r>
              <a:rPr lang="en-GB" sz="4000" b="1" u="sng" dirty="0">
                <a:solidFill>
                  <a:srgbClr val="E48312"/>
                </a:solidFill>
                <a:latin typeface="Arial" pitchFamily="34" charset="0"/>
                <a:cs typeface="Arial" pitchFamily="34" charset="0"/>
              </a:rPr>
              <a:t>Skills</a:t>
            </a:r>
          </a:p>
        </p:txBody>
      </p:sp>
      <p:graphicFrame>
        <p:nvGraphicFramePr>
          <p:cNvPr id="2" name="Table 1">
            <a:extLst>
              <a:ext uri="{FF2B5EF4-FFF2-40B4-BE49-F238E27FC236}">
                <a16:creationId xmlns:a16="http://schemas.microsoft.com/office/drawing/2014/main" xmlns="" id="{9AE08E43-DE0C-436A-9CCE-DA8DCE61834B}"/>
              </a:ext>
            </a:extLst>
          </p:cNvPr>
          <p:cNvGraphicFramePr>
            <a:graphicFrameLocks noGrp="1"/>
          </p:cNvGraphicFramePr>
          <p:nvPr>
            <p:extLst>
              <p:ext uri="{D42A27DB-BD31-4B8C-83A1-F6EECF244321}">
                <p14:modId xmlns:p14="http://schemas.microsoft.com/office/powerpoint/2010/main" val="985402094"/>
              </p:ext>
            </p:extLst>
          </p:nvPr>
        </p:nvGraphicFramePr>
        <p:xfrm>
          <a:off x="107504" y="1844824"/>
          <a:ext cx="8928991" cy="4579041"/>
        </p:xfrm>
        <a:graphic>
          <a:graphicData uri="http://schemas.openxmlformats.org/drawingml/2006/table">
            <a:tbl>
              <a:tblPr firstRow="1" firstCol="1" bandRow="1">
                <a:tableStyleId>{69CF1AB2-1976-4502-BF36-3FF5EA218861}</a:tableStyleId>
              </a:tblPr>
              <a:tblGrid>
                <a:gridCol w="2160239">
                  <a:extLst>
                    <a:ext uri="{9D8B030D-6E8A-4147-A177-3AD203B41FA5}">
                      <a16:colId xmlns:a16="http://schemas.microsoft.com/office/drawing/2014/main" xmlns="" val="3858597268"/>
                    </a:ext>
                  </a:extLst>
                </a:gridCol>
                <a:gridCol w="6768752">
                  <a:extLst>
                    <a:ext uri="{9D8B030D-6E8A-4147-A177-3AD203B41FA5}">
                      <a16:colId xmlns:a16="http://schemas.microsoft.com/office/drawing/2014/main" xmlns="" val="4286503478"/>
                    </a:ext>
                  </a:extLst>
                </a:gridCol>
              </a:tblGrid>
              <a:tr h="620478">
                <a:tc>
                  <a:txBody>
                    <a:bodyPr/>
                    <a:lstStyle/>
                    <a:p>
                      <a:pPr algn="ctr">
                        <a:lnSpc>
                          <a:spcPct val="107000"/>
                        </a:lnSpc>
                        <a:spcAft>
                          <a:spcPts val="0"/>
                        </a:spcAft>
                      </a:pPr>
                      <a:r>
                        <a:rPr lang="en-GB" sz="2000" b="1" dirty="0" smtClean="0">
                          <a:solidFill>
                            <a:schemeClr val="accent1"/>
                          </a:solidFill>
                          <a:effectLst/>
                          <a:latin typeface="Arial" pitchFamily="34" charset="0"/>
                          <a:ea typeface="Calibri" panose="020F0502020204030204" pitchFamily="34" charset="0"/>
                          <a:cs typeface="Arial" pitchFamily="34" charset="0"/>
                        </a:rPr>
                        <a:t>Rehearsal</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nSpc>
                          <a:spcPct val="107000"/>
                        </a:lnSpc>
                        <a:spcAft>
                          <a:spcPts val="0"/>
                        </a:spcAft>
                      </a:pPr>
                      <a:r>
                        <a:rPr lang="en-GB" sz="2000" b="0" i="0" dirty="0" smtClean="0">
                          <a:solidFill>
                            <a:srgbClr val="231F20"/>
                          </a:solidFill>
                          <a:effectLst/>
                          <a:latin typeface="ReithSans"/>
                        </a:rPr>
                        <a:t>The process of experimenting</a:t>
                      </a:r>
                      <a:r>
                        <a:rPr lang="en-GB" sz="2000" b="0" i="0" baseline="0" dirty="0" smtClean="0">
                          <a:solidFill>
                            <a:srgbClr val="231F20"/>
                          </a:solidFill>
                          <a:effectLst/>
                          <a:latin typeface="ReithSans"/>
                        </a:rPr>
                        <a:t> with skills </a:t>
                      </a:r>
                      <a:r>
                        <a:rPr lang="en-GB" sz="2000" b="0" i="0" dirty="0" smtClean="0">
                          <a:solidFill>
                            <a:srgbClr val="231F20"/>
                          </a:solidFill>
                          <a:effectLst/>
                          <a:latin typeface="ReithSans"/>
                        </a:rPr>
                        <a:t>and getting  ready for performance</a:t>
                      </a:r>
                      <a:endParaRPr lang="en-GB" sz="2000" b="0" dirty="0">
                        <a:effectLst/>
                        <a:latin typeface="Arial" pitchFamily="34" charset="0"/>
                        <a:ea typeface="Calibri" panose="020F0502020204030204" pitchFamily="34" charset="0"/>
                        <a:cs typeface="Arial" pitchFamily="34" charset="0"/>
                      </a:endParaRPr>
                    </a:p>
                  </a:txBody>
                  <a:tcPr marL="68580" marR="68580" marT="0" marB="0">
                    <a:noFill/>
                  </a:tcPr>
                </a:tc>
              </a:tr>
              <a:tr h="29854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chemeClr val="accent1"/>
                          </a:solidFill>
                          <a:effectLst/>
                          <a:latin typeface="Arial" pitchFamily="34" charset="0"/>
                          <a:ea typeface="Calibri" panose="020F0502020204030204" pitchFamily="34" charset="0"/>
                          <a:cs typeface="Arial" pitchFamily="34" charset="0"/>
                        </a:rPr>
                        <a:t>Blocking</a:t>
                      </a: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dirty="0" smtClean="0">
                          <a:effectLst/>
                          <a:latin typeface="Arial" pitchFamily="34" charset="0"/>
                          <a:ea typeface="Calibri" panose="020F0502020204030204" pitchFamily="34" charset="0"/>
                          <a:cs typeface="Arial" pitchFamily="34" charset="0"/>
                        </a:rPr>
                        <a:t>The process of placing performers in a specific space</a:t>
                      </a:r>
                    </a:p>
                  </a:txBody>
                  <a:tcPr marL="68580" marR="68580" marT="0" marB="0">
                    <a:noFill/>
                  </a:tcPr>
                </a:tc>
              </a:tr>
              <a:tr h="6204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chemeClr val="accent1"/>
                          </a:solidFill>
                          <a:effectLst/>
                          <a:latin typeface="Arial" pitchFamily="34" charset="0"/>
                          <a:ea typeface="Calibri" panose="020F0502020204030204" pitchFamily="34" charset="0"/>
                          <a:cs typeface="Arial" pitchFamily="34" charset="0"/>
                        </a:rPr>
                        <a:t>Spatial</a:t>
                      </a:r>
                      <a:r>
                        <a:rPr lang="en-GB" sz="2000" b="1" baseline="0" dirty="0" smtClean="0">
                          <a:solidFill>
                            <a:schemeClr val="accent1"/>
                          </a:solidFill>
                          <a:effectLst/>
                          <a:latin typeface="Arial" pitchFamily="34" charset="0"/>
                          <a:ea typeface="Calibri" panose="020F0502020204030204" pitchFamily="34" charset="0"/>
                          <a:cs typeface="Arial" pitchFamily="34" charset="0"/>
                        </a:rPr>
                        <a:t> relationships</a:t>
                      </a:r>
                      <a:endParaRPr lang="en-GB" sz="2000" b="1" dirty="0" smtClean="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b="0" i="0" dirty="0" smtClean="0">
                          <a:solidFill>
                            <a:srgbClr val="231F20"/>
                          </a:solidFill>
                          <a:effectLst/>
                          <a:latin typeface="ReithSans"/>
                        </a:rPr>
                        <a:t>The distance between performers that shows the relationship between characters</a:t>
                      </a:r>
                      <a:endParaRPr lang="en-GB" sz="2000" b="0" dirty="0" smtClean="0">
                        <a:effectLst/>
                        <a:latin typeface="Arial" pitchFamily="34" charset="0"/>
                        <a:ea typeface="Calibri" panose="020F0502020204030204" pitchFamily="34" charset="0"/>
                        <a:cs typeface="Arial" pitchFamily="34" charset="0"/>
                      </a:endParaRPr>
                    </a:p>
                  </a:txBody>
                  <a:tcPr marL="68580" marR="68580" marT="0" marB="0">
                    <a:noFill/>
                  </a:tcPr>
                </a:tc>
              </a:tr>
              <a:tr h="620478">
                <a:tc>
                  <a:txBody>
                    <a:bodyPr/>
                    <a:lstStyle/>
                    <a:p>
                      <a:pPr algn="ctr">
                        <a:lnSpc>
                          <a:spcPct val="107000"/>
                        </a:lnSpc>
                        <a:spcAft>
                          <a:spcPts val="0"/>
                        </a:spcAft>
                      </a:pPr>
                      <a:r>
                        <a:rPr lang="en-GB" sz="2000" b="1" dirty="0">
                          <a:solidFill>
                            <a:schemeClr val="accent1"/>
                          </a:solidFill>
                          <a:effectLst/>
                          <a:latin typeface="Arial" pitchFamily="34" charset="0"/>
                          <a:cs typeface="Arial" pitchFamily="34" charset="0"/>
                        </a:rPr>
                        <a:t>Facing the Audience</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nSpc>
                          <a:spcPct val="107000"/>
                        </a:lnSpc>
                        <a:spcAft>
                          <a:spcPts val="0"/>
                        </a:spcAft>
                      </a:pPr>
                      <a:r>
                        <a:rPr lang="en-GB" sz="2000" b="0" dirty="0">
                          <a:effectLst/>
                          <a:latin typeface="Arial" pitchFamily="34" charset="0"/>
                          <a:cs typeface="Arial" pitchFamily="34" charset="0"/>
                        </a:rPr>
                        <a:t>The position a performer stands in to ensure the audience can see their </a:t>
                      </a:r>
                      <a:r>
                        <a:rPr lang="en-GB" sz="2000" b="0" dirty="0" smtClean="0">
                          <a:effectLst/>
                          <a:latin typeface="Arial" pitchFamily="34" charset="0"/>
                          <a:cs typeface="Arial" pitchFamily="34" charset="0"/>
                        </a:rPr>
                        <a:t>performance clearly</a:t>
                      </a:r>
                      <a:endParaRPr lang="en-GB" sz="2000" b="0" dirty="0">
                        <a:effectLst/>
                        <a:latin typeface="Arial" pitchFamily="34" charset="0"/>
                        <a:ea typeface="Calibri" panose="020F0502020204030204" pitchFamily="34" charset="0"/>
                        <a:cs typeface="Arial" pitchFamily="34" charset="0"/>
                      </a:endParaRPr>
                    </a:p>
                  </a:txBody>
                  <a:tcPr marL="68580" marR="68580" marT="0" marB="0">
                    <a:noFill/>
                  </a:tcPr>
                </a:tc>
                <a:extLst>
                  <a:ext uri="{0D108BD9-81ED-4DB2-BD59-A6C34878D82A}">
                    <a16:rowId xmlns:a16="http://schemas.microsoft.com/office/drawing/2014/main" xmlns="" val="1620860743"/>
                  </a:ext>
                </a:extLst>
              </a:tr>
              <a:tr h="620478">
                <a:tc>
                  <a:txBody>
                    <a:bodyPr/>
                    <a:lstStyle/>
                    <a:p>
                      <a:pPr algn="ctr">
                        <a:lnSpc>
                          <a:spcPct val="107000"/>
                        </a:lnSpc>
                        <a:spcAft>
                          <a:spcPts val="0"/>
                        </a:spcAft>
                      </a:pPr>
                      <a:r>
                        <a:rPr lang="en-GB" sz="2000" b="1" dirty="0" smtClean="0">
                          <a:solidFill>
                            <a:schemeClr val="accent1"/>
                          </a:solidFill>
                          <a:effectLst/>
                          <a:latin typeface="Arial" pitchFamily="34" charset="0"/>
                          <a:cs typeface="Arial" pitchFamily="34" charset="0"/>
                        </a:rPr>
                        <a:t>Tableau/x</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dirty="0" smtClean="0">
                          <a:effectLst/>
                          <a:latin typeface="Arial" pitchFamily="34" charset="0"/>
                          <a:cs typeface="Arial" pitchFamily="34" charset="0"/>
                        </a:rPr>
                        <a:t>A still image or frozen picture that tells a story using exaggerated</a:t>
                      </a:r>
                      <a:r>
                        <a:rPr lang="en-GB" sz="2000" baseline="0" dirty="0" smtClean="0">
                          <a:effectLst/>
                          <a:latin typeface="Arial" pitchFamily="34" charset="0"/>
                          <a:cs typeface="Arial" pitchFamily="34" charset="0"/>
                        </a:rPr>
                        <a:t> </a:t>
                      </a:r>
                      <a:r>
                        <a:rPr lang="en-GB" sz="2000" dirty="0" smtClean="0">
                          <a:effectLst/>
                          <a:latin typeface="Arial" pitchFamily="34" charset="0"/>
                          <a:cs typeface="Arial" pitchFamily="34" charset="0"/>
                        </a:rPr>
                        <a:t>physical skills. It must be still and silent</a:t>
                      </a:r>
                      <a:endParaRPr lang="en-GB" sz="2000" dirty="0" smtClean="0">
                        <a:effectLst/>
                        <a:latin typeface="Arial" pitchFamily="34" charset="0"/>
                        <a:ea typeface="Calibri" panose="020F0502020204030204" pitchFamily="34" charset="0"/>
                        <a:cs typeface="Arial" pitchFamily="34" charset="0"/>
                      </a:endParaRPr>
                    </a:p>
                  </a:txBody>
                  <a:tcPr marL="68580" marR="68580" marT="0" marB="0">
                    <a:noFill/>
                  </a:tcPr>
                </a:tc>
              </a:tr>
              <a:tr h="62047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2000" b="1" dirty="0" smtClean="0">
                          <a:solidFill>
                            <a:schemeClr val="accent1"/>
                          </a:solidFill>
                          <a:effectLst/>
                          <a:latin typeface="Arial" pitchFamily="34" charset="0"/>
                          <a:cs typeface="Arial" pitchFamily="34" charset="0"/>
                        </a:rPr>
                        <a:t>Characterisation</a:t>
                      </a:r>
                      <a:endParaRPr lang="en-GB" sz="2000" b="1" dirty="0" smtClean="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000" dirty="0" smtClean="0">
                          <a:effectLst/>
                          <a:latin typeface="Arial" pitchFamily="34" charset="0"/>
                          <a:cs typeface="Arial" pitchFamily="34" charset="0"/>
                        </a:rPr>
                        <a:t>Experiment with vocal and physical skills to create a character who is different from you. </a:t>
                      </a:r>
                      <a:endParaRPr lang="en-GB" sz="2000" b="0" dirty="0">
                        <a:effectLst/>
                        <a:latin typeface="Arial" pitchFamily="34" charset="0"/>
                        <a:ea typeface="Calibri" panose="020F0502020204030204" pitchFamily="34" charset="0"/>
                        <a:cs typeface="Arial" pitchFamily="34" charset="0"/>
                      </a:endParaRPr>
                    </a:p>
                  </a:txBody>
                  <a:tcPr marL="68580" marR="68580" marT="0" marB="0">
                    <a:noFill/>
                  </a:tcPr>
                </a:tc>
              </a:tr>
              <a:tr h="991545">
                <a:tc>
                  <a:txBody>
                    <a:bodyPr/>
                    <a:lstStyle/>
                    <a:p>
                      <a:pPr algn="ctr">
                        <a:lnSpc>
                          <a:spcPct val="107000"/>
                        </a:lnSpc>
                        <a:spcAft>
                          <a:spcPts val="0"/>
                        </a:spcAft>
                      </a:pPr>
                      <a:r>
                        <a:rPr lang="en-GB" sz="2000" b="1" dirty="0">
                          <a:solidFill>
                            <a:schemeClr val="accent1"/>
                          </a:solidFill>
                          <a:effectLst/>
                          <a:latin typeface="Arial" pitchFamily="34" charset="0"/>
                          <a:cs typeface="Arial" pitchFamily="34" charset="0"/>
                        </a:rPr>
                        <a:t>Feedback</a:t>
                      </a:r>
                      <a:endParaRPr lang="en-GB" sz="2000" b="1" dirty="0">
                        <a:solidFill>
                          <a:schemeClr val="accent1"/>
                        </a:solidFill>
                        <a:effectLst/>
                        <a:latin typeface="Arial" pitchFamily="34" charset="0"/>
                        <a:ea typeface="Calibri" panose="020F0502020204030204" pitchFamily="34" charset="0"/>
                        <a:cs typeface="Arial" pitchFamily="34" charset="0"/>
                      </a:endParaRPr>
                    </a:p>
                  </a:txBody>
                  <a:tcPr marL="68580" marR="68580" marT="0" marB="0" anchor="ctr">
                    <a:noFill/>
                  </a:tcPr>
                </a:tc>
                <a:tc>
                  <a:txBody>
                    <a:bodyPr/>
                    <a:lstStyle/>
                    <a:p>
                      <a:pPr>
                        <a:lnSpc>
                          <a:spcPct val="107000"/>
                        </a:lnSpc>
                        <a:spcAft>
                          <a:spcPts val="0"/>
                        </a:spcAft>
                      </a:pPr>
                      <a:r>
                        <a:rPr lang="en-GB" sz="2000" dirty="0">
                          <a:effectLst/>
                          <a:latin typeface="Arial" pitchFamily="34" charset="0"/>
                          <a:cs typeface="Arial" pitchFamily="34" charset="0"/>
                        </a:rPr>
                        <a:t>The best feedback </a:t>
                      </a:r>
                      <a:r>
                        <a:rPr lang="en-GB" sz="2000" dirty="0" smtClean="0">
                          <a:effectLst/>
                          <a:latin typeface="Arial" pitchFamily="34" charset="0"/>
                          <a:cs typeface="Arial" pitchFamily="34" charset="0"/>
                        </a:rPr>
                        <a:t>gives </a:t>
                      </a:r>
                      <a:r>
                        <a:rPr lang="en-GB" sz="2000" dirty="0">
                          <a:effectLst/>
                          <a:latin typeface="Arial" pitchFamily="34" charset="0"/>
                          <a:cs typeface="Arial" pitchFamily="34" charset="0"/>
                        </a:rPr>
                        <a:t>the performer a positive </a:t>
                      </a:r>
                      <a:r>
                        <a:rPr lang="en-GB" sz="2000" dirty="0" smtClean="0">
                          <a:effectLst/>
                          <a:latin typeface="Arial" pitchFamily="34" charset="0"/>
                          <a:cs typeface="Arial" pitchFamily="34" charset="0"/>
                        </a:rPr>
                        <a:t>comment on their use of skills</a:t>
                      </a:r>
                      <a:r>
                        <a:rPr lang="en-GB" sz="2000" baseline="0" dirty="0" smtClean="0">
                          <a:effectLst/>
                          <a:latin typeface="Arial" pitchFamily="34" charset="0"/>
                          <a:cs typeface="Arial" pitchFamily="34" charset="0"/>
                        </a:rPr>
                        <a:t> </a:t>
                      </a:r>
                      <a:r>
                        <a:rPr lang="en-GB" sz="2000" dirty="0" smtClean="0">
                          <a:effectLst/>
                          <a:latin typeface="Arial" pitchFamily="34" charset="0"/>
                          <a:cs typeface="Arial" pitchFamily="34" charset="0"/>
                        </a:rPr>
                        <a:t>and </a:t>
                      </a:r>
                      <a:r>
                        <a:rPr lang="en-GB" sz="2000" dirty="0">
                          <a:effectLst/>
                          <a:latin typeface="Arial" pitchFamily="34" charset="0"/>
                          <a:cs typeface="Arial" pitchFamily="34" charset="0"/>
                        </a:rPr>
                        <a:t>a </a:t>
                      </a:r>
                      <a:r>
                        <a:rPr lang="en-GB" sz="2000" dirty="0" smtClean="0">
                          <a:effectLst/>
                          <a:latin typeface="Arial" pitchFamily="34" charset="0"/>
                          <a:cs typeface="Arial" pitchFamily="34" charset="0"/>
                        </a:rPr>
                        <a:t>suggestion</a:t>
                      </a:r>
                      <a:r>
                        <a:rPr lang="en-GB" sz="2000" baseline="0" dirty="0" smtClean="0">
                          <a:effectLst/>
                          <a:latin typeface="Arial" pitchFamily="34" charset="0"/>
                          <a:cs typeface="Arial" pitchFamily="34" charset="0"/>
                        </a:rPr>
                        <a:t> </a:t>
                      </a:r>
                      <a:r>
                        <a:rPr lang="en-GB" sz="2000" dirty="0" smtClean="0">
                          <a:effectLst/>
                          <a:latin typeface="Arial" pitchFamily="34" charset="0"/>
                          <a:cs typeface="Arial" pitchFamily="34" charset="0"/>
                        </a:rPr>
                        <a:t>to </a:t>
                      </a:r>
                      <a:r>
                        <a:rPr lang="en-GB" sz="2000" dirty="0">
                          <a:effectLst/>
                          <a:latin typeface="Arial" pitchFamily="34" charset="0"/>
                          <a:cs typeface="Arial" pitchFamily="34" charset="0"/>
                        </a:rPr>
                        <a:t>improve their skills </a:t>
                      </a:r>
                      <a:r>
                        <a:rPr lang="en-GB" sz="2000" dirty="0" smtClean="0">
                          <a:effectLst/>
                          <a:latin typeface="Arial" pitchFamily="34" charset="0"/>
                          <a:cs typeface="Arial" pitchFamily="34" charset="0"/>
                        </a:rPr>
                        <a:t>in</a:t>
                      </a:r>
                      <a:r>
                        <a:rPr lang="en-GB" sz="2000" baseline="0" dirty="0" smtClean="0">
                          <a:effectLst/>
                          <a:latin typeface="Arial" pitchFamily="34" charset="0"/>
                          <a:cs typeface="Arial" pitchFamily="34" charset="0"/>
                        </a:rPr>
                        <a:t> </a:t>
                      </a:r>
                      <a:r>
                        <a:rPr lang="en-GB" sz="2000" dirty="0" smtClean="0">
                          <a:effectLst/>
                          <a:latin typeface="Arial" pitchFamily="34" charset="0"/>
                          <a:cs typeface="Arial" pitchFamily="34" charset="0"/>
                        </a:rPr>
                        <a:t>performance</a:t>
                      </a:r>
                      <a:endParaRPr lang="en-GB" sz="2000" dirty="0">
                        <a:effectLst/>
                        <a:latin typeface="Arial" pitchFamily="34" charset="0"/>
                        <a:ea typeface="Calibri" panose="020F0502020204030204" pitchFamily="34" charset="0"/>
                        <a:cs typeface="Arial" pitchFamily="34" charset="0"/>
                      </a:endParaRPr>
                    </a:p>
                  </a:txBody>
                  <a:tcPr marL="68580" marR="68580" marT="0" marB="0">
                    <a:noFill/>
                  </a:tcPr>
                </a:tc>
                <a:extLst>
                  <a:ext uri="{0D108BD9-81ED-4DB2-BD59-A6C34878D82A}">
                    <a16:rowId xmlns:a16="http://schemas.microsoft.com/office/drawing/2014/main" xmlns="" val="2107347699"/>
                  </a:ext>
                </a:extLst>
              </a:tr>
            </a:tbl>
          </a:graphicData>
        </a:graphic>
      </p:graphicFrame>
      <p:sp>
        <p:nvSpPr>
          <p:cNvPr id="5" name="TextBox 4"/>
          <p:cNvSpPr txBox="1"/>
          <p:nvPr/>
        </p:nvSpPr>
        <p:spPr>
          <a:xfrm>
            <a:off x="20320" y="908720"/>
            <a:ext cx="4119632" cy="369332"/>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Write these skills in your book</a:t>
            </a:r>
            <a:endParaRPr lang="en-GB" dirty="0">
              <a:latin typeface="Arial" pitchFamily="34" charset="0"/>
              <a:cs typeface="Arial" pitchFamily="34" charset="0"/>
            </a:endParaRPr>
          </a:p>
        </p:txBody>
      </p:sp>
    </p:spTree>
    <p:extLst>
      <p:ext uri="{BB962C8B-B14F-4D97-AF65-F5344CB8AC3E}">
        <p14:creationId xmlns:p14="http://schemas.microsoft.com/office/powerpoint/2010/main" val="412169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80AD22-0B14-4D65-A966-47C1981992D8}"/>
              </a:ext>
            </a:extLst>
          </p:cNvPr>
          <p:cNvSpPr txBox="1"/>
          <p:nvPr/>
        </p:nvSpPr>
        <p:spPr>
          <a:xfrm>
            <a:off x="0" y="0"/>
            <a:ext cx="4572000" cy="707886"/>
          </a:xfrm>
          <a:prstGeom prst="rect">
            <a:avLst/>
          </a:prstGeom>
          <a:noFill/>
        </p:spPr>
        <p:txBody>
          <a:bodyPr wrap="square" rtlCol="0">
            <a:spAutoFit/>
          </a:bodyPr>
          <a:lstStyle/>
          <a:p>
            <a:pPr defTabSz="457200"/>
            <a:r>
              <a:rPr lang="en-GB" sz="4000" b="1" u="sng" dirty="0" smtClean="0">
                <a:solidFill>
                  <a:srgbClr val="FD8008"/>
                </a:solidFill>
                <a:latin typeface="Arial"/>
                <a:cs typeface="Arial"/>
              </a:rPr>
              <a:t>Staging</a:t>
            </a:r>
            <a:endParaRPr lang="en-GB" sz="4000" b="1" u="sng" dirty="0">
              <a:solidFill>
                <a:srgbClr val="FD8008"/>
              </a:solidFill>
              <a:latin typeface="Arial"/>
              <a:cs typeface="Arial"/>
            </a:endParaRPr>
          </a:p>
        </p:txBody>
      </p:sp>
      <p:sp>
        <p:nvSpPr>
          <p:cNvPr id="5" name="TextBox 4">
            <a:extLst>
              <a:ext uri="{FF2B5EF4-FFF2-40B4-BE49-F238E27FC236}">
                <a16:creationId xmlns:a16="http://schemas.microsoft.com/office/drawing/2014/main" xmlns="" id="{CEBAB813-B926-4735-A93D-7A6D4200C0E8}"/>
              </a:ext>
            </a:extLst>
          </p:cNvPr>
          <p:cNvSpPr txBox="1"/>
          <p:nvPr/>
        </p:nvSpPr>
        <p:spPr>
          <a:xfrm>
            <a:off x="0" y="836712"/>
            <a:ext cx="9144000" cy="707886"/>
          </a:xfrm>
          <a:prstGeom prst="rect">
            <a:avLst/>
          </a:prstGeom>
          <a:noFill/>
        </p:spPr>
        <p:txBody>
          <a:bodyPr wrap="square" rtlCol="0">
            <a:spAutoFit/>
          </a:bodyPr>
          <a:lstStyle/>
          <a:p>
            <a:pPr defTabSz="457200"/>
            <a:r>
              <a:rPr lang="en-GB" sz="2000" dirty="0" smtClean="0">
                <a:solidFill>
                  <a:srgbClr val="000000"/>
                </a:solidFill>
                <a:latin typeface="Arial"/>
                <a:cs typeface="Arial"/>
              </a:rPr>
              <a:t>There are many different types of staging, each presenting unique challenges and opportunities when creating a performance:</a:t>
            </a:r>
            <a:endParaRPr lang="en-GB" sz="2000" dirty="0">
              <a:solidFill>
                <a:srgbClr val="000000"/>
              </a:solidFill>
              <a:latin typeface="Arial"/>
              <a:cs typeface="Arial"/>
            </a:endParaRPr>
          </a:p>
        </p:txBody>
      </p:sp>
      <p:sp>
        <p:nvSpPr>
          <p:cNvPr id="8" name="TextBox 7"/>
          <p:cNvSpPr txBox="1"/>
          <p:nvPr/>
        </p:nvSpPr>
        <p:spPr>
          <a:xfrm>
            <a:off x="4283968" y="0"/>
            <a:ext cx="4860032" cy="707886"/>
          </a:xfrm>
          <a:prstGeom prst="rect">
            <a:avLst/>
          </a:prstGeom>
          <a:solidFill>
            <a:srgbClr val="FFFF00"/>
          </a:solidFill>
        </p:spPr>
        <p:txBody>
          <a:bodyPr wrap="square" rtlCol="0">
            <a:spAutoFit/>
          </a:bodyPr>
          <a:lstStyle/>
          <a:p>
            <a:r>
              <a:rPr lang="en-GB" sz="2000" b="1" dirty="0" smtClean="0">
                <a:latin typeface="Arial"/>
                <a:cs typeface="Arial"/>
              </a:rPr>
              <a:t>Task: </a:t>
            </a:r>
            <a:r>
              <a:rPr lang="en-GB" sz="2000" dirty="0" smtClean="0">
                <a:latin typeface="Arial"/>
                <a:cs typeface="Arial"/>
              </a:rPr>
              <a:t>Write the information and draw the diagrams (on the right) in your book</a:t>
            </a:r>
            <a:endParaRPr lang="en-GB" sz="2000" dirty="0">
              <a:latin typeface="Arial"/>
              <a:cs typeface="Arial"/>
            </a:endParaRPr>
          </a:p>
        </p:txBody>
      </p:sp>
      <p:pic>
        <p:nvPicPr>
          <p:cNvPr id="2" name="Picture 1"/>
          <p:cNvPicPr>
            <a:picLocks noChangeAspect="1"/>
          </p:cNvPicPr>
          <p:nvPr/>
        </p:nvPicPr>
        <p:blipFill rotWithShape="1">
          <a:blip r:embed="rId2"/>
          <a:srcRect t="9099" r="71717" b="55836"/>
          <a:stretch/>
        </p:blipFill>
        <p:spPr>
          <a:xfrm>
            <a:off x="6902645" y="1988840"/>
            <a:ext cx="2241355" cy="1732287"/>
          </a:xfrm>
          <a:prstGeom prst="rect">
            <a:avLst/>
          </a:prstGeom>
        </p:spPr>
      </p:pic>
      <p:sp>
        <p:nvSpPr>
          <p:cNvPr id="10" name="TextBox 9">
            <a:extLst>
              <a:ext uri="{FF2B5EF4-FFF2-40B4-BE49-F238E27FC236}">
                <a16:creationId xmlns:a16="http://schemas.microsoft.com/office/drawing/2014/main" xmlns="" id="{CEBAB813-B926-4735-A93D-7A6D4200C0E8}"/>
              </a:ext>
            </a:extLst>
          </p:cNvPr>
          <p:cNvSpPr txBox="1"/>
          <p:nvPr/>
        </p:nvSpPr>
        <p:spPr>
          <a:xfrm>
            <a:off x="4572000" y="1628800"/>
            <a:ext cx="2304256" cy="2246769"/>
          </a:xfrm>
          <a:prstGeom prst="rect">
            <a:avLst/>
          </a:prstGeom>
          <a:noFill/>
        </p:spPr>
        <p:txBody>
          <a:bodyPr wrap="square" rtlCol="0">
            <a:spAutoFit/>
          </a:bodyPr>
          <a:lstStyle/>
          <a:p>
            <a:pPr defTabSz="457200"/>
            <a:r>
              <a:rPr lang="en-GB" sz="2000" b="1" dirty="0" smtClean="0">
                <a:solidFill>
                  <a:srgbClr val="FD8008"/>
                </a:solidFill>
                <a:latin typeface="Arial"/>
                <a:cs typeface="Arial"/>
              </a:rPr>
              <a:t>End-on Staging</a:t>
            </a:r>
            <a:endParaRPr lang="en-GB" sz="2000" b="1" dirty="0">
              <a:solidFill>
                <a:srgbClr val="FD8008"/>
              </a:solidFill>
              <a:latin typeface="Arial"/>
              <a:cs typeface="Arial"/>
            </a:endParaRPr>
          </a:p>
          <a:p>
            <a:pPr defTabSz="457200"/>
            <a:r>
              <a:rPr lang="en-GB" sz="2000" dirty="0" smtClean="0">
                <a:solidFill>
                  <a:srgbClr val="000000"/>
                </a:solidFill>
                <a:latin typeface="Arial"/>
                <a:cs typeface="Arial"/>
              </a:rPr>
              <a:t>When the audience sit on </a:t>
            </a:r>
            <a:r>
              <a:rPr lang="en-GB" sz="2000" b="1" dirty="0" smtClean="0">
                <a:solidFill>
                  <a:srgbClr val="000000"/>
                </a:solidFill>
                <a:latin typeface="Arial"/>
                <a:cs typeface="Arial"/>
              </a:rPr>
              <a:t>one</a:t>
            </a:r>
            <a:r>
              <a:rPr lang="en-GB" sz="2000" dirty="0" smtClean="0">
                <a:solidFill>
                  <a:srgbClr val="000000"/>
                </a:solidFill>
                <a:latin typeface="Arial"/>
                <a:cs typeface="Arial"/>
              </a:rPr>
              <a:t> side of the stage or space, facing it in the same direction</a:t>
            </a:r>
            <a:endParaRPr lang="en-GB" sz="2000" dirty="0">
              <a:solidFill>
                <a:srgbClr val="000000"/>
              </a:solidFill>
              <a:latin typeface="Arial"/>
              <a:cs typeface="Arial"/>
            </a:endParaRPr>
          </a:p>
        </p:txBody>
      </p:sp>
      <p:pic>
        <p:nvPicPr>
          <p:cNvPr id="7" name="Picture 6"/>
          <p:cNvPicPr>
            <a:picLocks noChangeAspect="1"/>
          </p:cNvPicPr>
          <p:nvPr/>
        </p:nvPicPr>
        <p:blipFill>
          <a:blip r:embed="rId3"/>
          <a:stretch>
            <a:fillRect/>
          </a:stretch>
        </p:blipFill>
        <p:spPr>
          <a:xfrm>
            <a:off x="-9983" y="1628800"/>
            <a:ext cx="4581983" cy="2232248"/>
          </a:xfrm>
          <a:prstGeom prst="rect">
            <a:avLst/>
          </a:prstGeom>
        </p:spPr>
      </p:pic>
      <p:sp>
        <p:nvSpPr>
          <p:cNvPr id="11" name="TextBox 10"/>
          <p:cNvSpPr txBox="1"/>
          <p:nvPr/>
        </p:nvSpPr>
        <p:spPr>
          <a:xfrm>
            <a:off x="7020272" y="2348880"/>
            <a:ext cx="2016224" cy="276999"/>
          </a:xfrm>
          <a:prstGeom prst="rect">
            <a:avLst/>
          </a:prstGeom>
          <a:noFill/>
        </p:spPr>
        <p:txBody>
          <a:bodyPr wrap="square" rtlCol="0">
            <a:spAutoFit/>
          </a:bodyPr>
          <a:lstStyle/>
          <a:p>
            <a:pPr algn="ctr"/>
            <a:r>
              <a:rPr lang="en-US" sz="1200" b="1" dirty="0" smtClean="0">
                <a:solidFill>
                  <a:schemeClr val="bg1"/>
                </a:solidFill>
                <a:latin typeface="Arial"/>
                <a:cs typeface="Arial"/>
              </a:rPr>
              <a:t>Stage</a:t>
            </a:r>
            <a:endParaRPr lang="en-US" sz="1200" b="1" dirty="0">
              <a:solidFill>
                <a:schemeClr val="bg1"/>
              </a:solidFill>
              <a:latin typeface="Arial"/>
              <a:cs typeface="Arial"/>
            </a:endParaRPr>
          </a:p>
        </p:txBody>
      </p:sp>
      <p:sp>
        <p:nvSpPr>
          <p:cNvPr id="13" name="TextBox 12"/>
          <p:cNvSpPr txBox="1"/>
          <p:nvPr/>
        </p:nvSpPr>
        <p:spPr>
          <a:xfrm>
            <a:off x="7596336" y="3212976"/>
            <a:ext cx="890137" cy="276999"/>
          </a:xfrm>
          <a:prstGeom prst="rect">
            <a:avLst/>
          </a:prstGeom>
          <a:noFill/>
        </p:spPr>
        <p:txBody>
          <a:bodyPr wrap="non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pic>
        <p:nvPicPr>
          <p:cNvPr id="12" name="Picture 11"/>
          <p:cNvPicPr>
            <a:picLocks noChangeAspect="1"/>
          </p:cNvPicPr>
          <p:nvPr/>
        </p:nvPicPr>
        <p:blipFill>
          <a:blip r:embed="rId4"/>
          <a:stretch>
            <a:fillRect/>
          </a:stretch>
        </p:blipFill>
        <p:spPr>
          <a:xfrm>
            <a:off x="0" y="4005064"/>
            <a:ext cx="4581982" cy="2232248"/>
          </a:xfrm>
          <a:prstGeom prst="rect">
            <a:avLst/>
          </a:prstGeom>
        </p:spPr>
      </p:pic>
      <p:sp>
        <p:nvSpPr>
          <p:cNvPr id="15" name="TextBox 14">
            <a:extLst>
              <a:ext uri="{FF2B5EF4-FFF2-40B4-BE49-F238E27FC236}">
                <a16:creationId xmlns:a16="http://schemas.microsoft.com/office/drawing/2014/main" xmlns="" id="{CEBAB813-B926-4735-A93D-7A6D4200C0E8}"/>
              </a:ext>
            </a:extLst>
          </p:cNvPr>
          <p:cNvSpPr txBox="1"/>
          <p:nvPr/>
        </p:nvSpPr>
        <p:spPr>
          <a:xfrm>
            <a:off x="4572000" y="4005064"/>
            <a:ext cx="2304256" cy="1938992"/>
          </a:xfrm>
          <a:prstGeom prst="rect">
            <a:avLst/>
          </a:prstGeom>
          <a:noFill/>
        </p:spPr>
        <p:txBody>
          <a:bodyPr wrap="square" rtlCol="0">
            <a:spAutoFit/>
          </a:bodyPr>
          <a:lstStyle/>
          <a:p>
            <a:pPr defTabSz="457200"/>
            <a:r>
              <a:rPr lang="en-GB" sz="2000" b="1" dirty="0" smtClean="0">
                <a:solidFill>
                  <a:srgbClr val="FD8008"/>
                </a:solidFill>
                <a:latin typeface="Arial"/>
                <a:cs typeface="Arial"/>
              </a:rPr>
              <a:t>Traverse Staging</a:t>
            </a:r>
            <a:endParaRPr lang="en-GB" sz="2000" b="1" dirty="0">
              <a:solidFill>
                <a:srgbClr val="FD8008"/>
              </a:solidFill>
              <a:latin typeface="Arial"/>
              <a:cs typeface="Arial"/>
            </a:endParaRPr>
          </a:p>
          <a:p>
            <a:pPr defTabSz="457200"/>
            <a:r>
              <a:rPr lang="en-GB" sz="2000" dirty="0" smtClean="0">
                <a:solidFill>
                  <a:srgbClr val="000000"/>
                </a:solidFill>
                <a:latin typeface="Arial"/>
                <a:cs typeface="Arial"/>
              </a:rPr>
              <a:t>When the audience sit on two sides of the space or stage, facing each other</a:t>
            </a:r>
            <a:endParaRPr lang="en-GB" sz="2000" dirty="0">
              <a:solidFill>
                <a:srgbClr val="000000"/>
              </a:solidFill>
              <a:latin typeface="Arial"/>
              <a:cs typeface="Arial"/>
            </a:endParaRPr>
          </a:p>
        </p:txBody>
      </p:sp>
      <p:pic>
        <p:nvPicPr>
          <p:cNvPr id="14" name="Picture 13"/>
          <p:cNvPicPr>
            <a:picLocks noChangeAspect="1"/>
          </p:cNvPicPr>
          <p:nvPr/>
        </p:nvPicPr>
        <p:blipFill rotWithShape="1">
          <a:blip r:embed="rId2"/>
          <a:srcRect t="54961" r="71795" b="13368"/>
          <a:stretch/>
        </p:blipFill>
        <p:spPr>
          <a:xfrm>
            <a:off x="6917328" y="4365104"/>
            <a:ext cx="2195512" cy="1536858"/>
          </a:xfrm>
          <a:prstGeom prst="rect">
            <a:avLst/>
          </a:prstGeom>
        </p:spPr>
      </p:pic>
      <p:sp>
        <p:nvSpPr>
          <p:cNvPr id="17" name="TextBox 16"/>
          <p:cNvSpPr txBox="1"/>
          <p:nvPr/>
        </p:nvSpPr>
        <p:spPr>
          <a:xfrm>
            <a:off x="7596336" y="4941168"/>
            <a:ext cx="864096" cy="276999"/>
          </a:xfrm>
          <a:prstGeom prst="rect">
            <a:avLst/>
          </a:prstGeom>
          <a:noFill/>
        </p:spPr>
        <p:txBody>
          <a:bodyPr wrap="square" rtlCol="0">
            <a:spAutoFit/>
          </a:bodyPr>
          <a:lstStyle/>
          <a:p>
            <a:pPr algn="ctr"/>
            <a:r>
              <a:rPr lang="en-US" sz="1200" b="1" dirty="0" smtClean="0">
                <a:solidFill>
                  <a:schemeClr val="bg1"/>
                </a:solidFill>
                <a:latin typeface="Arial"/>
                <a:cs typeface="Arial"/>
              </a:rPr>
              <a:t>Stage</a:t>
            </a:r>
            <a:endParaRPr lang="en-US" sz="1200" b="1" dirty="0">
              <a:solidFill>
                <a:schemeClr val="bg1"/>
              </a:solidFill>
              <a:latin typeface="Arial"/>
              <a:cs typeface="Arial"/>
            </a:endParaRPr>
          </a:p>
        </p:txBody>
      </p:sp>
      <p:sp>
        <p:nvSpPr>
          <p:cNvPr id="18" name="TextBox 17"/>
          <p:cNvSpPr txBox="1"/>
          <p:nvPr/>
        </p:nvSpPr>
        <p:spPr>
          <a:xfrm rot="16200000">
            <a:off x="6536251" y="4982688"/>
            <a:ext cx="1368152" cy="276999"/>
          </a:xfrm>
          <a:prstGeom prst="rect">
            <a:avLst/>
          </a:prstGeom>
          <a:noFill/>
        </p:spPr>
        <p:txBody>
          <a:bodyPr wrap="squar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19" name="TextBox 18"/>
          <p:cNvSpPr txBox="1"/>
          <p:nvPr/>
        </p:nvSpPr>
        <p:spPr>
          <a:xfrm rot="5400000">
            <a:off x="8120427" y="4982688"/>
            <a:ext cx="1368152" cy="276999"/>
          </a:xfrm>
          <a:prstGeom prst="rect">
            <a:avLst/>
          </a:prstGeom>
          <a:noFill/>
        </p:spPr>
        <p:txBody>
          <a:bodyPr wrap="squar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Tree>
    <p:extLst>
      <p:ext uri="{BB962C8B-B14F-4D97-AF65-F5344CB8AC3E}">
        <p14:creationId xmlns:p14="http://schemas.microsoft.com/office/powerpoint/2010/main" val="3179067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35385" t="55167" r="36410"/>
          <a:stretch/>
        </p:blipFill>
        <p:spPr>
          <a:xfrm>
            <a:off x="6894109" y="3645024"/>
            <a:ext cx="2235200" cy="2214880"/>
          </a:xfrm>
          <a:prstGeom prst="rect">
            <a:avLst/>
          </a:prstGeom>
        </p:spPr>
      </p:pic>
      <p:pic>
        <p:nvPicPr>
          <p:cNvPr id="6" name="Picture 5"/>
          <p:cNvPicPr>
            <a:picLocks noChangeAspect="1"/>
          </p:cNvPicPr>
          <p:nvPr/>
        </p:nvPicPr>
        <p:blipFill rotWithShape="1">
          <a:blip r:embed="rId2"/>
          <a:srcRect l="70873" t="9136" b="60427"/>
          <a:stretch/>
        </p:blipFill>
        <p:spPr>
          <a:xfrm>
            <a:off x="6837950" y="1241376"/>
            <a:ext cx="2296986" cy="1496324"/>
          </a:xfrm>
          <a:prstGeom prst="rect">
            <a:avLst/>
          </a:prstGeom>
        </p:spPr>
      </p:pic>
      <p:sp>
        <p:nvSpPr>
          <p:cNvPr id="9" name="TextBox 8">
            <a:extLst>
              <a:ext uri="{FF2B5EF4-FFF2-40B4-BE49-F238E27FC236}">
                <a16:creationId xmlns:a16="http://schemas.microsoft.com/office/drawing/2014/main" xmlns="" id="{9880AD22-0B14-4D65-A966-47C1981992D8}"/>
              </a:ext>
            </a:extLst>
          </p:cNvPr>
          <p:cNvSpPr txBox="1"/>
          <p:nvPr/>
        </p:nvSpPr>
        <p:spPr>
          <a:xfrm>
            <a:off x="-12103" y="0"/>
            <a:ext cx="4572000" cy="707886"/>
          </a:xfrm>
          <a:prstGeom prst="rect">
            <a:avLst/>
          </a:prstGeom>
          <a:noFill/>
        </p:spPr>
        <p:txBody>
          <a:bodyPr wrap="square" rtlCol="0">
            <a:spAutoFit/>
          </a:bodyPr>
          <a:lstStyle/>
          <a:p>
            <a:pPr defTabSz="457200"/>
            <a:r>
              <a:rPr lang="en-GB" sz="4000" b="1" u="sng" dirty="0" smtClean="0">
                <a:solidFill>
                  <a:srgbClr val="FD8008"/>
                </a:solidFill>
                <a:latin typeface="Arial"/>
                <a:cs typeface="Arial"/>
              </a:rPr>
              <a:t>Staging</a:t>
            </a:r>
            <a:endParaRPr lang="en-GB" sz="4000" b="1" u="sng" dirty="0">
              <a:solidFill>
                <a:srgbClr val="FD8008"/>
              </a:solidFill>
              <a:latin typeface="Arial"/>
              <a:cs typeface="Arial"/>
            </a:endParaRPr>
          </a:p>
        </p:txBody>
      </p:sp>
      <p:sp>
        <p:nvSpPr>
          <p:cNvPr id="10" name="TextBox 9">
            <a:extLst>
              <a:ext uri="{FF2B5EF4-FFF2-40B4-BE49-F238E27FC236}">
                <a16:creationId xmlns:a16="http://schemas.microsoft.com/office/drawing/2014/main" xmlns="" id="{CEBAB813-B926-4735-A93D-7A6D4200C0E8}"/>
              </a:ext>
            </a:extLst>
          </p:cNvPr>
          <p:cNvSpPr txBox="1"/>
          <p:nvPr/>
        </p:nvSpPr>
        <p:spPr>
          <a:xfrm>
            <a:off x="4572000" y="881336"/>
            <a:ext cx="2304256" cy="2246769"/>
          </a:xfrm>
          <a:prstGeom prst="rect">
            <a:avLst/>
          </a:prstGeom>
          <a:noFill/>
        </p:spPr>
        <p:txBody>
          <a:bodyPr wrap="square" rtlCol="0">
            <a:spAutoFit/>
          </a:bodyPr>
          <a:lstStyle/>
          <a:p>
            <a:pPr defTabSz="457200"/>
            <a:r>
              <a:rPr lang="en-GB" sz="2000" b="1" dirty="0" smtClean="0">
                <a:solidFill>
                  <a:srgbClr val="FD8008"/>
                </a:solidFill>
                <a:latin typeface="Arial"/>
                <a:cs typeface="Arial"/>
              </a:rPr>
              <a:t>Thrust Staging</a:t>
            </a:r>
            <a:endParaRPr lang="en-GB" sz="2000" b="1" dirty="0">
              <a:solidFill>
                <a:srgbClr val="FD8008"/>
              </a:solidFill>
              <a:latin typeface="Arial"/>
              <a:cs typeface="Arial"/>
            </a:endParaRPr>
          </a:p>
          <a:p>
            <a:pPr defTabSz="457200"/>
            <a:r>
              <a:rPr lang="en-GB" sz="2000" dirty="0" smtClean="0">
                <a:solidFill>
                  <a:srgbClr val="000000"/>
                </a:solidFill>
                <a:latin typeface="Arial"/>
                <a:cs typeface="Arial"/>
              </a:rPr>
              <a:t>When the audience sit on </a:t>
            </a:r>
            <a:r>
              <a:rPr lang="en-GB" sz="2000" b="1" dirty="0" smtClean="0">
                <a:solidFill>
                  <a:srgbClr val="000000"/>
                </a:solidFill>
                <a:latin typeface="Arial"/>
                <a:cs typeface="Arial"/>
              </a:rPr>
              <a:t>three</a:t>
            </a:r>
            <a:r>
              <a:rPr lang="en-GB" sz="2000" dirty="0" smtClean="0">
                <a:solidFill>
                  <a:srgbClr val="000000"/>
                </a:solidFill>
                <a:latin typeface="Arial"/>
                <a:cs typeface="Arial"/>
              </a:rPr>
              <a:t> sides of the stage or space and the fourth side leads backstage</a:t>
            </a:r>
            <a:endParaRPr lang="en-GB" sz="2000" dirty="0">
              <a:solidFill>
                <a:srgbClr val="000000"/>
              </a:solidFill>
              <a:latin typeface="Arial"/>
              <a:cs typeface="Arial"/>
            </a:endParaRPr>
          </a:p>
        </p:txBody>
      </p:sp>
      <p:sp>
        <p:nvSpPr>
          <p:cNvPr id="11" name="TextBox 10"/>
          <p:cNvSpPr txBox="1"/>
          <p:nvPr/>
        </p:nvSpPr>
        <p:spPr>
          <a:xfrm>
            <a:off x="7236296" y="1673424"/>
            <a:ext cx="1512168" cy="276999"/>
          </a:xfrm>
          <a:prstGeom prst="rect">
            <a:avLst/>
          </a:prstGeom>
          <a:noFill/>
        </p:spPr>
        <p:txBody>
          <a:bodyPr wrap="square" rtlCol="0">
            <a:spAutoFit/>
          </a:bodyPr>
          <a:lstStyle/>
          <a:p>
            <a:pPr algn="ctr"/>
            <a:r>
              <a:rPr lang="en-US" sz="1200" b="1" dirty="0" smtClean="0">
                <a:solidFill>
                  <a:schemeClr val="bg1"/>
                </a:solidFill>
                <a:latin typeface="Arial"/>
                <a:cs typeface="Arial"/>
              </a:rPr>
              <a:t>Stage</a:t>
            </a:r>
            <a:endParaRPr lang="en-US" sz="1200" b="1" dirty="0">
              <a:solidFill>
                <a:schemeClr val="bg1"/>
              </a:solidFill>
              <a:latin typeface="Arial"/>
              <a:cs typeface="Arial"/>
            </a:endParaRPr>
          </a:p>
        </p:txBody>
      </p:sp>
      <p:sp>
        <p:nvSpPr>
          <p:cNvPr id="13" name="TextBox 12"/>
          <p:cNvSpPr txBox="1"/>
          <p:nvPr/>
        </p:nvSpPr>
        <p:spPr>
          <a:xfrm>
            <a:off x="7596336" y="2321496"/>
            <a:ext cx="890137" cy="276999"/>
          </a:xfrm>
          <a:prstGeom prst="rect">
            <a:avLst/>
          </a:prstGeom>
          <a:noFill/>
        </p:spPr>
        <p:txBody>
          <a:bodyPr wrap="non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15" name="TextBox 14">
            <a:extLst>
              <a:ext uri="{FF2B5EF4-FFF2-40B4-BE49-F238E27FC236}">
                <a16:creationId xmlns:a16="http://schemas.microsoft.com/office/drawing/2014/main" xmlns="" id="{CEBAB813-B926-4735-A93D-7A6D4200C0E8}"/>
              </a:ext>
            </a:extLst>
          </p:cNvPr>
          <p:cNvSpPr txBox="1"/>
          <p:nvPr/>
        </p:nvSpPr>
        <p:spPr>
          <a:xfrm>
            <a:off x="4572000" y="3257600"/>
            <a:ext cx="2376264" cy="2862322"/>
          </a:xfrm>
          <a:prstGeom prst="rect">
            <a:avLst/>
          </a:prstGeom>
          <a:noFill/>
        </p:spPr>
        <p:txBody>
          <a:bodyPr wrap="square" rtlCol="0">
            <a:spAutoFit/>
          </a:bodyPr>
          <a:lstStyle/>
          <a:p>
            <a:pPr defTabSz="457200"/>
            <a:r>
              <a:rPr lang="en-GB" sz="2000" b="1" dirty="0" smtClean="0">
                <a:solidFill>
                  <a:srgbClr val="FD8008"/>
                </a:solidFill>
                <a:latin typeface="Arial"/>
                <a:cs typeface="Arial"/>
              </a:rPr>
              <a:t>In The Round</a:t>
            </a:r>
          </a:p>
          <a:p>
            <a:pPr defTabSz="457200"/>
            <a:r>
              <a:rPr lang="en-GB" sz="2000" dirty="0" smtClean="0">
                <a:solidFill>
                  <a:srgbClr val="000000"/>
                </a:solidFill>
                <a:latin typeface="Arial"/>
                <a:cs typeface="Arial"/>
              </a:rPr>
              <a:t>When the audience </a:t>
            </a:r>
            <a:r>
              <a:rPr lang="en-GB" sz="2000" b="1" dirty="0" smtClean="0">
                <a:solidFill>
                  <a:srgbClr val="000000"/>
                </a:solidFill>
                <a:latin typeface="Arial"/>
                <a:cs typeface="Arial"/>
              </a:rPr>
              <a:t>surround</a:t>
            </a:r>
            <a:r>
              <a:rPr lang="en-GB" sz="2000" dirty="0" smtClean="0">
                <a:solidFill>
                  <a:srgbClr val="000000"/>
                </a:solidFill>
                <a:latin typeface="Arial"/>
                <a:cs typeface="Arial"/>
              </a:rPr>
              <a:t> a performance space</a:t>
            </a:r>
            <a:r>
              <a:rPr lang="en-GB" sz="2000" dirty="0">
                <a:solidFill>
                  <a:srgbClr val="000000"/>
                </a:solidFill>
                <a:latin typeface="Arial"/>
                <a:cs typeface="Arial"/>
              </a:rPr>
              <a:t> </a:t>
            </a:r>
            <a:r>
              <a:rPr lang="en-GB" sz="2000" dirty="0" smtClean="0">
                <a:solidFill>
                  <a:srgbClr val="000000"/>
                </a:solidFill>
                <a:latin typeface="Arial"/>
                <a:cs typeface="Arial"/>
              </a:rPr>
              <a:t>or stage on all sides, and the performers enter and exit through the audience</a:t>
            </a:r>
            <a:endParaRPr lang="en-GB" sz="2000" dirty="0">
              <a:solidFill>
                <a:srgbClr val="000000"/>
              </a:solidFill>
              <a:latin typeface="Arial"/>
              <a:cs typeface="Arial"/>
            </a:endParaRPr>
          </a:p>
        </p:txBody>
      </p:sp>
      <p:sp>
        <p:nvSpPr>
          <p:cNvPr id="17" name="TextBox 16"/>
          <p:cNvSpPr txBox="1"/>
          <p:nvPr/>
        </p:nvSpPr>
        <p:spPr>
          <a:xfrm>
            <a:off x="7380312" y="4653136"/>
            <a:ext cx="1296144" cy="276999"/>
          </a:xfrm>
          <a:prstGeom prst="rect">
            <a:avLst/>
          </a:prstGeom>
          <a:noFill/>
        </p:spPr>
        <p:txBody>
          <a:bodyPr wrap="square" rtlCol="0">
            <a:spAutoFit/>
          </a:bodyPr>
          <a:lstStyle/>
          <a:p>
            <a:pPr algn="ctr"/>
            <a:r>
              <a:rPr lang="en-US" sz="1200" b="1" dirty="0" smtClean="0">
                <a:solidFill>
                  <a:schemeClr val="bg1"/>
                </a:solidFill>
                <a:latin typeface="Arial"/>
                <a:cs typeface="Arial"/>
              </a:rPr>
              <a:t>Stage</a:t>
            </a:r>
            <a:endParaRPr lang="en-US" sz="1200" b="1" dirty="0">
              <a:solidFill>
                <a:schemeClr val="bg1"/>
              </a:solidFill>
              <a:latin typeface="Arial"/>
              <a:cs typeface="Arial"/>
            </a:endParaRPr>
          </a:p>
        </p:txBody>
      </p:sp>
      <p:sp>
        <p:nvSpPr>
          <p:cNvPr id="19" name="TextBox 18"/>
          <p:cNvSpPr txBox="1"/>
          <p:nvPr/>
        </p:nvSpPr>
        <p:spPr>
          <a:xfrm rot="2730101">
            <a:off x="7922557" y="4019521"/>
            <a:ext cx="1368152" cy="276999"/>
          </a:xfrm>
          <a:prstGeom prst="rect">
            <a:avLst/>
          </a:prstGeom>
          <a:noFill/>
        </p:spPr>
        <p:txBody>
          <a:bodyPr wrap="squar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pic>
        <p:nvPicPr>
          <p:cNvPr id="3" name="Picture 2"/>
          <p:cNvPicPr>
            <a:picLocks noChangeAspect="1"/>
          </p:cNvPicPr>
          <p:nvPr/>
        </p:nvPicPr>
        <p:blipFill>
          <a:blip r:embed="rId3"/>
          <a:stretch>
            <a:fillRect/>
          </a:stretch>
        </p:blipFill>
        <p:spPr>
          <a:xfrm>
            <a:off x="0" y="881311"/>
            <a:ext cx="4581984" cy="2232248"/>
          </a:xfrm>
          <a:prstGeom prst="rect">
            <a:avLst/>
          </a:prstGeom>
        </p:spPr>
      </p:pic>
      <p:pic>
        <p:nvPicPr>
          <p:cNvPr id="4" name="Picture 3"/>
          <p:cNvPicPr>
            <a:picLocks noChangeAspect="1"/>
          </p:cNvPicPr>
          <p:nvPr/>
        </p:nvPicPr>
        <p:blipFill>
          <a:blip r:embed="rId4"/>
          <a:stretch>
            <a:fillRect/>
          </a:stretch>
        </p:blipFill>
        <p:spPr>
          <a:xfrm>
            <a:off x="0" y="3257799"/>
            <a:ext cx="4570130" cy="2226474"/>
          </a:xfrm>
          <a:prstGeom prst="rect">
            <a:avLst/>
          </a:prstGeom>
        </p:spPr>
      </p:pic>
      <p:sp>
        <p:nvSpPr>
          <p:cNvPr id="20" name="TextBox 19"/>
          <p:cNvSpPr txBox="1"/>
          <p:nvPr/>
        </p:nvSpPr>
        <p:spPr>
          <a:xfrm rot="16200000">
            <a:off x="6559234" y="1772415"/>
            <a:ext cx="890137" cy="276999"/>
          </a:xfrm>
          <a:prstGeom prst="rect">
            <a:avLst/>
          </a:prstGeom>
          <a:noFill/>
        </p:spPr>
        <p:txBody>
          <a:bodyPr wrap="non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21" name="TextBox 20"/>
          <p:cNvSpPr txBox="1"/>
          <p:nvPr/>
        </p:nvSpPr>
        <p:spPr>
          <a:xfrm rot="5400000">
            <a:off x="8498876" y="1772415"/>
            <a:ext cx="890137" cy="276999"/>
          </a:xfrm>
          <a:prstGeom prst="rect">
            <a:avLst/>
          </a:prstGeom>
          <a:noFill/>
        </p:spPr>
        <p:txBody>
          <a:bodyPr wrap="non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22" name="TextBox 21"/>
          <p:cNvSpPr txBox="1"/>
          <p:nvPr/>
        </p:nvSpPr>
        <p:spPr>
          <a:xfrm rot="18837349">
            <a:off x="6694695" y="4023099"/>
            <a:ext cx="1368152" cy="276999"/>
          </a:xfrm>
          <a:prstGeom prst="rect">
            <a:avLst/>
          </a:prstGeom>
          <a:noFill/>
        </p:spPr>
        <p:txBody>
          <a:bodyPr wrap="squar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23" name="TextBox 22"/>
          <p:cNvSpPr txBox="1"/>
          <p:nvPr/>
        </p:nvSpPr>
        <p:spPr>
          <a:xfrm rot="13148470">
            <a:off x="6738161" y="5269892"/>
            <a:ext cx="1368152" cy="276999"/>
          </a:xfrm>
          <a:prstGeom prst="rect">
            <a:avLst/>
          </a:prstGeom>
          <a:noFill/>
        </p:spPr>
        <p:txBody>
          <a:bodyPr wrap="squar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24" name="TextBox 23"/>
          <p:cNvSpPr txBox="1"/>
          <p:nvPr/>
        </p:nvSpPr>
        <p:spPr>
          <a:xfrm rot="8211909">
            <a:off x="8010212" y="5155428"/>
            <a:ext cx="1368152" cy="276999"/>
          </a:xfrm>
          <a:prstGeom prst="rect">
            <a:avLst/>
          </a:prstGeom>
          <a:noFill/>
        </p:spPr>
        <p:txBody>
          <a:bodyPr wrap="square" rtlCol="0">
            <a:spAutoFit/>
          </a:bodyPr>
          <a:lstStyle/>
          <a:p>
            <a:pPr algn="ctr"/>
            <a:r>
              <a:rPr lang="en-US" sz="1200" b="1" dirty="0" smtClean="0">
                <a:solidFill>
                  <a:srgbClr val="108080"/>
                </a:solidFill>
                <a:latin typeface="Arial"/>
                <a:cs typeface="Arial"/>
              </a:rPr>
              <a:t>Audience</a:t>
            </a:r>
            <a:endParaRPr lang="en-US" sz="1200" b="1" dirty="0">
              <a:solidFill>
                <a:srgbClr val="108080"/>
              </a:solidFill>
              <a:latin typeface="Arial"/>
              <a:cs typeface="Arial"/>
            </a:endParaRPr>
          </a:p>
        </p:txBody>
      </p:sp>
      <p:sp>
        <p:nvSpPr>
          <p:cNvPr id="25" name="TextBox 24"/>
          <p:cNvSpPr txBox="1"/>
          <p:nvPr/>
        </p:nvSpPr>
        <p:spPr>
          <a:xfrm>
            <a:off x="4285458" y="0"/>
            <a:ext cx="4860032" cy="707886"/>
          </a:xfrm>
          <a:prstGeom prst="rect">
            <a:avLst/>
          </a:prstGeom>
          <a:solidFill>
            <a:srgbClr val="FFFF00"/>
          </a:solidFill>
        </p:spPr>
        <p:txBody>
          <a:bodyPr wrap="square" rtlCol="0">
            <a:spAutoFit/>
          </a:bodyPr>
          <a:lstStyle/>
          <a:p>
            <a:r>
              <a:rPr lang="en-GB" sz="2000" b="1" dirty="0" smtClean="0">
                <a:latin typeface="Arial"/>
                <a:cs typeface="Arial"/>
              </a:rPr>
              <a:t>Task: </a:t>
            </a:r>
            <a:r>
              <a:rPr lang="en-GB" sz="2000" dirty="0" smtClean="0">
                <a:latin typeface="Arial"/>
                <a:cs typeface="Arial"/>
              </a:rPr>
              <a:t>Write the information and draw the diagrams (on the right) in your book</a:t>
            </a:r>
            <a:endParaRPr lang="en-GB" sz="2000" dirty="0">
              <a:latin typeface="Arial"/>
              <a:cs typeface="Arial"/>
            </a:endParaRPr>
          </a:p>
        </p:txBody>
      </p:sp>
    </p:spTree>
    <p:extLst>
      <p:ext uri="{BB962C8B-B14F-4D97-AF65-F5344CB8AC3E}">
        <p14:creationId xmlns:p14="http://schemas.microsoft.com/office/powerpoint/2010/main" val="1915547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80AD22-0B14-4D65-A966-47C1981992D8}"/>
              </a:ext>
            </a:extLst>
          </p:cNvPr>
          <p:cNvSpPr txBox="1"/>
          <p:nvPr/>
        </p:nvSpPr>
        <p:spPr>
          <a:xfrm>
            <a:off x="0" y="0"/>
            <a:ext cx="4572000" cy="707886"/>
          </a:xfrm>
          <a:prstGeom prst="rect">
            <a:avLst/>
          </a:prstGeom>
          <a:noFill/>
        </p:spPr>
        <p:txBody>
          <a:bodyPr wrap="square" rtlCol="0">
            <a:spAutoFit/>
          </a:bodyPr>
          <a:lstStyle/>
          <a:p>
            <a:pPr defTabSz="457200"/>
            <a:r>
              <a:rPr lang="en-GB" sz="4000" b="1" u="sng" dirty="0" smtClean="0">
                <a:solidFill>
                  <a:srgbClr val="FD8008"/>
                </a:solidFill>
                <a:latin typeface="Arial"/>
                <a:cs typeface="Arial"/>
              </a:rPr>
              <a:t>Staging</a:t>
            </a:r>
            <a:endParaRPr lang="en-GB" sz="4000" b="1" u="sng" dirty="0">
              <a:solidFill>
                <a:srgbClr val="FD8008"/>
              </a:solidFill>
              <a:latin typeface="Arial"/>
              <a:cs typeface="Arial"/>
            </a:endParaRPr>
          </a:p>
        </p:txBody>
      </p:sp>
      <p:sp>
        <p:nvSpPr>
          <p:cNvPr id="8" name="TextBox 7"/>
          <p:cNvSpPr txBox="1"/>
          <p:nvPr/>
        </p:nvSpPr>
        <p:spPr>
          <a:xfrm>
            <a:off x="4283968" y="0"/>
            <a:ext cx="4860032" cy="707886"/>
          </a:xfrm>
          <a:prstGeom prst="rect">
            <a:avLst/>
          </a:prstGeom>
          <a:solidFill>
            <a:srgbClr val="FFFF00"/>
          </a:solidFill>
        </p:spPr>
        <p:txBody>
          <a:bodyPr wrap="square" rtlCol="0">
            <a:spAutoFit/>
          </a:bodyPr>
          <a:lstStyle/>
          <a:p>
            <a:r>
              <a:rPr lang="en-GB" sz="2000" b="1" dirty="0" smtClean="0">
                <a:latin typeface="Arial"/>
                <a:cs typeface="Arial"/>
              </a:rPr>
              <a:t>Task: </a:t>
            </a:r>
            <a:r>
              <a:rPr lang="en-GB" sz="2000" dirty="0" smtClean="0">
                <a:latin typeface="Arial"/>
                <a:cs typeface="Arial"/>
              </a:rPr>
              <a:t>Write the information and draw the diagram (on the right) in your book</a:t>
            </a:r>
            <a:endParaRPr lang="en-GB" sz="2000" dirty="0">
              <a:latin typeface="Arial"/>
              <a:cs typeface="Arial"/>
            </a:endParaRPr>
          </a:p>
        </p:txBody>
      </p:sp>
      <p:sp>
        <p:nvSpPr>
          <p:cNvPr id="10" name="TextBox 9">
            <a:extLst>
              <a:ext uri="{FF2B5EF4-FFF2-40B4-BE49-F238E27FC236}">
                <a16:creationId xmlns:a16="http://schemas.microsoft.com/office/drawing/2014/main" xmlns="" id="{CEBAB813-B926-4735-A93D-7A6D4200C0E8}"/>
              </a:ext>
            </a:extLst>
          </p:cNvPr>
          <p:cNvSpPr txBox="1"/>
          <p:nvPr/>
        </p:nvSpPr>
        <p:spPr>
          <a:xfrm>
            <a:off x="0" y="3501008"/>
            <a:ext cx="4572000" cy="1631216"/>
          </a:xfrm>
          <a:prstGeom prst="rect">
            <a:avLst/>
          </a:prstGeom>
          <a:noFill/>
        </p:spPr>
        <p:txBody>
          <a:bodyPr wrap="square" rtlCol="0">
            <a:spAutoFit/>
          </a:bodyPr>
          <a:lstStyle/>
          <a:p>
            <a:pPr defTabSz="457200"/>
            <a:r>
              <a:rPr lang="en-GB" sz="2000" b="1" dirty="0" smtClean="0">
                <a:solidFill>
                  <a:srgbClr val="FD8008"/>
                </a:solidFill>
                <a:latin typeface="Arial"/>
                <a:cs typeface="Arial"/>
              </a:rPr>
              <a:t>Apron</a:t>
            </a:r>
            <a:endParaRPr lang="en-GB" sz="2000" b="1" dirty="0">
              <a:solidFill>
                <a:srgbClr val="FD8008"/>
              </a:solidFill>
              <a:latin typeface="Arial"/>
              <a:cs typeface="Arial"/>
            </a:endParaRPr>
          </a:p>
          <a:p>
            <a:pPr defTabSz="457200"/>
            <a:r>
              <a:rPr lang="en-GB" sz="2000" dirty="0" smtClean="0">
                <a:solidFill>
                  <a:srgbClr val="000000"/>
                </a:solidFill>
                <a:latin typeface="Arial"/>
                <a:cs typeface="Arial"/>
              </a:rPr>
              <a:t>An extension of the stage that projects beyond the proscenium arch, over the orchestra pit, and into the auditorium where the audience are sitting.</a:t>
            </a:r>
            <a:endParaRPr lang="en-GB" sz="2000" dirty="0">
              <a:solidFill>
                <a:srgbClr val="000000"/>
              </a:solidFill>
              <a:latin typeface="Arial"/>
              <a:cs typeface="Arial"/>
            </a:endParaRPr>
          </a:p>
        </p:txBody>
      </p:sp>
      <p:sp>
        <p:nvSpPr>
          <p:cNvPr id="15" name="TextBox 14">
            <a:extLst>
              <a:ext uri="{FF2B5EF4-FFF2-40B4-BE49-F238E27FC236}">
                <a16:creationId xmlns:a16="http://schemas.microsoft.com/office/drawing/2014/main" xmlns="" id="{CEBAB813-B926-4735-A93D-7A6D4200C0E8}"/>
              </a:ext>
            </a:extLst>
          </p:cNvPr>
          <p:cNvSpPr txBox="1"/>
          <p:nvPr/>
        </p:nvSpPr>
        <p:spPr>
          <a:xfrm>
            <a:off x="4600010" y="865461"/>
            <a:ext cx="4543990" cy="1938992"/>
          </a:xfrm>
          <a:prstGeom prst="rect">
            <a:avLst/>
          </a:prstGeom>
          <a:noFill/>
        </p:spPr>
        <p:txBody>
          <a:bodyPr wrap="square" rtlCol="0">
            <a:spAutoFit/>
          </a:bodyPr>
          <a:lstStyle/>
          <a:p>
            <a:pPr defTabSz="457200"/>
            <a:r>
              <a:rPr lang="en-GB" sz="2000" b="1" dirty="0" smtClean="0">
                <a:solidFill>
                  <a:srgbClr val="FD8008"/>
                </a:solidFill>
                <a:latin typeface="Arial"/>
                <a:cs typeface="Arial"/>
              </a:rPr>
              <a:t>Proscenium Arch</a:t>
            </a:r>
          </a:p>
          <a:p>
            <a:pPr defTabSz="457200"/>
            <a:r>
              <a:rPr lang="en-GB" sz="2000" dirty="0" smtClean="0">
                <a:solidFill>
                  <a:srgbClr val="000000"/>
                </a:solidFill>
                <a:latin typeface="Arial"/>
                <a:cs typeface="Arial"/>
              </a:rPr>
              <a:t>The frame that surrounds an end-on stage, separating it from the audience, often with a curtain that can be lowered from above or curtains that can be closed from the sides behind it.</a:t>
            </a:r>
            <a:endParaRPr lang="en-GB" sz="2000" dirty="0">
              <a:solidFill>
                <a:srgbClr val="000000"/>
              </a:solidFill>
              <a:latin typeface="Arial"/>
              <a:cs typeface="Arial"/>
            </a:endParaRPr>
          </a:p>
        </p:txBody>
      </p:sp>
      <p:pic>
        <p:nvPicPr>
          <p:cNvPr id="3" name="Picture 2"/>
          <p:cNvPicPr>
            <a:picLocks noChangeAspect="1"/>
          </p:cNvPicPr>
          <p:nvPr/>
        </p:nvPicPr>
        <p:blipFill rotWithShape="1">
          <a:blip r:embed="rId2"/>
          <a:srcRect t="-1" b="-141"/>
          <a:stretch/>
        </p:blipFill>
        <p:spPr>
          <a:xfrm>
            <a:off x="-2692" y="844501"/>
            <a:ext cx="4564112" cy="2556277"/>
          </a:xfrm>
          <a:prstGeom prst="rect">
            <a:avLst/>
          </a:prstGeom>
        </p:spPr>
      </p:pic>
      <p:pic>
        <p:nvPicPr>
          <p:cNvPr id="4" name="Picture 3"/>
          <p:cNvPicPr>
            <a:picLocks noChangeAspect="1"/>
          </p:cNvPicPr>
          <p:nvPr/>
        </p:nvPicPr>
        <p:blipFill rotWithShape="1">
          <a:blip r:embed="rId3"/>
          <a:srcRect l="35221" t="9283" r="35933" b="59298"/>
          <a:stretch/>
        </p:blipFill>
        <p:spPr>
          <a:xfrm>
            <a:off x="4932040" y="3140968"/>
            <a:ext cx="3626584" cy="2462497"/>
          </a:xfrm>
          <a:prstGeom prst="rect">
            <a:avLst/>
          </a:prstGeom>
        </p:spPr>
      </p:pic>
      <p:sp>
        <p:nvSpPr>
          <p:cNvPr id="20" name="TextBox 19"/>
          <p:cNvSpPr txBox="1"/>
          <p:nvPr/>
        </p:nvSpPr>
        <p:spPr>
          <a:xfrm>
            <a:off x="5148064" y="3717032"/>
            <a:ext cx="3240360" cy="400110"/>
          </a:xfrm>
          <a:prstGeom prst="rect">
            <a:avLst/>
          </a:prstGeom>
          <a:noFill/>
        </p:spPr>
        <p:txBody>
          <a:bodyPr wrap="square" rtlCol="0">
            <a:spAutoFit/>
          </a:bodyPr>
          <a:lstStyle/>
          <a:p>
            <a:pPr algn="ctr"/>
            <a:r>
              <a:rPr lang="en-US" sz="2000" b="1" dirty="0" smtClean="0">
                <a:solidFill>
                  <a:schemeClr val="bg1"/>
                </a:solidFill>
                <a:latin typeface="Arial"/>
                <a:cs typeface="Arial"/>
              </a:rPr>
              <a:t>Stage</a:t>
            </a:r>
            <a:endParaRPr lang="en-US" sz="2000" b="1" dirty="0">
              <a:solidFill>
                <a:schemeClr val="bg1"/>
              </a:solidFill>
              <a:latin typeface="Arial"/>
              <a:cs typeface="Arial"/>
            </a:endParaRPr>
          </a:p>
        </p:txBody>
      </p:sp>
      <p:sp>
        <p:nvSpPr>
          <p:cNvPr id="21" name="TextBox 20"/>
          <p:cNvSpPr txBox="1"/>
          <p:nvPr/>
        </p:nvSpPr>
        <p:spPr>
          <a:xfrm>
            <a:off x="6084168" y="5085184"/>
            <a:ext cx="1339078" cy="400110"/>
          </a:xfrm>
          <a:prstGeom prst="rect">
            <a:avLst/>
          </a:prstGeom>
          <a:noFill/>
        </p:spPr>
        <p:txBody>
          <a:bodyPr wrap="none" rtlCol="0">
            <a:spAutoFit/>
          </a:bodyPr>
          <a:lstStyle/>
          <a:p>
            <a:pPr algn="ctr"/>
            <a:r>
              <a:rPr lang="en-US" sz="2000" b="1" dirty="0" smtClean="0">
                <a:solidFill>
                  <a:srgbClr val="108080"/>
                </a:solidFill>
                <a:latin typeface="Arial"/>
                <a:cs typeface="Arial"/>
              </a:rPr>
              <a:t>Audience</a:t>
            </a:r>
            <a:endParaRPr lang="en-US" sz="2000" b="1" dirty="0">
              <a:solidFill>
                <a:srgbClr val="108080"/>
              </a:solidFill>
              <a:latin typeface="Arial"/>
              <a:cs typeface="Arial"/>
            </a:endParaRPr>
          </a:p>
        </p:txBody>
      </p:sp>
      <p:sp>
        <p:nvSpPr>
          <p:cNvPr id="22" name="TextBox 21"/>
          <p:cNvSpPr txBox="1"/>
          <p:nvPr/>
        </p:nvSpPr>
        <p:spPr>
          <a:xfrm>
            <a:off x="6262735" y="4581128"/>
            <a:ext cx="939705" cy="400110"/>
          </a:xfrm>
          <a:prstGeom prst="rect">
            <a:avLst/>
          </a:prstGeom>
          <a:noFill/>
        </p:spPr>
        <p:txBody>
          <a:bodyPr wrap="none" rtlCol="0">
            <a:spAutoFit/>
          </a:bodyPr>
          <a:lstStyle/>
          <a:p>
            <a:pPr algn="ctr"/>
            <a:r>
              <a:rPr lang="en-US" sz="2000" b="1" dirty="0" smtClean="0">
                <a:solidFill>
                  <a:srgbClr val="400080"/>
                </a:solidFill>
                <a:latin typeface="Arial"/>
                <a:cs typeface="Arial"/>
              </a:rPr>
              <a:t>Apron</a:t>
            </a:r>
            <a:endParaRPr lang="en-US" sz="2000" b="1" dirty="0">
              <a:solidFill>
                <a:srgbClr val="400080"/>
              </a:solidFill>
              <a:latin typeface="Arial"/>
              <a:cs typeface="Arial"/>
            </a:endParaRPr>
          </a:p>
        </p:txBody>
      </p:sp>
    </p:spTree>
    <p:extLst>
      <p:ext uri="{BB962C8B-B14F-4D97-AF65-F5344CB8AC3E}">
        <p14:creationId xmlns:p14="http://schemas.microsoft.com/office/powerpoint/2010/main" val="3850041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80AD22-0B14-4D65-A966-47C1981992D8}"/>
              </a:ext>
            </a:extLst>
          </p:cNvPr>
          <p:cNvSpPr txBox="1"/>
          <p:nvPr/>
        </p:nvSpPr>
        <p:spPr>
          <a:xfrm>
            <a:off x="0" y="0"/>
            <a:ext cx="8558074" cy="707886"/>
          </a:xfrm>
          <a:prstGeom prst="rect">
            <a:avLst/>
          </a:prstGeom>
          <a:noFill/>
        </p:spPr>
        <p:txBody>
          <a:bodyPr wrap="square" rtlCol="0">
            <a:spAutoFit/>
          </a:bodyPr>
          <a:lstStyle/>
          <a:p>
            <a:pPr defTabSz="457200"/>
            <a:r>
              <a:rPr lang="en-GB" sz="4000" b="1" u="sng" dirty="0">
                <a:solidFill>
                  <a:srgbClr val="FD8008"/>
                </a:solidFill>
              </a:rPr>
              <a:t>Areas of the </a:t>
            </a:r>
            <a:r>
              <a:rPr lang="en-GB" sz="4000" b="1" u="sng" dirty="0" smtClean="0">
                <a:solidFill>
                  <a:srgbClr val="FD8008"/>
                </a:solidFill>
              </a:rPr>
              <a:t>Stage</a:t>
            </a:r>
            <a:endParaRPr lang="en-GB" sz="4000" b="1" u="sng" dirty="0">
              <a:solidFill>
                <a:srgbClr val="FD8008"/>
              </a:solidFill>
            </a:endParaRPr>
          </a:p>
        </p:txBody>
      </p:sp>
      <p:sp>
        <p:nvSpPr>
          <p:cNvPr id="5" name="TextBox 4">
            <a:extLst>
              <a:ext uri="{FF2B5EF4-FFF2-40B4-BE49-F238E27FC236}">
                <a16:creationId xmlns:a16="http://schemas.microsoft.com/office/drawing/2014/main" xmlns="" id="{CEBAB813-B926-4735-A93D-7A6D4200C0E8}"/>
              </a:ext>
            </a:extLst>
          </p:cNvPr>
          <p:cNvSpPr txBox="1"/>
          <p:nvPr/>
        </p:nvSpPr>
        <p:spPr>
          <a:xfrm>
            <a:off x="0" y="803207"/>
            <a:ext cx="9144000" cy="1138773"/>
          </a:xfrm>
          <a:prstGeom prst="rect">
            <a:avLst/>
          </a:prstGeom>
          <a:noFill/>
        </p:spPr>
        <p:txBody>
          <a:bodyPr wrap="square" rtlCol="0">
            <a:spAutoFit/>
          </a:bodyPr>
          <a:lstStyle/>
          <a:p>
            <a:pPr marL="342900" indent="-342900" defTabSz="457200">
              <a:buClr>
                <a:srgbClr val="FD8008"/>
              </a:buClr>
              <a:buFont typeface="Arial"/>
              <a:buChar char="•"/>
            </a:pPr>
            <a:r>
              <a:rPr lang="en-GB" sz="2000" dirty="0" smtClean="0">
                <a:latin typeface="Arial"/>
                <a:cs typeface="Arial"/>
              </a:rPr>
              <a:t>The nine areas of the stage are used to help keep track of where performers and items of set are positioned during rehearsal and performance. </a:t>
            </a:r>
          </a:p>
          <a:p>
            <a:pPr defTabSz="457200">
              <a:buClr>
                <a:srgbClr val="FD8008"/>
              </a:buClr>
            </a:pPr>
            <a:endParaRPr lang="en-GB" sz="800" dirty="0" smtClean="0">
              <a:latin typeface="Arial"/>
              <a:cs typeface="Arial"/>
            </a:endParaRPr>
          </a:p>
          <a:p>
            <a:pPr marL="342900" indent="-342900" defTabSz="457200">
              <a:buClr>
                <a:srgbClr val="FD8008"/>
              </a:buClr>
              <a:buFont typeface="Arial"/>
              <a:buChar char="•"/>
            </a:pPr>
            <a:r>
              <a:rPr lang="en-GB" sz="2000" dirty="0" smtClean="0">
                <a:latin typeface="Arial"/>
                <a:cs typeface="Arial"/>
              </a:rPr>
              <a:t>They are from the perspective of the performer </a:t>
            </a:r>
            <a:r>
              <a:rPr lang="mr-IN" sz="2000" dirty="0" smtClean="0">
                <a:latin typeface="Arial"/>
                <a:cs typeface="Arial"/>
              </a:rPr>
              <a:t>–</a:t>
            </a:r>
            <a:r>
              <a:rPr lang="en-GB" sz="2000" dirty="0" smtClean="0">
                <a:latin typeface="Arial"/>
                <a:cs typeface="Arial"/>
              </a:rPr>
              <a:t> not the audience!</a:t>
            </a:r>
            <a:endParaRPr lang="en-GB" sz="2000" dirty="0">
              <a:latin typeface="Arial"/>
              <a:cs typeface="Arial"/>
            </a:endParaRPr>
          </a:p>
        </p:txBody>
      </p:sp>
      <p:pic>
        <p:nvPicPr>
          <p:cNvPr id="2" name="Picture 1">
            <a:extLst>
              <a:ext uri="{FF2B5EF4-FFF2-40B4-BE49-F238E27FC236}">
                <a16:creationId xmlns:a16="http://schemas.microsoft.com/office/drawing/2014/main" xmlns="" id="{B19DDB18-FAF2-4E79-8C6E-A8E5F1CBE610}"/>
              </a:ext>
            </a:extLst>
          </p:cNvPr>
          <p:cNvPicPr>
            <a:picLocks noChangeAspect="1"/>
          </p:cNvPicPr>
          <p:nvPr/>
        </p:nvPicPr>
        <p:blipFill rotWithShape="1">
          <a:blip r:embed="rId2"/>
          <a:srcRect r="23347" b="24106"/>
          <a:stretch/>
        </p:blipFill>
        <p:spPr>
          <a:xfrm>
            <a:off x="1142619" y="1988840"/>
            <a:ext cx="6858762" cy="3819847"/>
          </a:xfrm>
          <a:prstGeom prst="rect">
            <a:avLst/>
          </a:prstGeom>
        </p:spPr>
      </p:pic>
      <p:sp>
        <p:nvSpPr>
          <p:cNvPr id="6" name="TextBox 5"/>
          <p:cNvSpPr txBox="1"/>
          <p:nvPr/>
        </p:nvSpPr>
        <p:spPr>
          <a:xfrm>
            <a:off x="4285458" y="0"/>
            <a:ext cx="4860032" cy="707886"/>
          </a:xfrm>
          <a:prstGeom prst="rect">
            <a:avLst/>
          </a:prstGeom>
          <a:solidFill>
            <a:srgbClr val="FFFF00"/>
          </a:solidFill>
        </p:spPr>
        <p:txBody>
          <a:bodyPr wrap="square" rtlCol="0">
            <a:spAutoFit/>
          </a:bodyPr>
          <a:lstStyle/>
          <a:p>
            <a:r>
              <a:rPr lang="en-GB" sz="2000" b="1" dirty="0" smtClean="0">
                <a:latin typeface="Arial"/>
                <a:cs typeface="Arial"/>
              </a:rPr>
              <a:t>Task: </a:t>
            </a:r>
            <a:r>
              <a:rPr lang="en-GB" sz="2000" dirty="0" smtClean="0">
                <a:latin typeface="Arial"/>
                <a:cs typeface="Arial"/>
              </a:rPr>
              <a:t>Write the information and draw the diagram in your book</a:t>
            </a:r>
            <a:endParaRPr lang="en-GB" sz="2000" dirty="0">
              <a:latin typeface="Arial"/>
              <a:cs typeface="Arial"/>
            </a:endParaRPr>
          </a:p>
        </p:txBody>
      </p:sp>
      <p:sp>
        <p:nvSpPr>
          <p:cNvPr id="7" name="TextBox 6"/>
          <p:cNvSpPr txBox="1"/>
          <p:nvPr/>
        </p:nvSpPr>
        <p:spPr>
          <a:xfrm>
            <a:off x="3419872" y="5877272"/>
            <a:ext cx="2160240" cy="400110"/>
          </a:xfrm>
          <a:prstGeom prst="rect">
            <a:avLst/>
          </a:prstGeom>
          <a:noFill/>
        </p:spPr>
        <p:txBody>
          <a:bodyPr wrap="square" rtlCol="0">
            <a:spAutoFit/>
          </a:bodyPr>
          <a:lstStyle/>
          <a:p>
            <a:pPr algn="ctr"/>
            <a:r>
              <a:rPr lang="en-US" sz="2000" b="1" dirty="0" smtClean="0">
                <a:solidFill>
                  <a:srgbClr val="108080"/>
                </a:solidFill>
                <a:latin typeface="Arial"/>
                <a:cs typeface="Arial"/>
              </a:rPr>
              <a:t>Audience</a:t>
            </a:r>
            <a:endParaRPr lang="en-US" sz="2000" b="1" dirty="0">
              <a:solidFill>
                <a:srgbClr val="108080"/>
              </a:solidFill>
              <a:latin typeface="Arial"/>
              <a:cs typeface="Arial"/>
            </a:endParaRPr>
          </a:p>
        </p:txBody>
      </p:sp>
      <p:sp>
        <p:nvSpPr>
          <p:cNvPr id="3" name="Up Arrow 2"/>
          <p:cNvSpPr/>
          <p:nvPr/>
        </p:nvSpPr>
        <p:spPr>
          <a:xfrm>
            <a:off x="5364088" y="5805264"/>
            <a:ext cx="484632" cy="504056"/>
          </a:xfrm>
          <a:prstGeom prst="upArrow">
            <a:avLst/>
          </a:prstGeom>
          <a:solidFill>
            <a:srgbClr val="108080"/>
          </a:solidFill>
          <a:ln>
            <a:solidFill>
              <a:srgbClr val="108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 name="Up Arrow 7"/>
          <p:cNvSpPr/>
          <p:nvPr/>
        </p:nvSpPr>
        <p:spPr>
          <a:xfrm>
            <a:off x="3131840" y="5805264"/>
            <a:ext cx="484632" cy="504056"/>
          </a:xfrm>
          <a:prstGeom prst="upArrow">
            <a:avLst/>
          </a:prstGeom>
          <a:solidFill>
            <a:srgbClr val="108080"/>
          </a:solidFill>
          <a:ln>
            <a:solidFill>
              <a:srgbClr val="1080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30918423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86D3F37-042A-4746-9113-FC4D20FE8D5E}"/>
              </a:ext>
            </a:extLst>
          </p:cNvPr>
          <p:cNvSpPr txBox="1"/>
          <p:nvPr/>
        </p:nvSpPr>
        <p:spPr>
          <a:xfrm>
            <a:off x="0" y="-1153"/>
            <a:ext cx="4356100" cy="707886"/>
          </a:xfrm>
          <a:prstGeom prst="rect">
            <a:avLst/>
          </a:prstGeom>
          <a:noFill/>
        </p:spPr>
        <p:txBody>
          <a:bodyPr wrap="square" rtlCol="0">
            <a:spAutoFit/>
          </a:bodyPr>
          <a:lstStyle/>
          <a:p>
            <a:pPr defTabSz="457200"/>
            <a:r>
              <a:rPr lang="en-GB" sz="4000" b="1" u="sng" dirty="0" smtClean="0">
                <a:solidFill>
                  <a:srgbClr val="E48312"/>
                </a:solidFill>
                <a:latin typeface="Arial" pitchFamily="34" charset="0"/>
                <a:cs typeface="Arial" pitchFamily="34" charset="0"/>
              </a:rPr>
              <a:t>Exploring A Text  </a:t>
            </a:r>
            <a:endParaRPr lang="en-GB" sz="4000" b="1" u="sng" dirty="0">
              <a:solidFill>
                <a:srgbClr val="E48312"/>
              </a:solidFill>
              <a:latin typeface="Arial" pitchFamily="34" charset="0"/>
              <a:cs typeface="Arial" pitchFamily="34" charset="0"/>
            </a:endParaRPr>
          </a:p>
        </p:txBody>
      </p:sp>
      <p:sp>
        <p:nvSpPr>
          <p:cNvPr id="4" name="TextBox 3"/>
          <p:cNvSpPr txBox="1"/>
          <p:nvPr/>
        </p:nvSpPr>
        <p:spPr>
          <a:xfrm>
            <a:off x="5220072" y="0"/>
            <a:ext cx="3923928" cy="646331"/>
          </a:xfrm>
          <a:prstGeom prst="rect">
            <a:avLst/>
          </a:prstGeom>
          <a:solidFill>
            <a:srgbClr val="FFFF00"/>
          </a:solidFill>
        </p:spPr>
        <p:txBody>
          <a:bodyPr wrap="square" rtlCol="0">
            <a:spAutoFit/>
          </a:bodyPr>
          <a:lstStyle/>
          <a:p>
            <a:r>
              <a:rPr lang="en-GB" b="1" dirty="0" smtClean="0">
                <a:latin typeface="Arial" pitchFamily="34" charset="0"/>
                <a:cs typeface="Arial" pitchFamily="34" charset="0"/>
              </a:rPr>
              <a:t>TASK: </a:t>
            </a:r>
            <a:r>
              <a:rPr lang="en-GB" dirty="0" smtClean="0">
                <a:latin typeface="Arial" pitchFamily="34" charset="0"/>
                <a:cs typeface="Arial" pitchFamily="34" charset="0"/>
              </a:rPr>
              <a:t>Write the title and copy all the information</a:t>
            </a:r>
            <a:r>
              <a:rPr lang="en-GB" dirty="0">
                <a:latin typeface="Arial" pitchFamily="34" charset="0"/>
                <a:cs typeface="Arial" pitchFamily="34" charset="0"/>
              </a:rPr>
              <a:t> </a:t>
            </a:r>
            <a:r>
              <a:rPr lang="en-GB" dirty="0" smtClean="0">
                <a:latin typeface="Arial" pitchFamily="34" charset="0"/>
                <a:cs typeface="Arial" pitchFamily="34" charset="0"/>
              </a:rPr>
              <a:t>below into your book</a:t>
            </a:r>
            <a:endParaRPr lang="en-GB" dirty="0">
              <a:latin typeface="Arial" pitchFamily="34" charset="0"/>
              <a:cs typeface="Arial" pitchFamily="34" charset="0"/>
            </a:endParaRPr>
          </a:p>
        </p:txBody>
      </p:sp>
      <p:pic>
        <p:nvPicPr>
          <p:cNvPr id="12" name="Picture 11" descr="Screenshot 2020-09-17 at 23.20.12.png"/>
          <p:cNvPicPr>
            <a:picLocks noChangeAspect="1"/>
          </p:cNvPicPr>
          <p:nvPr/>
        </p:nvPicPr>
        <p:blipFill rotWithShape="1">
          <a:blip r:embed="rId2" cstate="print">
            <a:extLst>
              <a:ext uri="{28A0092B-C50C-407E-A947-70E740481C1C}">
                <a14:useLocalDpi xmlns:a14="http://schemas.microsoft.com/office/drawing/2010/main" val="0"/>
              </a:ext>
            </a:extLst>
          </a:blip>
          <a:srcRect l="47712" t="19608" r="19445" b="20784"/>
          <a:stretch/>
        </p:blipFill>
        <p:spPr>
          <a:xfrm rot="21033837">
            <a:off x="448988" y="1227630"/>
            <a:ext cx="3960640" cy="4492667"/>
          </a:xfrm>
          <a:prstGeom prst="rect">
            <a:avLst/>
          </a:prstGeom>
        </p:spPr>
      </p:pic>
      <p:sp>
        <p:nvSpPr>
          <p:cNvPr id="14" name="TextBox 13"/>
          <p:cNvSpPr txBox="1"/>
          <p:nvPr/>
        </p:nvSpPr>
        <p:spPr>
          <a:xfrm>
            <a:off x="4751111" y="842473"/>
            <a:ext cx="4392887" cy="5262979"/>
          </a:xfrm>
          <a:prstGeom prst="rect">
            <a:avLst/>
          </a:prstGeom>
          <a:noFill/>
        </p:spPr>
        <p:txBody>
          <a:bodyPr wrap="square" rtlCol="0">
            <a:spAutoFit/>
          </a:bodyPr>
          <a:lstStyle/>
          <a:p>
            <a:r>
              <a:rPr lang="en-US" sz="2000" b="1" i="1" dirty="0" smtClean="0">
                <a:latin typeface="Arial"/>
                <a:cs typeface="Arial"/>
              </a:rPr>
              <a:t>Dracula</a:t>
            </a:r>
            <a:r>
              <a:rPr lang="en-US" sz="2000" dirty="0" smtClean="0">
                <a:latin typeface="Arial"/>
                <a:cs typeface="Arial"/>
              </a:rPr>
              <a:t> is a </a:t>
            </a:r>
            <a:r>
              <a:rPr lang="en-US" sz="2000" b="1" dirty="0" smtClean="0">
                <a:latin typeface="Arial"/>
                <a:cs typeface="Arial"/>
              </a:rPr>
              <a:t>Gothic novel </a:t>
            </a:r>
            <a:r>
              <a:rPr lang="en-US" sz="2000" dirty="0" smtClean="0">
                <a:latin typeface="Arial"/>
                <a:cs typeface="Arial"/>
              </a:rPr>
              <a:t>written by </a:t>
            </a:r>
            <a:r>
              <a:rPr lang="en-US" sz="2000" b="1" dirty="0" smtClean="0">
                <a:latin typeface="Arial"/>
                <a:cs typeface="Arial"/>
              </a:rPr>
              <a:t>Bram Stoker </a:t>
            </a:r>
            <a:r>
              <a:rPr lang="en-US" sz="2000" dirty="0" smtClean="0">
                <a:latin typeface="Arial"/>
                <a:cs typeface="Arial"/>
              </a:rPr>
              <a:t>in </a:t>
            </a:r>
            <a:r>
              <a:rPr lang="en-US" sz="2000" b="1" dirty="0" smtClean="0">
                <a:latin typeface="Arial"/>
                <a:cs typeface="Arial"/>
              </a:rPr>
              <a:t>1897</a:t>
            </a:r>
            <a:r>
              <a:rPr lang="en-US" sz="2000" dirty="0" smtClean="0">
                <a:latin typeface="Arial"/>
                <a:cs typeface="Arial"/>
              </a:rPr>
              <a:t> which introduced the famous fictional </a:t>
            </a:r>
            <a:r>
              <a:rPr lang="en-US" sz="2000" b="1" dirty="0" smtClean="0">
                <a:latin typeface="Arial"/>
                <a:cs typeface="Arial"/>
              </a:rPr>
              <a:t>character</a:t>
            </a:r>
            <a:r>
              <a:rPr lang="en-US" sz="2000" dirty="0" smtClean="0">
                <a:latin typeface="Arial"/>
                <a:cs typeface="Arial"/>
              </a:rPr>
              <a:t> of </a:t>
            </a:r>
            <a:r>
              <a:rPr lang="en-US" sz="2000" b="1" dirty="0" smtClean="0">
                <a:latin typeface="Arial"/>
                <a:cs typeface="Arial"/>
              </a:rPr>
              <a:t>Count Dracula </a:t>
            </a:r>
            <a:r>
              <a:rPr lang="en-US" sz="2000" dirty="0" smtClean="0">
                <a:latin typeface="Arial"/>
                <a:cs typeface="Arial"/>
              </a:rPr>
              <a:t>and inspired subsequent vampire fantasy. </a:t>
            </a:r>
          </a:p>
          <a:p>
            <a:endParaRPr lang="en-US" sz="800" dirty="0">
              <a:latin typeface="Arial"/>
              <a:cs typeface="Arial"/>
            </a:endParaRPr>
          </a:p>
          <a:p>
            <a:r>
              <a:rPr lang="en-US" sz="2000" dirty="0" smtClean="0">
                <a:latin typeface="Arial"/>
                <a:cs typeface="Arial"/>
              </a:rPr>
              <a:t>The novel has been adapted into numerous films and theatrical productions including plays, opera and ballet.</a:t>
            </a:r>
          </a:p>
          <a:p>
            <a:endParaRPr lang="en-US" sz="800" dirty="0" smtClean="0">
              <a:latin typeface="Arial"/>
              <a:cs typeface="Arial"/>
            </a:endParaRPr>
          </a:p>
          <a:p>
            <a:r>
              <a:rPr lang="en-US" sz="2000" dirty="0" smtClean="0">
                <a:latin typeface="Arial"/>
                <a:cs typeface="Arial"/>
              </a:rPr>
              <a:t>The </a:t>
            </a:r>
            <a:r>
              <a:rPr lang="en-US" sz="2000" dirty="0">
                <a:latin typeface="Arial"/>
                <a:cs typeface="Arial"/>
              </a:rPr>
              <a:t>novel tells the story of Dracula’s attempt to </a:t>
            </a:r>
            <a:r>
              <a:rPr lang="en-US" sz="2000" dirty="0" smtClean="0">
                <a:latin typeface="Arial"/>
                <a:cs typeface="Arial"/>
              </a:rPr>
              <a:t>move from Transylvania </a:t>
            </a:r>
            <a:r>
              <a:rPr lang="en-US" sz="2000" dirty="0">
                <a:latin typeface="Arial"/>
                <a:cs typeface="Arial"/>
              </a:rPr>
              <a:t>to England so that he may find new </a:t>
            </a:r>
            <a:r>
              <a:rPr lang="en-US" sz="2000" dirty="0" smtClean="0">
                <a:latin typeface="Arial"/>
                <a:cs typeface="Arial"/>
              </a:rPr>
              <a:t>blood </a:t>
            </a:r>
            <a:r>
              <a:rPr lang="en-US" sz="2000" dirty="0">
                <a:latin typeface="Arial"/>
                <a:cs typeface="Arial"/>
              </a:rPr>
              <a:t>and </a:t>
            </a:r>
            <a:r>
              <a:rPr lang="en-US" sz="2000" dirty="0" smtClean="0">
                <a:latin typeface="Arial"/>
                <a:cs typeface="Arial"/>
              </a:rPr>
              <a:t>spread </a:t>
            </a:r>
            <a:r>
              <a:rPr lang="en-US" sz="2000" dirty="0">
                <a:latin typeface="Arial"/>
                <a:cs typeface="Arial"/>
              </a:rPr>
              <a:t>the undead curse, and of the </a:t>
            </a:r>
            <a:r>
              <a:rPr lang="en-US" sz="2000" dirty="0" smtClean="0">
                <a:latin typeface="Arial"/>
                <a:cs typeface="Arial"/>
              </a:rPr>
              <a:t>battle between Dracula and </a:t>
            </a:r>
            <a:r>
              <a:rPr lang="en-US" sz="2000" dirty="0">
                <a:latin typeface="Arial"/>
                <a:cs typeface="Arial"/>
              </a:rPr>
              <a:t>a </a:t>
            </a:r>
            <a:r>
              <a:rPr lang="en-US" sz="2000" dirty="0" smtClean="0">
                <a:latin typeface="Arial"/>
                <a:cs typeface="Arial"/>
              </a:rPr>
              <a:t>small group </a:t>
            </a:r>
            <a:r>
              <a:rPr lang="en-US" sz="2000" dirty="0">
                <a:latin typeface="Arial"/>
                <a:cs typeface="Arial"/>
              </a:rPr>
              <a:t>of people led by </a:t>
            </a:r>
            <a:r>
              <a:rPr lang="en-US" sz="2000" dirty="0" smtClean="0">
                <a:latin typeface="Arial"/>
                <a:cs typeface="Arial"/>
              </a:rPr>
              <a:t>Professor </a:t>
            </a:r>
            <a:r>
              <a:rPr lang="en-US" sz="2000" dirty="0">
                <a:latin typeface="Arial"/>
                <a:cs typeface="Arial"/>
              </a:rPr>
              <a:t>Van </a:t>
            </a:r>
            <a:r>
              <a:rPr lang="en-US" sz="2000" dirty="0" err="1">
                <a:latin typeface="Arial"/>
                <a:cs typeface="Arial"/>
              </a:rPr>
              <a:t>Helsing</a:t>
            </a:r>
            <a:r>
              <a:rPr lang="en-US" sz="2000" dirty="0" smtClean="0">
                <a:latin typeface="Arial"/>
                <a:cs typeface="Arial"/>
              </a:rPr>
              <a:t>. </a:t>
            </a:r>
          </a:p>
        </p:txBody>
      </p:sp>
    </p:spTree>
    <p:extLst>
      <p:ext uri="{BB962C8B-B14F-4D97-AF65-F5344CB8AC3E}">
        <p14:creationId xmlns:p14="http://schemas.microsoft.com/office/powerpoint/2010/main" val="42503869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09244"/>
            <a:ext cx="5985201" cy="336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97250" y="1998724"/>
            <a:ext cx="2507418"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Facial Expressions</a:t>
            </a:r>
            <a:endParaRPr lang="en-GB" sz="2000" b="1" dirty="0">
              <a:solidFill>
                <a:srgbClr val="FD8008"/>
              </a:solidFill>
              <a:latin typeface="Arial" pitchFamily="34" charset="0"/>
              <a:cs typeface="Arial" pitchFamily="34" charset="0"/>
            </a:endParaRPr>
          </a:p>
        </p:txBody>
      </p:sp>
      <p:sp>
        <p:nvSpPr>
          <p:cNvPr id="4" name="TextBox 3"/>
          <p:cNvSpPr txBox="1"/>
          <p:nvPr/>
        </p:nvSpPr>
        <p:spPr>
          <a:xfrm>
            <a:off x="7388849" y="4093447"/>
            <a:ext cx="912429"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Props</a:t>
            </a:r>
            <a:endParaRPr lang="en-GB" sz="2000" b="1" dirty="0">
              <a:solidFill>
                <a:srgbClr val="FD8008"/>
              </a:solidFill>
              <a:latin typeface="Arial" pitchFamily="34" charset="0"/>
              <a:cs typeface="Arial" pitchFamily="34" charset="0"/>
            </a:endParaRPr>
          </a:p>
        </p:txBody>
      </p:sp>
      <p:sp>
        <p:nvSpPr>
          <p:cNvPr id="5" name="TextBox 4"/>
          <p:cNvSpPr txBox="1"/>
          <p:nvPr/>
        </p:nvSpPr>
        <p:spPr>
          <a:xfrm>
            <a:off x="120925" y="3573016"/>
            <a:ext cx="1282723"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Costume</a:t>
            </a:r>
            <a:endParaRPr lang="en-GB" sz="2000" b="1" dirty="0">
              <a:solidFill>
                <a:srgbClr val="FD8008"/>
              </a:solidFill>
              <a:latin typeface="Arial" pitchFamily="34" charset="0"/>
              <a:cs typeface="Arial" pitchFamily="34" charset="0"/>
            </a:endParaRPr>
          </a:p>
        </p:txBody>
      </p:sp>
      <p:sp>
        <p:nvSpPr>
          <p:cNvPr id="6" name="TextBox 5"/>
          <p:cNvSpPr txBox="1"/>
          <p:nvPr/>
        </p:nvSpPr>
        <p:spPr>
          <a:xfrm>
            <a:off x="5282308" y="1987703"/>
            <a:ext cx="1140056"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Posture</a:t>
            </a:r>
            <a:endParaRPr lang="en-GB" sz="2000" b="1" dirty="0">
              <a:solidFill>
                <a:srgbClr val="FD8008"/>
              </a:solidFill>
              <a:latin typeface="Arial" pitchFamily="34" charset="0"/>
              <a:cs typeface="Arial" pitchFamily="34" charset="0"/>
            </a:endParaRPr>
          </a:p>
        </p:txBody>
      </p:sp>
      <p:sp>
        <p:nvSpPr>
          <p:cNvPr id="7" name="TextBox 6"/>
          <p:cNvSpPr txBox="1"/>
          <p:nvPr/>
        </p:nvSpPr>
        <p:spPr>
          <a:xfrm>
            <a:off x="7388849" y="2636912"/>
            <a:ext cx="982961"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Levels</a:t>
            </a:r>
            <a:endParaRPr lang="en-GB" sz="2000" b="1" dirty="0">
              <a:solidFill>
                <a:srgbClr val="FD8008"/>
              </a:solidFill>
              <a:latin typeface="Arial" pitchFamily="34" charset="0"/>
              <a:cs typeface="Arial" pitchFamily="34" charset="0"/>
            </a:endParaRPr>
          </a:p>
        </p:txBody>
      </p:sp>
      <p:sp>
        <p:nvSpPr>
          <p:cNvPr id="8" name="TextBox 7"/>
          <p:cNvSpPr txBox="1"/>
          <p:nvPr/>
        </p:nvSpPr>
        <p:spPr>
          <a:xfrm>
            <a:off x="901089" y="5777651"/>
            <a:ext cx="1196161"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Lighting</a:t>
            </a:r>
            <a:endParaRPr lang="en-GB" sz="2000" b="1" dirty="0">
              <a:solidFill>
                <a:srgbClr val="FD8008"/>
              </a:solidFill>
              <a:latin typeface="Arial" pitchFamily="34" charset="0"/>
              <a:cs typeface="Arial" pitchFamily="34" charset="0"/>
            </a:endParaRPr>
          </a:p>
        </p:txBody>
      </p:sp>
      <p:sp>
        <p:nvSpPr>
          <p:cNvPr id="9" name="TextBox 8"/>
          <p:cNvSpPr txBox="1"/>
          <p:nvPr/>
        </p:nvSpPr>
        <p:spPr>
          <a:xfrm>
            <a:off x="4139952" y="5788648"/>
            <a:ext cx="2683876" cy="400110"/>
          </a:xfrm>
          <a:prstGeom prst="rect">
            <a:avLst/>
          </a:prstGeom>
          <a:noFill/>
        </p:spPr>
        <p:txBody>
          <a:bodyPr wrap="none" rtlCol="0">
            <a:spAutoFit/>
          </a:bodyPr>
          <a:lstStyle/>
          <a:p>
            <a:r>
              <a:rPr lang="en-GB" sz="2000" b="1" dirty="0" smtClean="0">
                <a:solidFill>
                  <a:srgbClr val="FD8008"/>
                </a:solidFill>
                <a:latin typeface="Arial" pitchFamily="34" charset="0"/>
                <a:cs typeface="Arial" pitchFamily="34" charset="0"/>
              </a:rPr>
              <a:t>Mood &amp; Atmosphere</a:t>
            </a:r>
            <a:endParaRPr lang="en-GB" sz="2000" b="1" dirty="0">
              <a:solidFill>
                <a:srgbClr val="FD8008"/>
              </a:solidFill>
              <a:latin typeface="Arial" pitchFamily="34" charset="0"/>
              <a:cs typeface="Arial" pitchFamily="34" charset="0"/>
            </a:endParaRPr>
          </a:p>
        </p:txBody>
      </p:sp>
      <p:sp>
        <p:nvSpPr>
          <p:cNvPr id="10" name="Rectangle 9"/>
          <p:cNvSpPr/>
          <p:nvPr/>
        </p:nvSpPr>
        <p:spPr>
          <a:xfrm>
            <a:off x="0" y="0"/>
            <a:ext cx="9144000" cy="1723549"/>
          </a:xfrm>
          <a:prstGeom prst="rect">
            <a:avLst/>
          </a:prstGeom>
          <a:solidFill>
            <a:srgbClr val="FFFF00"/>
          </a:solidFill>
        </p:spPr>
        <p:txBody>
          <a:bodyPr wrap="square">
            <a:spAutoFit/>
          </a:bodyPr>
          <a:lstStyle/>
          <a:p>
            <a:pPr algn="ctr"/>
            <a:r>
              <a:rPr lang="en-GB" dirty="0" smtClean="0">
                <a:latin typeface="Arial" pitchFamily="34" charset="0"/>
                <a:cs typeface="Arial" pitchFamily="34" charset="0"/>
              </a:rPr>
              <a:t>Look carefully at the performers and design elements in this </a:t>
            </a:r>
            <a:r>
              <a:rPr lang="en-GB" b="1" dirty="0" smtClean="0">
                <a:latin typeface="Arial" pitchFamily="34" charset="0"/>
                <a:cs typeface="Arial" pitchFamily="34" charset="0"/>
              </a:rPr>
              <a:t>tableau.</a:t>
            </a:r>
            <a:endParaRPr lang="en-GB" dirty="0" smtClean="0">
              <a:latin typeface="Arial" pitchFamily="34" charset="0"/>
              <a:cs typeface="Arial" pitchFamily="34" charset="0"/>
            </a:endParaRPr>
          </a:p>
          <a:p>
            <a:pPr algn="ctr"/>
            <a:endParaRPr lang="en-GB" sz="800" dirty="0" smtClean="0">
              <a:latin typeface="Arial" pitchFamily="34" charset="0"/>
              <a:cs typeface="Arial" pitchFamily="34" charset="0"/>
            </a:endParaRPr>
          </a:p>
          <a:p>
            <a:pPr algn="ctr"/>
            <a:r>
              <a:rPr lang="en-GB" dirty="0" smtClean="0">
                <a:latin typeface="Arial" pitchFamily="34" charset="0"/>
                <a:cs typeface="Arial" pitchFamily="34" charset="0"/>
              </a:rPr>
              <a:t>Label the copy in your book with written notes describing in detail the </a:t>
            </a:r>
            <a:r>
              <a:rPr lang="en-GB" b="1" dirty="0" smtClean="0">
                <a:latin typeface="Arial" pitchFamily="34" charset="0"/>
                <a:cs typeface="Arial" pitchFamily="34" charset="0"/>
              </a:rPr>
              <a:t>physical skills </a:t>
            </a:r>
            <a:r>
              <a:rPr lang="en-GB" dirty="0" smtClean="0">
                <a:latin typeface="Arial" pitchFamily="34" charset="0"/>
                <a:cs typeface="Arial" pitchFamily="34" charset="0"/>
              </a:rPr>
              <a:t>you can see the performers using, the costume they are wearing, the props they are holding and the mood and atmosphere created by the lighting and smoke.</a:t>
            </a:r>
          </a:p>
          <a:p>
            <a:pPr algn="ctr"/>
            <a:endParaRPr lang="en-GB" sz="800" dirty="0" smtClean="0">
              <a:latin typeface="Arial" pitchFamily="34" charset="0"/>
              <a:cs typeface="Arial" pitchFamily="34" charset="0"/>
            </a:endParaRPr>
          </a:p>
          <a:p>
            <a:pPr algn="ctr"/>
            <a:r>
              <a:rPr lang="en-GB" dirty="0" smtClean="0">
                <a:latin typeface="Arial" pitchFamily="34" charset="0"/>
                <a:cs typeface="Arial" pitchFamily="34" charset="0"/>
              </a:rPr>
              <a:t>What might these things tell the </a:t>
            </a:r>
            <a:r>
              <a:rPr lang="en-GB" b="1" dirty="0" smtClean="0">
                <a:latin typeface="Arial" pitchFamily="34" charset="0"/>
                <a:cs typeface="Arial" pitchFamily="34" charset="0"/>
              </a:rPr>
              <a:t>audience</a:t>
            </a:r>
            <a:r>
              <a:rPr lang="en-GB" dirty="0" smtClean="0">
                <a:latin typeface="Arial" pitchFamily="34" charset="0"/>
                <a:cs typeface="Arial" pitchFamily="34" charset="0"/>
              </a:rPr>
              <a:t> about the play?</a:t>
            </a:r>
            <a:endParaRPr lang="en-GB" dirty="0">
              <a:latin typeface="Arial" pitchFamily="34" charset="0"/>
              <a:cs typeface="Arial" pitchFamily="34" charset="0"/>
            </a:endParaRPr>
          </a:p>
        </p:txBody>
      </p:sp>
    </p:spTree>
    <p:extLst>
      <p:ext uri="{BB962C8B-B14F-4D97-AF65-F5344CB8AC3E}">
        <p14:creationId xmlns:p14="http://schemas.microsoft.com/office/powerpoint/2010/main" val="39227392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464</TotalTime>
  <Words>2088</Words>
  <Application>Microsoft Macintosh PowerPoint</Application>
  <PresentationFormat>On-screen Show (4:3)</PresentationFormat>
  <Paragraphs>389</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Dundas</dc:creator>
  <cp:lastModifiedBy>THOMAS NEWMAN</cp:lastModifiedBy>
  <cp:revision>61</cp:revision>
  <dcterms:created xsi:type="dcterms:W3CDTF">2020-09-11T07:15:39Z</dcterms:created>
  <dcterms:modified xsi:type="dcterms:W3CDTF">2020-10-12T19:12:57Z</dcterms:modified>
</cp:coreProperties>
</file>