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1" r:id="rId2"/>
    <p:sldId id="265" r:id="rId3"/>
    <p:sldId id="257" r:id="rId4"/>
    <p:sldId id="258" r:id="rId5"/>
    <p:sldId id="259" r:id="rId6"/>
    <p:sldId id="260" r:id="rId7"/>
    <p:sldId id="279" r:id="rId8"/>
    <p:sldId id="261" r:id="rId9"/>
    <p:sldId id="262" r:id="rId10"/>
    <p:sldId id="264" r:id="rId11"/>
    <p:sldId id="266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8" r:id="rId21"/>
    <p:sldId id="28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EE84E-2B70-E99D-6E5C-01B463879501}" v="118" dt="2022-10-13T09:27:59.545"/>
    <p1510:client id="{53303AC0-F266-C47A-EE31-C6E392D12B5F}" v="17" dt="2022-10-12T22:59:31.34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1380" y="-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2995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5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Likes.  Our little girls </a:t>
            </a:r>
          </a:p>
        </p:txBody>
      </p:sp>
    </p:spTree>
    <p:extLst>
      <p:ext uri="{BB962C8B-B14F-4D97-AF65-F5344CB8AC3E}">
        <p14:creationId xmlns:p14="http://schemas.microsoft.com/office/powerpoint/2010/main" val="118402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Reverse of the norm – they know more than us so we have to work hard to keep up.  And it is hard!  Peer pressure to have phones/be online/create content /respond to content etc  We have to talk to them.  Ask them to show us.  We need to have a non-punitive forum for making sure that we keep up with them. </a:t>
            </a:r>
          </a:p>
        </p:txBody>
      </p:sp>
    </p:spTree>
    <p:extLst>
      <p:ext uri="{BB962C8B-B14F-4D97-AF65-F5344CB8AC3E}">
        <p14:creationId xmlns:p14="http://schemas.microsoft.com/office/powerpoint/2010/main" val="1612679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 up front – address it head on now while they are still young enough and before the hormones kick in</a:t>
            </a:r>
          </a:p>
        </p:txBody>
      </p:sp>
    </p:spTree>
    <p:extLst>
      <p:ext uri="{BB962C8B-B14F-4D97-AF65-F5344CB8AC3E}">
        <p14:creationId xmlns:p14="http://schemas.microsoft.com/office/powerpoint/2010/main" val="1633050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the tech in a busy part of the house</a:t>
            </a:r>
          </a:p>
        </p:txBody>
      </p:sp>
    </p:spTree>
    <p:extLst>
      <p:ext uri="{BB962C8B-B14F-4D97-AF65-F5344CB8AC3E}">
        <p14:creationId xmlns:p14="http://schemas.microsoft.com/office/powerpoint/2010/main" val="3861905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Most tip offs come from parents/students</a:t>
            </a:r>
          </a:p>
        </p:txBody>
      </p:sp>
    </p:spTree>
    <p:extLst>
      <p:ext uri="{BB962C8B-B14F-4D97-AF65-F5344CB8AC3E}">
        <p14:creationId xmlns:p14="http://schemas.microsoft.com/office/powerpoint/2010/main" val="4272863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Type in the name of the game and it will tell you what you need to know/rating/ risks</a:t>
            </a:r>
          </a:p>
          <a:p>
            <a:r>
              <a:rPr lang="en-GB" dirty="0"/>
              <a:t>But nothing beats sitting with your child while they play</a:t>
            </a:r>
          </a:p>
        </p:txBody>
      </p:sp>
    </p:spTree>
    <p:extLst>
      <p:ext uri="{BB962C8B-B14F-4D97-AF65-F5344CB8AC3E}">
        <p14:creationId xmlns:p14="http://schemas.microsoft.com/office/powerpoint/2010/main" val="2519146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34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66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4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0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Lots of positives.  Safety tool for you.  Useful for learning etc.  We live in a world where teenage tech isn’t going away.  Peer pressure.</a:t>
            </a:r>
          </a:p>
        </p:txBody>
      </p:sp>
    </p:spTree>
    <p:extLst>
      <p:ext uri="{BB962C8B-B14F-4D97-AF65-F5344CB8AC3E}">
        <p14:creationId xmlns:p14="http://schemas.microsoft.com/office/powerpoint/2010/main" val="1430360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2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phone call</a:t>
            </a:r>
          </a:p>
        </p:txBody>
      </p:sp>
    </p:spTree>
    <p:extLst>
      <p:ext uri="{BB962C8B-B14F-4D97-AF65-F5344CB8AC3E}">
        <p14:creationId xmlns:p14="http://schemas.microsoft.com/office/powerpoint/2010/main" val="275021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I’m going to talk to you about all the issues..</a:t>
            </a:r>
          </a:p>
        </p:txBody>
      </p:sp>
    </p:spTree>
    <p:extLst>
      <p:ext uri="{BB962C8B-B14F-4D97-AF65-F5344CB8AC3E}">
        <p14:creationId xmlns:p14="http://schemas.microsoft.com/office/powerpoint/2010/main" val="2055556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2021 Ofsted published a review of sexual abuse in school which (rightly) got a lot of media attention.</a:t>
            </a:r>
          </a:p>
        </p:txBody>
      </p:sp>
    </p:spTree>
    <p:extLst>
      <p:ext uri="{BB962C8B-B14F-4D97-AF65-F5344CB8AC3E}">
        <p14:creationId xmlns:p14="http://schemas.microsoft.com/office/powerpoint/2010/main" val="171013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of the factors that is considered to have contributed to the ‘normalisation’ of sexual abuse is the sharing of and requesting nude images on line.  Not new – we’ve been dealing with this for several years – shocking that some of our young people consider it completely normal to receive random genitalia shots and their parents have no idea.  </a:t>
            </a:r>
          </a:p>
        </p:txBody>
      </p:sp>
    </p:spTree>
    <p:extLst>
      <p:ext uri="{BB962C8B-B14F-4D97-AF65-F5344CB8AC3E}">
        <p14:creationId xmlns:p14="http://schemas.microsoft.com/office/powerpoint/2010/main" val="895008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 profile tragic case of Molly Russell has been in the headlines.  What seems clear from the inquest is that Molly’s SM activity was a significant factor in her death.  Realised from shoes/ on my Instagram/twitter account.  What happens if you start typing in I’m depressed/self harm/suicide etc.  When you think of the amount of time that young people spend on their phone and imagine being bombarded with that – it quickly normalises it.  Go back to </a:t>
            </a:r>
          </a:p>
        </p:txBody>
      </p:sp>
    </p:spTree>
    <p:extLst>
      <p:ext uri="{BB962C8B-B14F-4D97-AF65-F5344CB8AC3E}">
        <p14:creationId xmlns:p14="http://schemas.microsoft.com/office/powerpoint/2010/main" val="395314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we go back to the data here – it seems unlikely on the basis what is reported here that young people likely to identify the forces (often dark ones) at work on them.</a:t>
            </a:r>
          </a:p>
        </p:txBody>
      </p:sp>
    </p:spTree>
    <p:extLst>
      <p:ext uri="{BB962C8B-B14F-4D97-AF65-F5344CB8AC3E}">
        <p14:creationId xmlns:p14="http://schemas.microsoft.com/office/powerpoint/2010/main" val="268463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0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you know what sites your children are accessing?  Insta, tik </a:t>
            </a:r>
            <a:r>
              <a:rPr lang="en-GB" dirty="0" err="1"/>
              <a:t>tok</a:t>
            </a:r>
            <a:r>
              <a:rPr lang="en-GB" dirty="0"/>
              <a:t> and Snapchat 13.  Information sharing.  What’s app your children are playing?  And who with?  Any game in which they can connect with other people is potentially a threat.  One of the things we tell all our students over and over again is that people might not be who they say they are.  (examples) </a:t>
            </a:r>
          </a:p>
        </p:txBody>
      </p:sp>
    </p:spTree>
    <p:extLst>
      <p:ext uri="{BB962C8B-B14F-4D97-AF65-F5344CB8AC3E}">
        <p14:creationId xmlns:p14="http://schemas.microsoft.com/office/powerpoint/2010/main" val="153922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oumous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z2T-Rh838G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rinternet.org.u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arentzone.org.uk/home" TargetMode="External"/><Relationship Id="rId4" Type="http://schemas.openxmlformats.org/officeDocument/2006/relationships/hyperlink" Target="https://www.internetmatters.or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fcom.org.uk/__data/assets/pdf_file/0024/234609/childrens-media-use-and-attitudes-report-2022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fcom.org.uk/__data/assets/pdf_file/0024/234609/childrens-media-use-and-attitudes-report-2022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C827CE9-FFE4-48AB-A21F-0E078214F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719108"/>
            <a:ext cx="11607800" cy="7335992"/>
          </a:xfrm>
        </p:spPr>
        <p:txBody>
          <a:bodyPr lIns="50800" tIns="50800" rIns="50800" bIns="5080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       </a:t>
            </a:r>
            <a:r>
              <a:rPr lang="en-US" sz="5400" dirty="0"/>
              <a:t>Parents' On-line Safety Presentation 2022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D099DC-0361-D0DD-4C84-450F010BD8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flipV="1">
            <a:off x="698500" y="1343809"/>
            <a:ext cx="11607801" cy="69168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7BCFACF-7082-DFE4-AE25-35FB10B1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9DBF12E-921D-8479-FC18-EEDBCB5D1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835" y="3804765"/>
            <a:ext cx="6765614" cy="4329008"/>
          </a:xfrm>
          <a:prstGeom prst="rect">
            <a:avLst/>
          </a:prstGeom>
        </p:spPr>
      </p:pic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638513D8-7BE7-CA99-3B96-4FA6F9A9D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11" y="567956"/>
            <a:ext cx="2177267" cy="238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534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92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93" name="Secondary Online Safety Parents 2022.009.jpeg" descr="Secondary Online Safety Parents 2022.009.jpeg"/>
          <p:cNvPicPr>
            <a:picLocks noChangeAspect="1"/>
          </p:cNvPicPr>
          <p:nvPr/>
        </p:nvPicPr>
        <p:blipFill>
          <a:blip r:embed="rId3"/>
          <a:srcRect b="13467"/>
          <a:stretch>
            <a:fillRect/>
          </a:stretch>
        </p:blipFill>
        <p:spPr>
          <a:xfrm>
            <a:off x="0" y="0"/>
            <a:ext cx="13004800" cy="844001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https://youtu.be/z2T-Rh838GA"/>
          <p:cNvSpPr txBox="1"/>
          <p:nvPr/>
        </p:nvSpPr>
        <p:spPr>
          <a:xfrm>
            <a:off x="4214723" y="8519770"/>
            <a:ext cx="45753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 b="1">
                <a:solidFill>
                  <a:schemeClr val="accent1"/>
                </a:solidFill>
              </a:defRPr>
            </a:pPr>
            <a:r>
              <a:rPr u="sng" dirty="0">
                <a:hlinkClick r:id="rId4"/>
              </a:rPr>
              <a:t>https://youtu.be/z2T-Rh838GA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0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04" name="Secondary Online Safety Parents 2022.011.jpeg" descr="Secondary Online Safety Parents 2022.0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0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09" name="Secondary Online Safety Parents 2022.012.jpeg" descr="Secondary Online Safety Parents 2022.01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1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14" name="Secondary Online Safety Parents 2022.013.jpeg" descr="Secondary Online Safety Parents 2022.01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45C3D0D-99C8-C766-15DB-F98AF7126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50800" tIns="50800" rIns="50800" bIns="50800" anchor="t">
            <a:normAutofit/>
          </a:bodyPr>
          <a:lstStyle/>
          <a:p>
            <a:pPr marL="0" indent="0">
              <a:buNone/>
            </a:pPr>
            <a:r>
              <a:rPr lang="en-US" dirty="0"/>
              <a:t>If you have concerns:</a:t>
            </a:r>
            <a:endParaRPr lang="en-US"/>
          </a:p>
          <a:p>
            <a:pPr marL="0" indent="0">
              <a:buNone/>
            </a:pPr>
            <a:r>
              <a:rPr lang="en-US" dirty="0"/>
              <a:t>Screenshot the conversation/dialogue or take a picture of it with your phone.</a:t>
            </a:r>
          </a:p>
          <a:p>
            <a:pPr marL="0" indent="0">
              <a:buNone/>
            </a:pPr>
            <a:r>
              <a:rPr lang="en-US" dirty="0"/>
              <a:t>Let us know.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E0D717-5A75-8E36-2B06-14F9DDEDD6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DFE9DA3-6039-8407-766F-84319F8A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436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1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19" name="Secondary Online Safety Parents 2022.014.jpeg" descr="Secondary Online Safety Parents 2022.01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2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24" name="Secondary Online Safety Parents 2022.015.jpeg" descr="Secondary Online Safety Parents 2022.01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7" name="Secondary Online Safety Parents 2022.016.jpeg" descr="Secondary Online Safety Parents 2022.016.jpeg"/>
          <p:cNvPicPr>
            <a:picLocks noChangeAspect="1"/>
          </p:cNvPicPr>
          <p:nvPr/>
        </p:nvPicPr>
        <p:blipFill>
          <a:blip r:embed="rId3"/>
          <a:srcRect t="22077"/>
          <a:stretch>
            <a:fillRect/>
          </a:stretch>
        </p:blipFill>
        <p:spPr>
          <a:xfrm>
            <a:off x="0" y="2153311"/>
            <a:ext cx="13004800" cy="7600289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est your home filtering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499890"/>
          </a:xfrm>
          <a:prstGeom prst="rect">
            <a:avLst/>
          </a:prstGeom>
        </p:spPr>
        <p:txBody>
          <a:bodyPr anchor="ctr"/>
          <a:lstStyle>
            <a:lvl1pPr algn="ctr" defTabSz="584200">
              <a:lnSpc>
                <a:spcPct val="100000"/>
              </a:lnSpc>
              <a:defRPr sz="8000" b="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Test your home filtering</a:t>
            </a:r>
          </a:p>
        </p:txBody>
      </p:sp>
      <p:sp>
        <p:nvSpPr>
          <p:cNvPr id="229" name="http://testfiltering.com/personal/"/>
          <p:cNvSpPr txBox="1"/>
          <p:nvPr/>
        </p:nvSpPr>
        <p:spPr>
          <a:xfrm>
            <a:off x="4060647" y="1661770"/>
            <a:ext cx="488350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400" b="1">
                <a:solidFill>
                  <a:schemeClr val="accent1"/>
                </a:solidFill>
              </a:defRPr>
            </a:lvl1pPr>
          </a:lstStyle>
          <a:p>
            <a:r>
              <a:t>http://testfiltering.com/personal/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3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34" name="Secondary Online Safety Parents 2022.017.jpeg" descr="Secondary Online Safety Parents 2022.01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3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39" name="Secondary Online Safety Parents 2022.018.jpeg" descr="Secondary Online Safety Parents 2022.01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9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99" name="Secondary Online Safety Parents 2022.010.jpeg" descr="Secondary Online Safety Parents 2022.01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upport for you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 anchor="ctr"/>
          <a:lstStyle>
            <a:lvl1pPr algn="ctr" defTabSz="584200">
              <a:lnSpc>
                <a:spcPct val="100000"/>
              </a:lnSpc>
              <a:defRPr sz="8000" b="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Support for you</a:t>
            </a:r>
          </a:p>
        </p:txBody>
      </p:sp>
      <p:sp>
        <p:nvSpPr>
          <p:cNvPr id="262" name="You can alway speak to: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marL="0" indent="0" defTabSz="467359">
              <a:lnSpc>
                <a:spcPct val="100000"/>
              </a:lnSpc>
              <a:spcBef>
                <a:spcPts val="3300"/>
              </a:spcBef>
              <a:buSzPct val="145000"/>
              <a:buNone/>
              <a:defRPr sz="2560"/>
            </a:pPr>
            <a:r>
              <a:rPr sz="2550" b="1" dirty="0"/>
              <a:t>You can </a:t>
            </a:r>
            <a:r>
              <a:rPr lang="en-US" sz="2550" b="1" dirty="0"/>
              <a:t>always</a:t>
            </a:r>
            <a:r>
              <a:rPr sz="2550" b="1" dirty="0"/>
              <a:t> speak to:</a:t>
            </a:r>
            <a:endParaRPr lang="en-US" sz="2550" b="1" dirty="0"/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rPr sz="2550" dirty="0"/>
              <a:t>CEOP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rPr sz="2550" dirty="0"/>
              <a:t>NSPCC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rPr sz="2550" dirty="0"/>
              <a:t>School</a:t>
            </a:r>
          </a:p>
          <a:p>
            <a:pPr marL="0" indent="0" defTabSz="467359">
              <a:lnSpc>
                <a:spcPct val="100000"/>
              </a:lnSpc>
              <a:spcBef>
                <a:spcPts val="3300"/>
              </a:spcBef>
              <a:buSzPct val="145000"/>
              <a:buNone/>
              <a:defRPr sz="2560"/>
            </a:pPr>
            <a:r>
              <a:rPr sz="2550" b="1" dirty="0"/>
              <a:t>Or for more general information you can visit these sites:</a:t>
            </a:r>
          </a:p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rPr lang="en-US" sz="2550" dirty="0"/>
              <a:t>The NSPCC (</a:t>
            </a:r>
            <a:r>
              <a:rPr lang="en-US" sz="2550" dirty="0">
                <a:ea typeface="+mn-lt"/>
                <a:cs typeface="+mn-lt"/>
              </a:rPr>
              <a:t>https://www.nspcc.org.uk/keeping-children-safe/online-safety/social-media/chat-apps/)</a:t>
            </a:r>
            <a:endParaRPr lang="en-US" sz="2550" dirty="0"/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rPr sz="2550" dirty="0"/>
              <a:t>UK Safer Internet Centre (</a:t>
            </a:r>
            <a:r>
              <a:rPr sz="2550" u="sng" dirty="0">
                <a:hlinkClick r:id="rId3"/>
              </a:rPr>
              <a:t>https://www.saferinternet.org.uk/</a:t>
            </a:r>
            <a:r>
              <a:rPr sz="2550" dirty="0"/>
              <a:t>)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rPr sz="2550" dirty="0"/>
              <a:t>Internet Matters (</a:t>
            </a:r>
            <a:r>
              <a:rPr sz="2550" u="sng" dirty="0">
                <a:hlinkClick r:id="rId4"/>
              </a:rPr>
              <a:t>https://www.internetmatters.org/</a:t>
            </a:r>
            <a:r>
              <a:rPr sz="2550" dirty="0"/>
              <a:t>)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rPr sz="2550" dirty="0"/>
              <a:t>The Parent Zone (</a:t>
            </a:r>
            <a:r>
              <a:rPr sz="2550" u="sng" dirty="0">
                <a:hlinkClick r:id="rId5"/>
              </a:rPr>
              <a:t>https://parentzone.org.uk/home</a:t>
            </a:r>
            <a:r>
              <a:rPr sz="2550" dirty="0"/>
              <a:t>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ABFFF1B-912B-7774-4AD1-DDBC30576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Supporting each other…</a:t>
            </a:r>
          </a:p>
          <a:p>
            <a:pPr marL="0" indent="0" algn="ctr">
              <a:buNone/>
            </a:pPr>
            <a:r>
              <a:rPr lang="en-GB" sz="4400" dirty="0"/>
              <a:t>Please work with us to educate and protect our young people.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DA33F1-F792-16F6-4317-0A45EC8C6E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D872F49-1C39-A144-9A41-C661853F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5311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57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58" name="Secondary Online Safety Parents 2022.002.jpeg" descr="Secondary Online Safety Parents 2022.002.jpeg"/>
          <p:cNvPicPr>
            <a:picLocks noChangeAspect="1"/>
          </p:cNvPicPr>
          <p:nvPr/>
        </p:nvPicPr>
        <p:blipFill>
          <a:blip r:embed="rId3"/>
          <a:srcRect b="7469"/>
          <a:stretch>
            <a:fillRect/>
          </a:stretch>
        </p:blipFill>
        <p:spPr>
          <a:xfrm>
            <a:off x="0" y="0"/>
            <a:ext cx="13004800" cy="902501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ource: Ofcom children-media-use-attitudes-2022-report.pdf"/>
          <p:cNvSpPr txBox="1"/>
          <p:nvPr/>
        </p:nvSpPr>
        <p:spPr>
          <a:xfrm>
            <a:off x="1972614" y="9230970"/>
            <a:ext cx="905957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 b="1">
                <a:solidFill>
                  <a:schemeClr val="accent1"/>
                </a:solidFill>
              </a:defRPr>
            </a:pPr>
            <a:r>
              <a:t>Source: Ofcom </a:t>
            </a:r>
            <a:r>
              <a:rPr u="sng">
                <a:hlinkClick r:id="rId4"/>
              </a:rPr>
              <a:t>children-media-use-attitudes-2022-report.pdf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64" name="Secondary Online Safety Parents 2022.003.jpeg" descr="Secondary Online Safety Parents 2022.00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6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69" name="Secondary Online Safety Parents 2022.004.jpeg" descr="Secondary Online Safety Parents 2022.00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7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74" name="Secondary Online Safety Parents 2022.005.jpeg" descr="Secondary Online Safety Parents 2022.00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57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58" name="Secondary Online Safety Parents 2022.002.jpeg" descr="Secondary Online Safety Parents 2022.002.jpeg"/>
          <p:cNvPicPr>
            <a:picLocks noChangeAspect="1"/>
          </p:cNvPicPr>
          <p:nvPr/>
        </p:nvPicPr>
        <p:blipFill>
          <a:blip r:embed="rId3"/>
          <a:srcRect b="7469"/>
          <a:stretch>
            <a:fillRect/>
          </a:stretch>
        </p:blipFill>
        <p:spPr>
          <a:xfrm>
            <a:off x="0" y="0"/>
            <a:ext cx="13004800" cy="902501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ource: Ofcom children-media-use-attitudes-2022-report.pdf"/>
          <p:cNvSpPr txBox="1"/>
          <p:nvPr/>
        </p:nvSpPr>
        <p:spPr>
          <a:xfrm>
            <a:off x="1972614" y="9230970"/>
            <a:ext cx="905957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 b="1">
                <a:solidFill>
                  <a:schemeClr val="accent1"/>
                </a:solidFill>
              </a:defRPr>
            </a:pPr>
            <a:r>
              <a:t>Source: Ofcom </a:t>
            </a:r>
            <a:r>
              <a:rPr u="sng">
                <a:hlinkClick r:id="rId4"/>
              </a:rPr>
              <a:t>children-media-use-attitudes-2022-report.pdf</a:t>
            </a:r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5617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7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79" name="Secondary Online Safety Parents 2022.006.jpeg" descr="Secondary Online Safety Parents 2022.00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8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84" name="Secondary Online Safety Parents 2022.007.jpeg" descr="Secondary Online Safety Parents 2022.00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Custom</PresentationFormat>
  <Paragraphs>38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your home filtering</vt:lpstr>
      <vt:lpstr>PowerPoint Presentation</vt:lpstr>
      <vt:lpstr>PowerPoint Presentation</vt:lpstr>
      <vt:lpstr>Support for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Tor Kelly</cp:lastModifiedBy>
  <cp:revision>46</cp:revision>
  <dcterms:modified xsi:type="dcterms:W3CDTF">2022-10-13T14:47:32Z</dcterms:modified>
</cp:coreProperties>
</file>