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57" r:id="rId3"/>
    <p:sldId id="260" r:id="rId4"/>
    <p:sldId id="261" r:id="rId5"/>
    <p:sldId id="263" r:id="rId6"/>
    <p:sldId id="264" r:id="rId7"/>
    <p:sldId id="271" r:id="rId8"/>
    <p:sldId id="265" r:id="rId9"/>
    <p:sldId id="269"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CC66"/>
    <a:srgbClr val="FF66CC"/>
    <a:srgbClr val="6600FF"/>
    <a:srgbClr val="66CCFF"/>
    <a:srgbClr val="CC0066"/>
    <a:srgbClr val="FF0066"/>
    <a:srgbClr val="FF99CC"/>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60" d="100"/>
          <a:sy n="60" d="100"/>
        </p:scale>
        <p:origin x="-2262" y="-6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7F9419-DF25-4AAE-8E23-A1E418212A9D}" type="datetimeFigureOut">
              <a:rPr lang="en-GB" smtClean="0"/>
              <a:pPr/>
              <a:t>21/09/2020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52059-C297-4BF3-85B0-BD10370794B0}" type="slidenum">
              <a:rPr lang="en-GB" smtClean="0"/>
              <a:pPr/>
              <a:t>‹#›</a:t>
            </a:fld>
            <a:endParaRPr lang="en-GB"/>
          </a:p>
        </p:txBody>
      </p:sp>
    </p:spTree>
    <p:extLst>
      <p:ext uri="{BB962C8B-B14F-4D97-AF65-F5344CB8AC3E}">
        <p14:creationId xmlns:p14="http://schemas.microsoft.com/office/powerpoint/2010/main" val="51951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007DD2B-3FA4-4ECF-9E80-31E3C7074964}"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007DD2B-3FA4-4ECF-9E80-31E3C7074964}"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007DD2B-3FA4-4ECF-9E80-31E3C7074964}"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007DD2B-3FA4-4ECF-9E80-31E3C7074964}"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007DD2B-3FA4-4ECF-9E80-31E3C7074964}"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007DD2B-3FA4-4ECF-9E80-31E3C7074964}"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007DD2B-3FA4-4ECF-9E80-31E3C7074964}"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007DD2B-3FA4-4ECF-9E80-31E3C7074964}" type="slidenum">
              <a:rPr lang="en-GB" smtClean="0"/>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CC050D-9C18-469D-9981-6FD435BD1AB0}" type="datetimeFigureOut">
              <a:rPr lang="en-GB" smtClean="0"/>
              <a:pPr/>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70A05-42D3-452B-B9A7-C9430C59BBD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CC050D-9C18-469D-9981-6FD435BD1AB0}" type="datetimeFigureOut">
              <a:rPr lang="en-GB" smtClean="0"/>
              <a:pPr/>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70A05-42D3-452B-B9A7-C9430C59BBD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CC050D-9C18-469D-9981-6FD435BD1AB0}" type="datetimeFigureOut">
              <a:rPr lang="en-GB" smtClean="0"/>
              <a:pPr/>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70A05-42D3-452B-B9A7-C9430C59BBD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CC050D-9C18-469D-9981-6FD435BD1AB0}" type="datetimeFigureOut">
              <a:rPr lang="en-GB" smtClean="0"/>
              <a:pPr/>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70A05-42D3-452B-B9A7-C9430C59BBD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CC050D-9C18-469D-9981-6FD435BD1AB0}" type="datetimeFigureOut">
              <a:rPr lang="en-GB" smtClean="0"/>
              <a:pPr/>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70A05-42D3-452B-B9A7-C9430C59BBD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CC050D-9C18-469D-9981-6FD435BD1AB0}" type="datetimeFigureOut">
              <a:rPr lang="en-GB" smtClean="0"/>
              <a:pPr/>
              <a:t>21/09/2020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70A05-42D3-452B-B9A7-C9430C59BBD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CC050D-9C18-469D-9981-6FD435BD1AB0}" type="datetimeFigureOut">
              <a:rPr lang="en-GB" smtClean="0"/>
              <a:pPr/>
              <a:t>21/09/2020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570A05-42D3-452B-B9A7-C9430C59BBD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CC050D-9C18-469D-9981-6FD435BD1AB0}" type="datetimeFigureOut">
              <a:rPr lang="en-GB" smtClean="0"/>
              <a:pPr/>
              <a:t>21/09/2020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570A05-42D3-452B-B9A7-C9430C59BBD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C050D-9C18-469D-9981-6FD435BD1AB0}" type="datetimeFigureOut">
              <a:rPr lang="en-GB" smtClean="0"/>
              <a:pPr/>
              <a:t>21/09/2020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570A05-42D3-452B-B9A7-C9430C59BBD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CC050D-9C18-469D-9981-6FD435BD1AB0}" type="datetimeFigureOut">
              <a:rPr lang="en-GB" smtClean="0"/>
              <a:pPr/>
              <a:t>21/09/2020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70A05-42D3-452B-B9A7-C9430C59BBD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CC050D-9C18-469D-9981-6FD435BD1AB0}" type="datetimeFigureOut">
              <a:rPr lang="en-GB" smtClean="0"/>
              <a:pPr/>
              <a:t>21/09/2020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70A05-42D3-452B-B9A7-C9430C59BBD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C050D-9C18-469D-9981-6FD435BD1AB0}" type="datetimeFigureOut">
              <a:rPr lang="en-GB" smtClean="0"/>
              <a:pPr/>
              <a:t>21/09/2020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70A05-42D3-452B-B9A7-C9430C59BBD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940152" cy="6126163"/>
          </a:xfrm>
        </p:spPr>
        <p:txBody>
          <a:bodyPr>
            <a:normAutofit/>
          </a:bodyPr>
          <a:lstStyle/>
          <a:p>
            <a:pPr>
              <a:buNone/>
            </a:pPr>
            <a:r>
              <a:rPr lang="en-GB" sz="4800" u="sng" dirty="0" smtClean="0">
                <a:latin typeface="Century Gothic" pitchFamily="34" charset="0"/>
                <a:ea typeface="GulimChe" pitchFamily="49" charset="-127"/>
              </a:rPr>
              <a:t>Task 1-</a:t>
            </a:r>
          </a:p>
        </p:txBody>
      </p:sp>
      <p:sp>
        <p:nvSpPr>
          <p:cNvPr id="6" name="TextBox 5"/>
          <p:cNvSpPr txBox="1"/>
          <p:nvPr/>
        </p:nvSpPr>
        <p:spPr>
          <a:xfrm>
            <a:off x="171781" y="4716844"/>
            <a:ext cx="6444208" cy="2031325"/>
          </a:xfrm>
          <a:prstGeom prst="rect">
            <a:avLst/>
          </a:prstGeom>
          <a:solidFill>
            <a:srgbClr val="FFFF00"/>
          </a:solidFill>
          <a:ln>
            <a:solidFill>
              <a:schemeClr val="tx1"/>
            </a:solidFill>
          </a:ln>
        </p:spPr>
        <p:txBody>
          <a:bodyPr wrap="square" rtlCol="0">
            <a:spAutoFit/>
          </a:bodyPr>
          <a:lstStyle/>
          <a:p>
            <a:r>
              <a:rPr lang="en-GB" b="1" u="sng" dirty="0" smtClean="0"/>
              <a:t>Success Criteria:</a:t>
            </a:r>
          </a:p>
          <a:p>
            <a:r>
              <a:rPr lang="en-GB" b="1" dirty="0" smtClean="0">
                <a:solidFill>
                  <a:schemeClr val="accent6">
                    <a:lumMod val="75000"/>
                  </a:schemeClr>
                </a:solidFill>
              </a:rPr>
              <a:t>Expected - Title  </a:t>
            </a:r>
            <a:r>
              <a:rPr lang="en-GB" b="1" dirty="0" smtClean="0">
                <a:solidFill>
                  <a:schemeClr val="accent6">
                    <a:lumMod val="75000"/>
                  </a:schemeClr>
                </a:solidFill>
              </a:rPr>
              <a:t>and 10 images.</a:t>
            </a:r>
          </a:p>
          <a:p>
            <a:r>
              <a:rPr lang="en-GB" b="1" dirty="0" smtClean="0">
                <a:solidFill>
                  <a:schemeClr val="bg1">
                    <a:lumMod val="50000"/>
                  </a:schemeClr>
                </a:solidFill>
              </a:rPr>
              <a:t>Above expectation -Title </a:t>
            </a:r>
            <a:r>
              <a:rPr lang="en-GB" b="1" dirty="0" smtClean="0">
                <a:solidFill>
                  <a:schemeClr val="bg1">
                    <a:lumMod val="50000"/>
                  </a:schemeClr>
                </a:solidFill>
              </a:rPr>
              <a:t>(in a style relevant to the theme), 15+ images and some keywords.</a:t>
            </a:r>
          </a:p>
          <a:p>
            <a:r>
              <a:rPr lang="en-GB" b="1" dirty="0">
                <a:solidFill>
                  <a:schemeClr val="bg2">
                    <a:lumMod val="25000"/>
                  </a:schemeClr>
                </a:solidFill>
              </a:rPr>
              <a:t>Beyond expected </a:t>
            </a:r>
            <a:r>
              <a:rPr lang="en-GB" b="1" dirty="0" smtClean="0">
                <a:solidFill>
                  <a:schemeClr val="bg2">
                    <a:lumMod val="25000"/>
                  </a:schemeClr>
                </a:solidFill>
              </a:rPr>
              <a:t>-Title </a:t>
            </a:r>
            <a:r>
              <a:rPr lang="en-GB" b="1" dirty="0" smtClean="0">
                <a:solidFill>
                  <a:schemeClr val="bg2">
                    <a:lumMod val="25000"/>
                  </a:schemeClr>
                </a:solidFill>
              </a:rPr>
              <a:t>(using illustrations of sweet foods within it somehow), 20+ images, many keywords and some sketched  ideas.</a:t>
            </a:r>
            <a:endParaRPr lang="en-GB" b="1" u="sng" dirty="0" smtClean="0"/>
          </a:p>
        </p:txBody>
      </p:sp>
      <p:sp>
        <p:nvSpPr>
          <p:cNvPr id="9" name="Rectangle 8"/>
          <p:cNvSpPr/>
          <p:nvPr/>
        </p:nvSpPr>
        <p:spPr>
          <a:xfrm>
            <a:off x="72008" y="980728"/>
            <a:ext cx="1835696" cy="3785652"/>
          </a:xfrm>
          <a:prstGeom prst="rect">
            <a:avLst/>
          </a:prstGeom>
          <a:solidFill>
            <a:srgbClr val="FF3399"/>
          </a:solidFill>
          <a:ln>
            <a:solidFill>
              <a:schemeClr val="tx1"/>
            </a:solidFill>
          </a:ln>
        </p:spPr>
        <p:txBody>
          <a:bodyPr wrap="square">
            <a:spAutoFit/>
          </a:bodyPr>
          <a:lstStyle/>
          <a:p>
            <a:r>
              <a:rPr lang="en-GB" sz="2000" dirty="0" smtClean="0">
                <a:latin typeface="Century Gothic" pitchFamily="34" charset="0"/>
              </a:rPr>
              <a:t>To create a mood board of images linked to the theme of ‘Sweet Treats’.</a:t>
            </a:r>
          </a:p>
          <a:p>
            <a:r>
              <a:rPr lang="en-GB" sz="2000" baseline="0" dirty="0" smtClean="0">
                <a:latin typeface="Century Gothic" pitchFamily="34" charset="0"/>
              </a:rPr>
              <a:t>You could do this on a</a:t>
            </a:r>
            <a:r>
              <a:rPr lang="en-GB" sz="2000" dirty="0" smtClean="0">
                <a:latin typeface="Century Gothic" pitchFamily="34" charset="0"/>
              </a:rPr>
              <a:t> PP slide or by hand in your book.</a:t>
            </a:r>
            <a:endParaRPr lang="en-GB" sz="2000" baseline="0" dirty="0" smtClean="0">
              <a:latin typeface="Century Gothic" pitchFamily="34" charset="0"/>
            </a:endParaRPr>
          </a:p>
        </p:txBody>
      </p:sp>
      <p:sp>
        <p:nvSpPr>
          <p:cNvPr id="10" name="Rectangle 9"/>
          <p:cNvSpPr/>
          <p:nvPr/>
        </p:nvSpPr>
        <p:spPr>
          <a:xfrm>
            <a:off x="6660232" y="5157192"/>
            <a:ext cx="2304256" cy="1477328"/>
          </a:xfrm>
          <a:prstGeom prst="rect">
            <a:avLst/>
          </a:prstGeom>
          <a:solidFill>
            <a:srgbClr val="00CC66"/>
          </a:solidFill>
          <a:ln>
            <a:solidFill>
              <a:schemeClr val="tx1"/>
            </a:solidFill>
          </a:ln>
        </p:spPr>
        <p:txBody>
          <a:bodyPr wrap="square">
            <a:spAutoFit/>
          </a:bodyPr>
          <a:lstStyle/>
          <a:p>
            <a:pPr algn="ctr"/>
            <a:r>
              <a:rPr lang="en-GB" dirty="0" smtClean="0"/>
              <a:t>Tip- try to find images of actual real life items but also </a:t>
            </a:r>
            <a:r>
              <a:rPr lang="en-GB" u="sng" dirty="0" smtClean="0"/>
              <a:t>artworks</a:t>
            </a:r>
            <a:r>
              <a:rPr lang="en-GB" dirty="0" smtClean="0"/>
              <a:t> which link to this theme.</a:t>
            </a:r>
            <a:endParaRPr lang="en-GB" dirty="0"/>
          </a:p>
        </p:txBody>
      </p:sp>
      <p:sp>
        <p:nvSpPr>
          <p:cNvPr id="11" name="Rectangle 10"/>
          <p:cNvSpPr/>
          <p:nvPr/>
        </p:nvSpPr>
        <p:spPr>
          <a:xfrm>
            <a:off x="1979712" y="3501008"/>
            <a:ext cx="3096344" cy="1200329"/>
          </a:xfrm>
          <a:prstGeom prst="rect">
            <a:avLst/>
          </a:prstGeom>
          <a:solidFill>
            <a:schemeClr val="bg1">
              <a:lumMod val="65000"/>
            </a:schemeClr>
          </a:solidFill>
        </p:spPr>
        <p:txBody>
          <a:bodyPr wrap="square">
            <a:spAutoFit/>
          </a:bodyPr>
          <a:lstStyle/>
          <a:p>
            <a:r>
              <a:rPr lang="en-GB" b="1" u="sng" baseline="0" dirty="0" smtClean="0"/>
              <a:t>Extension</a:t>
            </a:r>
            <a:r>
              <a:rPr lang="en-GB" baseline="0" dirty="0" smtClean="0"/>
              <a:t>- Take photos of your</a:t>
            </a:r>
            <a:r>
              <a:rPr lang="en-GB" dirty="0" smtClean="0"/>
              <a:t> ‘Sweet Treats’ over the next week and print and stick into your book.</a:t>
            </a:r>
            <a:endParaRPr lang="en-GB" dirty="0"/>
          </a:p>
        </p:txBody>
      </p:sp>
      <p:sp>
        <p:nvSpPr>
          <p:cNvPr id="13" name="TextBox 12"/>
          <p:cNvSpPr txBox="1"/>
          <p:nvPr/>
        </p:nvSpPr>
        <p:spPr>
          <a:xfrm>
            <a:off x="1979712" y="2420888"/>
            <a:ext cx="3096344" cy="923330"/>
          </a:xfrm>
          <a:prstGeom prst="rect">
            <a:avLst/>
          </a:prstGeom>
          <a:solidFill>
            <a:schemeClr val="bg1">
              <a:lumMod val="75000"/>
            </a:schemeClr>
          </a:solidFill>
        </p:spPr>
        <p:txBody>
          <a:bodyPr wrap="square" rtlCol="0">
            <a:spAutoFit/>
          </a:bodyPr>
          <a:lstStyle/>
          <a:p>
            <a:r>
              <a:rPr lang="en-GB" b="1" u="sng" dirty="0" smtClean="0"/>
              <a:t>Challenge</a:t>
            </a:r>
            <a:r>
              <a:rPr lang="en-GB" dirty="0" smtClean="0"/>
              <a:t>- Create a background or boarder  on your sketchbook page.</a:t>
            </a:r>
            <a:endParaRPr lang="en-GB" dirty="0"/>
          </a:p>
        </p:txBody>
      </p:sp>
      <p:sp>
        <p:nvSpPr>
          <p:cNvPr id="14" name="TextBox 13"/>
          <p:cNvSpPr txBox="1"/>
          <p:nvPr/>
        </p:nvSpPr>
        <p:spPr>
          <a:xfrm>
            <a:off x="1979712" y="1124744"/>
            <a:ext cx="3096344" cy="1200329"/>
          </a:xfrm>
          <a:prstGeom prst="rect">
            <a:avLst/>
          </a:prstGeom>
          <a:solidFill>
            <a:schemeClr val="bg1">
              <a:lumMod val="85000"/>
            </a:schemeClr>
          </a:solidFill>
        </p:spPr>
        <p:txBody>
          <a:bodyPr wrap="square" rtlCol="0">
            <a:spAutoFit/>
          </a:bodyPr>
          <a:lstStyle/>
          <a:p>
            <a:r>
              <a:rPr lang="en-GB" b="1" u="sng" dirty="0" smtClean="0"/>
              <a:t>Helping hand</a:t>
            </a:r>
            <a:r>
              <a:rPr lang="en-GB" dirty="0" smtClean="0"/>
              <a:t>- find 2 images of each of the following- biscuits, sweets, cakes, chocolate, ice creams.</a:t>
            </a:r>
            <a:endParaRPr lang="en-GB" dirty="0"/>
          </a:p>
        </p:txBody>
      </p:sp>
      <p:pic>
        <p:nvPicPr>
          <p:cNvPr id="2050" name="Picture 2" descr="Image result for art mood board"/>
          <p:cNvPicPr>
            <a:picLocks noChangeAspect="1" noChangeArrowheads="1"/>
          </p:cNvPicPr>
          <p:nvPr/>
        </p:nvPicPr>
        <p:blipFill>
          <a:blip r:embed="rId3" cstate="print"/>
          <a:srcRect/>
          <a:stretch>
            <a:fillRect/>
          </a:stretch>
        </p:blipFill>
        <p:spPr bwMode="auto">
          <a:xfrm>
            <a:off x="5580112" y="116632"/>
            <a:ext cx="3153147" cy="2230047"/>
          </a:xfrm>
          <a:prstGeom prst="rect">
            <a:avLst/>
          </a:prstGeom>
          <a:noFill/>
        </p:spPr>
      </p:pic>
      <p:sp>
        <p:nvSpPr>
          <p:cNvPr id="2052" name="AutoShape 4" descr="Image result for art mood bo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4" name="AutoShape 6" descr="Image result for art mood bo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6" name="AutoShape 8" descr="Image result for art mood bo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8" name="AutoShape 10" descr="Image result for art mood bo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60" name="Picture 12" descr="Image result for food art mood board"/>
          <p:cNvPicPr>
            <a:picLocks noChangeAspect="1" noChangeArrowheads="1"/>
          </p:cNvPicPr>
          <p:nvPr/>
        </p:nvPicPr>
        <p:blipFill>
          <a:blip r:embed="rId4" cstate="print"/>
          <a:srcRect b="8857"/>
          <a:stretch>
            <a:fillRect/>
          </a:stretch>
        </p:blipFill>
        <p:spPr bwMode="auto">
          <a:xfrm>
            <a:off x="5211644" y="2396206"/>
            <a:ext cx="3824852" cy="2542661"/>
          </a:xfrm>
          <a:prstGeom prst="rect">
            <a:avLst/>
          </a:prstGeom>
          <a:noFill/>
        </p:spPr>
      </p:pic>
      <p:pic>
        <p:nvPicPr>
          <p:cNvPr id="2062" name="Picture 14" descr="Image result for food art mood board"/>
          <p:cNvPicPr>
            <a:picLocks noChangeAspect="1" noChangeArrowheads="1"/>
          </p:cNvPicPr>
          <p:nvPr/>
        </p:nvPicPr>
        <p:blipFill>
          <a:blip r:embed="rId5" cstate="print"/>
          <a:srcRect r="16586" b="60526"/>
          <a:stretch>
            <a:fillRect/>
          </a:stretch>
        </p:blipFill>
        <p:spPr bwMode="auto">
          <a:xfrm>
            <a:off x="2051720" y="44624"/>
            <a:ext cx="2952328" cy="984109"/>
          </a:xfrm>
          <a:prstGeom prst="rect">
            <a:avLst/>
          </a:prstGeom>
          <a:noFill/>
        </p:spPr>
      </p:pic>
      <p:cxnSp>
        <p:nvCxnSpPr>
          <p:cNvPr id="17" name="Straight Arrow Connector 16"/>
          <p:cNvCxnSpPr/>
          <p:nvPr/>
        </p:nvCxnSpPr>
        <p:spPr>
          <a:xfrm>
            <a:off x="1763688" y="764704"/>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243408"/>
            <a:ext cx="8229600" cy="1143000"/>
          </a:xfrm>
        </p:spPr>
        <p:txBody>
          <a:bodyPr/>
          <a:lstStyle/>
          <a:p>
            <a:r>
              <a:rPr lang="en-GB" u="sng" dirty="0" smtClean="0">
                <a:latin typeface="Century Gothic" pitchFamily="34" charset="0"/>
              </a:rPr>
              <a:t>Making a Repeat Pattern</a:t>
            </a:r>
            <a:endParaRPr lang="en-GB" u="sng" dirty="0">
              <a:latin typeface="Century Gothic" pitchFamily="34" charset="0"/>
            </a:endParaRPr>
          </a:p>
        </p:txBody>
      </p:sp>
      <p:sp>
        <p:nvSpPr>
          <p:cNvPr id="6" name="Rounded Rectangle 4"/>
          <p:cNvSpPr/>
          <p:nvPr/>
        </p:nvSpPr>
        <p:spPr>
          <a:xfrm>
            <a:off x="179512" y="2348880"/>
            <a:ext cx="2016224" cy="1286167"/>
          </a:xfrm>
          <a:prstGeom prst="rect">
            <a:avLst/>
          </a:prstGeom>
          <a:solidFill>
            <a:srgbClr val="FF3399"/>
          </a:solidFill>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400" b="1" i="0" kern="1200" dirty="0" smtClean="0"/>
              <a:t>Create your drawing. </a:t>
            </a:r>
            <a:r>
              <a:rPr lang="en-GB" sz="1400" b="0" i="0" kern="1200" dirty="0" smtClean="0"/>
              <a:t>The key is not to let any of your artwork go off the page—keep it contained!</a:t>
            </a:r>
            <a:endParaRPr lang="en-GB" sz="1200" kern="1200" dirty="0"/>
          </a:p>
        </p:txBody>
      </p:sp>
      <p:pic>
        <p:nvPicPr>
          <p:cNvPr id="7" name="Picture 2" descr="How to Create a Seamless Repeat from a Drawing | Spoonflower Blog"/>
          <p:cNvPicPr>
            <a:picLocks noChangeAspect="1" noChangeArrowheads="1"/>
          </p:cNvPicPr>
          <p:nvPr/>
        </p:nvPicPr>
        <p:blipFill>
          <a:blip r:embed="rId2" cstate="print"/>
          <a:srcRect/>
          <a:stretch>
            <a:fillRect/>
          </a:stretch>
        </p:blipFill>
        <p:spPr bwMode="auto">
          <a:xfrm>
            <a:off x="179512" y="764704"/>
            <a:ext cx="2016224" cy="1512168"/>
          </a:xfrm>
          <a:prstGeom prst="rect">
            <a:avLst/>
          </a:prstGeom>
          <a:noFill/>
        </p:spPr>
      </p:pic>
      <p:pic>
        <p:nvPicPr>
          <p:cNvPr id="8" name="Picture 4" descr="How to Create a Seamless Repeat from a Drawing | Spoonflower Blog"/>
          <p:cNvPicPr>
            <a:picLocks noChangeAspect="1" noChangeArrowheads="1"/>
          </p:cNvPicPr>
          <p:nvPr/>
        </p:nvPicPr>
        <p:blipFill>
          <a:blip r:embed="rId3" cstate="print"/>
          <a:srcRect/>
          <a:stretch>
            <a:fillRect/>
          </a:stretch>
        </p:blipFill>
        <p:spPr bwMode="auto">
          <a:xfrm>
            <a:off x="2411760" y="764704"/>
            <a:ext cx="2016224" cy="1512168"/>
          </a:xfrm>
          <a:prstGeom prst="rect">
            <a:avLst/>
          </a:prstGeom>
          <a:noFill/>
        </p:spPr>
      </p:pic>
      <p:pic>
        <p:nvPicPr>
          <p:cNvPr id="9" name="Picture 6" descr="How to Create a Seamless Repeat from a Drawing | Spoonflower Blog"/>
          <p:cNvPicPr>
            <a:picLocks noChangeAspect="1" noChangeArrowheads="1"/>
          </p:cNvPicPr>
          <p:nvPr/>
        </p:nvPicPr>
        <p:blipFill>
          <a:blip r:embed="rId4" cstate="print"/>
          <a:srcRect/>
          <a:stretch>
            <a:fillRect/>
          </a:stretch>
        </p:blipFill>
        <p:spPr bwMode="auto">
          <a:xfrm>
            <a:off x="4716016" y="764704"/>
            <a:ext cx="2016224" cy="1512168"/>
          </a:xfrm>
          <a:prstGeom prst="rect">
            <a:avLst/>
          </a:prstGeom>
          <a:noFill/>
        </p:spPr>
      </p:pic>
      <p:pic>
        <p:nvPicPr>
          <p:cNvPr id="10" name="Picture 8" descr="How to Create a Seamless Repeat from a Drawing | Spoonflower Blog"/>
          <p:cNvPicPr>
            <a:picLocks noChangeAspect="1" noChangeArrowheads="1"/>
          </p:cNvPicPr>
          <p:nvPr/>
        </p:nvPicPr>
        <p:blipFill>
          <a:blip r:embed="rId5" cstate="print"/>
          <a:srcRect/>
          <a:stretch>
            <a:fillRect/>
          </a:stretch>
        </p:blipFill>
        <p:spPr bwMode="auto">
          <a:xfrm>
            <a:off x="6948264" y="764704"/>
            <a:ext cx="2016224" cy="1512168"/>
          </a:xfrm>
          <a:prstGeom prst="rect">
            <a:avLst/>
          </a:prstGeom>
          <a:noFill/>
        </p:spPr>
      </p:pic>
      <p:pic>
        <p:nvPicPr>
          <p:cNvPr id="11" name="Picture 10" descr="How to Create a Seamless Repeat from a Drawing | Spoonflower Blog"/>
          <p:cNvPicPr>
            <a:picLocks noChangeAspect="1" noChangeArrowheads="1"/>
          </p:cNvPicPr>
          <p:nvPr/>
        </p:nvPicPr>
        <p:blipFill>
          <a:blip r:embed="rId6" cstate="print"/>
          <a:srcRect/>
          <a:stretch>
            <a:fillRect/>
          </a:stretch>
        </p:blipFill>
        <p:spPr bwMode="auto">
          <a:xfrm>
            <a:off x="6948264" y="3861048"/>
            <a:ext cx="2016224" cy="1512168"/>
          </a:xfrm>
          <a:prstGeom prst="rect">
            <a:avLst/>
          </a:prstGeom>
          <a:noFill/>
        </p:spPr>
      </p:pic>
      <p:pic>
        <p:nvPicPr>
          <p:cNvPr id="12" name="Picture 12" descr="How to Create a Seamless Repeat from a Drawing | Spoonflower Blog"/>
          <p:cNvPicPr>
            <a:picLocks noChangeAspect="1" noChangeArrowheads="1"/>
          </p:cNvPicPr>
          <p:nvPr/>
        </p:nvPicPr>
        <p:blipFill>
          <a:blip r:embed="rId7" cstate="print"/>
          <a:srcRect/>
          <a:stretch>
            <a:fillRect/>
          </a:stretch>
        </p:blipFill>
        <p:spPr bwMode="auto">
          <a:xfrm>
            <a:off x="2411760" y="3861048"/>
            <a:ext cx="2016224" cy="1512168"/>
          </a:xfrm>
          <a:prstGeom prst="rect">
            <a:avLst/>
          </a:prstGeom>
          <a:noFill/>
        </p:spPr>
      </p:pic>
      <p:pic>
        <p:nvPicPr>
          <p:cNvPr id="13" name="Picture 16" descr="How to Create a Seamless Repeat from a Drawing | Spoonflower Blog"/>
          <p:cNvPicPr>
            <a:picLocks noChangeAspect="1" noChangeArrowheads="1"/>
          </p:cNvPicPr>
          <p:nvPr/>
        </p:nvPicPr>
        <p:blipFill>
          <a:blip r:embed="rId8" cstate="print"/>
          <a:srcRect/>
          <a:stretch>
            <a:fillRect/>
          </a:stretch>
        </p:blipFill>
        <p:spPr bwMode="auto">
          <a:xfrm>
            <a:off x="4716016" y="3861048"/>
            <a:ext cx="2016224" cy="1512168"/>
          </a:xfrm>
          <a:prstGeom prst="rect">
            <a:avLst/>
          </a:prstGeom>
          <a:noFill/>
        </p:spPr>
      </p:pic>
      <p:sp>
        <p:nvSpPr>
          <p:cNvPr id="21" name="Rounded Rectangle 4"/>
          <p:cNvSpPr/>
          <p:nvPr/>
        </p:nvSpPr>
        <p:spPr>
          <a:xfrm>
            <a:off x="2411760" y="2348880"/>
            <a:ext cx="2016224" cy="1296144"/>
          </a:xfrm>
          <a:prstGeom prst="rect">
            <a:avLst/>
          </a:prstGeom>
          <a:solidFill>
            <a:srgbClr val="FF3399"/>
          </a:solidFill>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400" b="1" i="0" kern="1200" dirty="0" smtClean="0"/>
              <a:t>Cut your paper in half.</a:t>
            </a:r>
            <a:r>
              <a:rPr lang="en-GB" sz="1400" b="0" i="0" kern="1200" dirty="0" smtClean="0"/>
              <a:t> Once you have your drawing how you’d like it, cut your paper in half lengthwise using a craft knife or scissors.</a:t>
            </a:r>
            <a:endParaRPr lang="en-GB" sz="1400" kern="1200" dirty="0"/>
          </a:p>
        </p:txBody>
      </p:sp>
      <p:cxnSp>
        <p:nvCxnSpPr>
          <p:cNvPr id="15" name="Straight Arrow Connector 14"/>
          <p:cNvCxnSpPr/>
          <p:nvPr/>
        </p:nvCxnSpPr>
        <p:spPr>
          <a:xfrm>
            <a:off x="1907704" y="3501008"/>
            <a:ext cx="79208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716016" y="2348880"/>
            <a:ext cx="2016224" cy="1296144"/>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Swap and tape.</a:t>
            </a:r>
            <a:r>
              <a:rPr lang="en-GB" sz="1400" dirty="0" smtClean="0">
                <a:solidFill>
                  <a:schemeClr val="bg1"/>
                </a:solidFill>
              </a:rPr>
              <a:t> Switch the two pieces of paper without rotating them and tape them together on the reverse side. </a:t>
            </a:r>
            <a:endParaRPr lang="en-GB" sz="1400" dirty="0"/>
          </a:p>
        </p:txBody>
      </p:sp>
      <p:cxnSp>
        <p:nvCxnSpPr>
          <p:cNvPr id="23" name="Straight Arrow Connector 22"/>
          <p:cNvCxnSpPr/>
          <p:nvPr/>
        </p:nvCxnSpPr>
        <p:spPr>
          <a:xfrm>
            <a:off x="4211960" y="3501008"/>
            <a:ext cx="79208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572000" y="4077072"/>
            <a:ext cx="4572000" cy="369332"/>
          </a:xfrm>
          <a:prstGeom prst="rect">
            <a:avLst/>
          </a:prstGeom>
        </p:spPr>
        <p:txBody>
          <a:bodyPr>
            <a:spAutoFit/>
          </a:bodyPr>
          <a:lstStyle/>
          <a:p>
            <a:r>
              <a:rPr lang="en-GB" b="1" dirty="0" smtClean="0"/>
              <a:t> </a:t>
            </a:r>
            <a:endParaRPr lang="en-GB" dirty="0"/>
          </a:p>
        </p:txBody>
      </p:sp>
      <p:sp>
        <p:nvSpPr>
          <p:cNvPr id="26" name="Rectangle 25"/>
          <p:cNvSpPr/>
          <p:nvPr/>
        </p:nvSpPr>
        <p:spPr>
          <a:xfrm>
            <a:off x="6948264" y="2348880"/>
            <a:ext cx="2016224" cy="1296144"/>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Cut your paper in half again.</a:t>
            </a:r>
            <a:r>
              <a:rPr lang="en-GB" sz="1400" dirty="0" smtClean="0"/>
              <a:t> Using the same process, cut your paper down the middle width wise.</a:t>
            </a:r>
            <a:endParaRPr lang="en-GB" sz="1400" dirty="0"/>
          </a:p>
        </p:txBody>
      </p:sp>
      <p:cxnSp>
        <p:nvCxnSpPr>
          <p:cNvPr id="27" name="Straight Arrow Connector 26"/>
          <p:cNvCxnSpPr/>
          <p:nvPr/>
        </p:nvCxnSpPr>
        <p:spPr>
          <a:xfrm>
            <a:off x="6588224" y="3501008"/>
            <a:ext cx="64807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748464" y="3429000"/>
            <a:ext cx="8384" cy="72008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948264" y="5445224"/>
            <a:ext cx="2016224" cy="1296144"/>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Swap and tape.</a:t>
            </a:r>
            <a:r>
              <a:rPr lang="en-GB" sz="1400" dirty="0" smtClean="0"/>
              <a:t> Switch these two pieces of paper without rotating them and tape them together on the reverse side.</a:t>
            </a:r>
            <a:endParaRPr lang="en-GB" sz="1400" dirty="0"/>
          </a:p>
        </p:txBody>
      </p:sp>
      <p:sp>
        <p:nvSpPr>
          <p:cNvPr id="46" name="Rectangle 45"/>
          <p:cNvSpPr/>
          <p:nvPr/>
        </p:nvSpPr>
        <p:spPr>
          <a:xfrm>
            <a:off x="4716016" y="5445224"/>
            <a:ext cx="2016224" cy="1296144"/>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Brainstorm.</a:t>
            </a:r>
            <a:r>
              <a:rPr lang="en-GB" sz="1200" dirty="0" smtClean="0"/>
              <a:t> You will now see that you have bisected your art in both directions and there will be an empty area in the middle of your drawing. You’ll need to fill in the blank space.</a:t>
            </a:r>
            <a:endParaRPr lang="en-GB" sz="1200" dirty="0"/>
          </a:p>
        </p:txBody>
      </p:sp>
      <p:sp>
        <p:nvSpPr>
          <p:cNvPr id="47" name="Rectangle 46"/>
          <p:cNvSpPr/>
          <p:nvPr/>
        </p:nvSpPr>
        <p:spPr>
          <a:xfrm>
            <a:off x="2411760" y="5445224"/>
            <a:ext cx="2016224" cy="1296144"/>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 Keep designing.</a:t>
            </a:r>
            <a:r>
              <a:rPr lang="en-GB" sz="1200" dirty="0" smtClean="0"/>
              <a:t> Use your pen or pencil to add to your design so there aren’t any gaps and the spacing of your artwork feels consistent. Just remember to stay off the edges.</a:t>
            </a:r>
            <a:endParaRPr lang="en-GB" sz="1200" dirty="0"/>
          </a:p>
        </p:txBody>
      </p:sp>
      <p:cxnSp>
        <p:nvCxnSpPr>
          <p:cNvPr id="34" name="Straight Arrow Connector 33"/>
          <p:cNvCxnSpPr/>
          <p:nvPr/>
        </p:nvCxnSpPr>
        <p:spPr>
          <a:xfrm flipH="1">
            <a:off x="6444208" y="6597352"/>
            <a:ext cx="72008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067944" y="6597352"/>
            <a:ext cx="864096"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9" name="Picture 2" descr="How to Create a Seamless Repeat from a Drawing | Spoonflower Blog"/>
          <p:cNvPicPr>
            <a:picLocks noChangeAspect="1" noChangeArrowheads="1"/>
          </p:cNvPicPr>
          <p:nvPr/>
        </p:nvPicPr>
        <p:blipFill>
          <a:blip r:embed="rId9" cstate="print"/>
          <a:srcRect/>
          <a:stretch>
            <a:fillRect/>
          </a:stretch>
        </p:blipFill>
        <p:spPr bwMode="auto">
          <a:xfrm>
            <a:off x="155510" y="3861048"/>
            <a:ext cx="2016224" cy="1512168"/>
          </a:xfrm>
          <a:prstGeom prst="rect">
            <a:avLst/>
          </a:prstGeom>
          <a:noFill/>
        </p:spPr>
      </p:pic>
      <p:sp>
        <p:nvSpPr>
          <p:cNvPr id="50" name="Rectangle 49"/>
          <p:cNvSpPr/>
          <p:nvPr/>
        </p:nvSpPr>
        <p:spPr>
          <a:xfrm>
            <a:off x="179512" y="5445224"/>
            <a:ext cx="2016224" cy="1296144"/>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  Colour your artwork.</a:t>
            </a:r>
            <a:r>
              <a:rPr lang="en-GB" sz="1200" dirty="0" smtClean="0"/>
              <a:t> Use markers, pencils or crayons to colour in elements of your pattern if you’d like.</a:t>
            </a:r>
            <a:endParaRPr lang="en-GB"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3408"/>
            <a:ext cx="7617024" cy="18002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4400" b="0" i="0" u="sng" strike="noStrike" kern="1200" cap="none" spc="0" normalizeH="0" baseline="0" noProof="0" dirty="0" smtClean="0">
                <a:ln>
                  <a:noFill/>
                </a:ln>
                <a:solidFill>
                  <a:schemeClr val="tx1"/>
                </a:solidFill>
                <a:effectLst/>
                <a:uLnTx/>
                <a:uFillTx/>
                <a:latin typeface="Century Gothic" pitchFamily="34" charset="0"/>
                <a:ea typeface="+mj-ea"/>
                <a:cs typeface="+mj-cs"/>
              </a:rPr>
              <a:t>Making a Repeat Pattern</a:t>
            </a:r>
          </a:p>
          <a:p>
            <a:pPr marL="0" marR="0" lvl="0" indent="0" defTabSz="914400" rtl="0" eaLnBrk="1" fontAlgn="auto" latinLnBrk="0" hangingPunct="1">
              <a:lnSpc>
                <a:spcPct val="100000"/>
              </a:lnSpc>
              <a:spcBef>
                <a:spcPct val="0"/>
              </a:spcBef>
              <a:spcAft>
                <a:spcPts val="0"/>
              </a:spcAft>
              <a:buClrTx/>
              <a:buSzTx/>
              <a:buFontTx/>
              <a:buNone/>
              <a:tabLst/>
              <a:defRPr/>
            </a:pPr>
            <a:r>
              <a:rPr lang="en-GB" sz="4400" u="sng" dirty="0" smtClean="0">
                <a:latin typeface="Century Gothic" pitchFamily="34" charset="0"/>
                <a:ea typeface="+mj-ea"/>
                <a:cs typeface="+mj-cs"/>
              </a:rPr>
              <a:t>Extension</a:t>
            </a:r>
            <a:endParaRPr kumimoji="0" lang="en-GB" sz="4400" b="0" i="0" u="sng" strike="noStrike" kern="1200" cap="none" spc="0" normalizeH="0" baseline="0" noProof="0" dirty="0">
              <a:ln>
                <a:noFill/>
              </a:ln>
              <a:solidFill>
                <a:schemeClr val="tx1"/>
              </a:solidFill>
              <a:effectLst/>
              <a:uLnTx/>
              <a:uFillTx/>
              <a:latin typeface="Century Gothic" pitchFamily="34" charset="0"/>
              <a:ea typeface="+mj-ea"/>
              <a:cs typeface="+mj-cs"/>
            </a:endParaRPr>
          </a:p>
        </p:txBody>
      </p:sp>
      <p:sp>
        <p:nvSpPr>
          <p:cNvPr id="5" name="Rectangle 4"/>
          <p:cNvSpPr/>
          <p:nvPr/>
        </p:nvSpPr>
        <p:spPr>
          <a:xfrm>
            <a:off x="179512" y="1412776"/>
            <a:ext cx="3456384" cy="5324535"/>
          </a:xfrm>
          <a:prstGeom prst="rect">
            <a:avLst/>
          </a:prstGeom>
          <a:solidFill>
            <a:srgbClr val="FF3399"/>
          </a:solidFill>
        </p:spPr>
        <p:txBody>
          <a:bodyPr wrap="square">
            <a:spAutoFit/>
          </a:bodyPr>
          <a:lstStyle/>
          <a:p>
            <a:r>
              <a:rPr lang="en-GB" sz="2000" b="1" dirty="0" smtClean="0"/>
              <a:t>Now that you have your tile, the possibilities are limitless! </a:t>
            </a:r>
          </a:p>
          <a:p>
            <a:pPr>
              <a:buFont typeface="Arial" pitchFamily="34" charset="0"/>
              <a:buChar char="•"/>
            </a:pPr>
            <a:r>
              <a:rPr lang="en-GB" sz="2000" dirty="0" smtClean="0"/>
              <a:t> You can photocopy it a minimum of 4 times and assemble it for wallpaper, book covers, posters, or gift wrap. </a:t>
            </a:r>
          </a:p>
          <a:p>
            <a:pPr>
              <a:buFont typeface="Arial" pitchFamily="34" charset="0"/>
              <a:buChar char="•"/>
            </a:pPr>
            <a:r>
              <a:rPr lang="en-GB" sz="2000" dirty="0" smtClean="0"/>
              <a:t> Maybe you digitize it for your desktop or phone background. </a:t>
            </a:r>
          </a:p>
          <a:p>
            <a:pPr>
              <a:buFont typeface="Arial" pitchFamily="34" charset="0"/>
              <a:buChar char="•"/>
            </a:pPr>
            <a:r>
              <a:rPr lang="en-GB" sz="2000" dirty="0" smtClean="0"/>
              <a:t> If you don’t have a scanner / photocopier / printer you could photograph it on your phone and use an app like ‘</a:t>
            </a:r>
            <a:r>
              <a:rPr lang="en-GB" sz="2000" dirty="0" err="1" smtClean="0"/>
              <a:t>Pic</a:t>
            </a:r>
            <a:r>
              <a:rPr lang="en-GB" sz="2000" dirty="0" smtClean="0"/>
              <a:t> Collage’ to put four copies of it together to reveal the success of your repeat pattern.</a:t>
            </a:r>
          </a:p>
          <a:p>
            <a:pPr>
              <a:buFont typeface="Arial" pitchFamily="34" charset="0"/>
              <a:buChar char="•"/>
            </a:pPr>
            <a:r>
              <a:rPr lang="en-GB" sz="2000" dirty="0" smtClean="0"/>
              <a:t> Most importantly, have fun with this technique.</a:t>
            </a:r>
            <a:endParaRPr lang="en-GB" sz="2000" dirty="0"/>
          </a:p>
        </p:txBody>
      </p:sp>
      <p:pic>
        <p:nvPicPr>
          <p:cNvPr id="29700" name="Picture 4" descr="https://static.skillshare.com/uploads/tutorial/71a88bb0147e0d983ee3327756c99e19/034cf492"/>
          <p:cNvPicPr>
            <a:picLocks noChangeAspect="1" noChangeArrowheads="1"/>
          </p:cNvPicPr>
          <p:nvPr/>
        </p:nvPicPr>
        <p:blipFill>
          <a:blip r:embed="rId2" cstate="print"/>
          <a:srcRect/>
          <a:stretch>
            <a:fillRect/>
          </a:stretch>
        </p:blipFill>
        <p:spPr bwMode="auto">
          <a:xfrm>
            <a:off x="6372200" y="764703"/>
            <a:ext cx="2579441" cy="3273905"/>
          </a:xfrm>
          <a:prstGeom prst="rect">
            <a:avLst/>
          </a:prstGeom>
          <a:noFill/>
          <a:ln>
            <a:solidFill>
              <a:schemeClr val="tx1"/>
            </a:solidFill>
          </a:ln>
        </p:spPr>
      </p:pic>
      <p:pic>
        <p:nvPicPr>
          <p:cNvPr id="29702" name="Picture 6" descr="https://static.skillshare.com/uploads/tutorial/71a88bb0147e0d983ee3327756c99e19/d57c990b"/>
          <p:cNvPicPr>
            <a:picLocks noChangeAspect="1" noChangeArrowheads="1"/>
          </p:cNvPicPr>
          <p:nvPr/>
        </p:nvPicPr>
        <p:blipFill>
          <a:blip r:embed="rId3" cstate="print"/>
          <a:srcRect/>
          <a:stretch>
            <a:fillRect/>
          </a:stretch>
        </p:blipFill>
        <p:spPr bwMode="auto">
          <a:xfrm>
            <a:off x="3779912" y="3212977"/>
            <a:ext cx="3619382" cy="3528392"/>
          </a:xfrm>
          <a:prstGeom prst="rect">
            <a:avLst/>
          </a:prstGeom>
          <a:noFill/>
          <a:ln>
            <a:solidFill>
              <a:schemeClr val="tx1"/>
            </a:solidFill>
          </a:ln>
        </p:spPr>
      </p:pic>
      <p:pic>
        <p:nvPicPr>
          <p:cNvPr id="29704" name="Picture 8" descr="https://static.skillshare.com/uploads/tutorial/71a88bb0147e0d983ee3327756c99e19/560eca72"/>
          <p:cNvPicPr>
            <a:picLocks noChangeAspect="1" noChangeArrowheads="1"/>
          </p:cNvPicPr>
          <p:nvPr/>
        </p:nvPicPr>
        <p:blipFill>
          <a:blip r:embed="rId4" cstate="print"/>
          <a:srcRect/>
          <a:stretch>
            <a:fillRect/>
          </a:stretch>
        </p:blipFill>
        <p:spPr bwMode="auto">
          <a:xfrm>
            <a:off x="3779912" y="764704"/>
            <a:ext cx="2368080" cy="2304256"/>
          </a:xfrm>
          <a:prstGeom prst="rect">
            <a:avLst/>
          </a:prstGeom>
          <a:noFill/>
          <a:ln>
            <a:solidFill>
              <a:schemeClr val="tx1"/>
            </a:solidFill>
          </a:ln>
        </p:spPr>
      </p:pic>
      <p:cxnSp>
        <p:nvCxnSpPr>
          <p:cNvPr id="11" name="Straight Arrow Connector 10"/>
          <p:cNvCxnSpPr/>
          <p:nvPr/>
        </p:nvCxnSpPr>
        <p:spPr>
          <a:xfrm>
            <a:off x="5868144" y="1556792"/>
            <a:ext cx="864096" cy="28803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092280" y="3789040"/>
            <a:ext cx="648072" cy="129614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940152" cy="6126163"/>
          </a:xfrm>
        </p:spPr>
        <p:txBody>
          <a:bodyPr>
            <a:normAutofit/>
          </a:bodyPr>
          <a:lstStyle/>
          <a:p>
            <a:pPr>
              <a:buNone/>
            </a:pPr>
            <a:r>
              <a:rPr lang="en-GB" sz="4800" u="sng" dirty="0" smtClean="0">
                <a:latin typeface="Century Gothic" pitchFamily="34" charset="0"/>
                <a:ea typeface="GulimChe" pitchFamily="49" charset="-127"/>
              </a:rPr>
              <a:t>Task 2-</a:t>
            </a:r>
          </a:p>
        </p:txBody>
      </p:sp>
      <p:sp>
        <p:nvSpPr>
          <p:cNvPr id="6" name="TextBox 5"/>
          <p:cNvSpPr txBox="1"/>
          <p:nvPr/>
        </p:nvSpPr>
        <p:spPr>
          <a:xfrm>
            <a:off x="72008" y="4826675"/>
            <a:ext cx="6012160" cy="1754326"/>
          </a:xfrm>
          <a:prstGeom prst="rect">
            <a:avLst/>
          </a:prstGeom>
          <a:solidFill>
            <a:srgbClr val="FFFF00"/>
          </a:solidFill>
          <a:ln>
            <a:solidFill>
              <a:schemeClr val="tx1"/>
            </a:solidFill>
          </a:ln>
        </p:spPr>
        <p:txBody>
          <a:bodyPr wrap="square" rtlCol="0">
            <a:spAutoFit/>
          </a:bodyPr>
          <a:lstStyle/>
          <a:p>
            <a:r>
              <a:rPr lang="en-GB" b="1" u="sng" dirty="0" smtClean="0"/>
              <a:t>Success Criteria:</a:t>
            </a:r>
          </a:p>
          <a:p>
            <a:r>
              <a:rPr lang="en-GB" b="1" dirty="0">
                <a:solidFill>
                  <a:schemeClr val="accent6">
                    <a:lumMod val="75000"/>
                  </a:schemeClr>
                </a:solidFill>
              </a:rPr>
              <a:t>Expected </a:t>
            </a:r>
            <a:r>
              <a:rPr lang="en-GB" b="1" dirty="0" smtClean="0">
                <a:solidFill>
                  <a:schemeClr val="accent6">
                    <a:lumMod val="75000"/>
                  </a:schemeClr>
                </a:solidFill>
              </a:rPr>
              <a:t> - good </a:t>
            </a:r>
            <a:r>
              <a:rPr lang="en-GB" b="1" dirty="0" smtClean="0">
                <a:solidFill>
                  <a:schemeClr val="accent6">
                    <a:lumMod val="75000"/>
                  </a:schemeClr>
                </a:solidFill>
              </a:rPr>
              <a:t>shape and size with some attempt at tone.</a:t>
            </a:r>
          </a:p>
          <a:p>
            <a:r>
              <a:rPr lang="en-GB" b="1" dirty="0">
                <a:solidFill>
                  <a:schemeClr val="bg1">
                    <a:lumMod val="50000"/>
                  </a:schemeClr>
                </a:solidFill>
              </a:rPr>
              <a:t>Above expectation - consistent </a:t>
            </a:r>
            <a:r>
              <a:rPr lang="en-GB" b="1" dirty="0" smtClean="0">
                <a:solidFill>
                  <a:schemeClr val="bg1">
                    <a:lumMod val="50000"/>
                  </a:schemeClr>
                </a:solidFill>
              </a:rPr>
              <a:t>shapes, proportions and details to the still life and there is evidence of tone.</a:t>
            </a:r>
          </a:p>
          <a:p>
            <a:r>
              <a:rPr lang="en-GB" b="1" dirty="0">
                <a:solidFill>
                  <a:schemeClr val="bg2">
                    <a:lumMod val="25000"/>
                  </a:schemeClr>
                </a:solidFill>
              </a:rPr>
              <a:t>Beyond expected </a:t>
            </a:r>
            <a:r>
              <a:rPr lang="en-GB" b="1" dirty="0" smtClean="0">
                <a:solidFill>
                  <a:schemeClr val="bg2">
                    <a:lumMod val="25000"/>
                  </a:schemeClr>
                </a:solidFill>
              </a:rPr>
              <a:t> -accurate </a:t>
            </a:r>
            <a:r>
              <a:rPr lang="en-GB" b="1" dirty="0" smtClean="0">
                <a:solidFill>
                  <a:schemeClr val="bg2">
                    <a:lumMod val="25000"/>
                  </a:schemeClr>
                </a:solidFill>
              </a:rPr>
              <a:t>proportions and use of perspective and a realistic range of tone and textures.</a:t>
            </a:r>
            <a:endParaRPr lang="en-GB" b="1" u="sng" dirty="0" smtClean="0"/>
          </a:p>
        </p:txBody>
      </p:sp>
      <p:pic>
        <p:nvPicPr>
          <p:cNvPr id="19458" name="Picture 2" descr="Image result for tonal scale"/>
          <p:cNvPicPr>
            <a:picLocks noChangeAspect="1" noChangeArrowheads="1"/>
          </p:cNvPicPr>
          <p:nvPr/>
        </p:nvPicPr>
        <p:blipFill>
          <a:blip r:embed="rId3" cstate="print"/>
          <a:srcRect/>
          <a:stretch>
            <a:fillRect/>
          </a:stretch>
        </p:blipFill>
        <p:spPr bwMode="auto">
          <a:xfrm>
            <a:off x="2123728" y="0"/>
            <a:ext cx="7020272" cy="1136738"/>
          </a:xfrm>
          <a:prstGeom prst="rect">
            <a:avLst/>
          </a:prstGeom>
          <a:noFill/>
        </p:spPr>
      </p:pic>
      <p:pic>
        <p:nvPicPr>
          <p:cNvPr id="7" name="Picture 2" descr="Related image"/>
          <p:cNvPicPr>
            <a:picLocks noChangeAspect="1" noChangeArrowheads="1"/>
          </p:cNvPicPr>
          <p:nvPr/>
        </p:nvPicPr>
        <p:blipFill>
          <a:blip r:embed="rId4" cstate="print"/>
          <a:srcRect t="16203" b="8201"/>
          <a:stretch>
            <a:fillRect/>
          </a:stretch>
        </p:blipFill>
        <p:spPr bwMode="auto">
          <a:xfrm>
            <a:off x="5652120" y="1124744"/>
            <a:ext cx="2926356" cy="1584176"/>
          </a:xfrm>
          <a:prstGeom prst="rect">
            <a:avLst/>
          </a:prstGeom>
          <a:noFill/>
        </p:spPr>
      </p:pic>
      <p:pic>
        <p:nvPicPr>
          <p:cNvPr id="8" name="Picture 4" descr="Related image"/>
          <p:cNvPicPr>
            <a:picLocks noChangeAspect="1" noChangeArrowheads="1"/>
          </p:cNvPicPr>
          <p:nvPr/>
        </p:nvPicPr>
        <p:blipFill>
          <a:blip r:embed="rId5" cstate="print">
            <a:lum bright="20000"/>
          </a:blip>
          <a:srcRect l="12097" t="12903" b="9677"/>
          <a:stretch>
            <a:fillRect/>
          </a:stretch>
        </p:blipFill>
        <p:spPr bwMode="auto">
          <a:xfrm>
            <a:off x="5196070" y="2780928"/>
            <a:ext cx="1896210" cy="1252542"/>
          </a:xfrm>
          <a:prstGeom prst="rect">
            <a:avLst/>
          </a:prstGeom>
          <a:noFill/>
        </p:spPr>
      </p:pic>
      <p:sp>
        <p:nvSpPr>
          <p:cNvPr id="9" name="Rectangle 8"/>
          <p:cNvSpPr/>
          <p:nvPr/>
        </p:nvSpPr>
        <p:spPr>
          <a:xfrm>
            <a:off x="72008" y="908720"/>
            <a:ext cx="1835696" cy="3877985"/>
          </a:xfrm>
          <a:prstGeom prst="rect">
            <a:avLst/>
          </a:prstGeom>
          <a:solidFill>
            <a:srgbClr val="FF3399"/>
          </a:solidFill>
          <a:ln>
            <a:solidFill>
              <a:schemeClr val="tx1"/>
            </a:solidFill>
          </a:ln>
        </p:spPr>
        <p:txBody>
          <a:bodyPr wrap="square">
            <a:spAutoFit/>
          </a:bodyPr>
          <a:lstStyle/>
          <a:p>
            <a:r>
              <a:rPr lang="en-GB" sz="2000" dirty="0" smtClean="0">
                <a:latin typeface="Century Gothic" pitchFamily="34" charset="0"/>
              </a:rPr>
              <a:t>Set up an arrangement / stack of </a:t>
            </a:r>
            <a:r>
              <a:rPr lang="en-GB" sz="2000" baseline="0" dirty="0" smtClean="0">
                <a:latin typeface="Century Gothic" pitchFamily="34" charset="0"/>
              </a:rPr>
              <a:t>biscuits…</a:t>
            </a:r>
            <a:r>
              <a:rPr lang="en-GB" sz="2000" dirty="0" smtClean="0">
                <a:latin typeface="Century Gothic" pitchFamily="34" charset="0"/>
              </a:rPr>
              <a:t> </a:t>
            </a:r>
          </a:p>
          <a:p>
            <a:r>
              <a:rPr lang="en-GB" sz="1400" dirty="0" smtClean="0">
                <a:latin typeface="Century Gothic" pitchFamily="34" charset="0"/>
              </a:rPr>
              <a:t>(work from an online image if needed)</a:t>
            </a:r>
          </a:p>
          <a:p>
            <a:r>
              <a:rPr lang="en-GB" sz="2000" dirty="0" smtClean="0">
                <a:latin typeface="Century Gothic" pitchFamily="34" charset="0"/>
              </a:rPr>
              <a:t>…and draw them using pencil. Add a full range of tonal shading.</a:t>
            </a:r>
            <a:endParaRPr lang="en-GB" sz="2000" baseline="0" dirty="0" smtClean="0">
              <a:latin typeface="Century Gothic" pitchFamily="34" charset="0"/>
            </a:endParaRPr>
          </a:p>
        </p:txBody>
      </p:sp>
      <p:sp>
        <p:nvSpPr>
          <p:cNvPr id="10" name="Rectangle 9"/>
          <p:cNvSpPr/>
          <p:nvPr/>
        </p:nvSpPr>
        <p:spPr>
          <a:xfrm>
            <a:off x="6012160" y="5541039"/>
            <a:ext cx="2952328" cy="1200329"/>
          </a:xfrm>
          <a:prstGeom prst="rect">
            <a:avLst/>
          </a:prstGeom>
          <a:solidFill>
            <a:srgbClr val="00CC66"/>
          </a:solidFill>
          <a:ln>
            <a:solidFill>
              <a:schemeClr val="tx1"/>
            </a:solidFill>
          </a:ln>
        </p:spPr>
        <p:txBody>
          <a:bodyPr wrap="square">
            <a:spAutoFit/>
          </a:bodyPr>
          <a:lstStyle/>
          <a:p>
            <a:pPr algn="ctr"/>
            <a:r>
              <a:rPr lang="en-GB" dirty="0" smtClean="0"/>
              <a:t>Tip- w</a:t>
            </a:r>
            <a:r>
              <a:rPr lang="en-GB" baseline="0" dirty="0" smtClean="0"/>
              <a:t>orking from a primary source is important to learn about shape, size, perspective and light.</a:t>
            </a:r>
            <a:endParaRPr lang="en-GB" dirty="0"/>
          </a:p>
        </p:txBody>
      </p:sp>
      <p:sp>
        <p:nvSpPr>
          <p:cNvPr id="11" name="Rectangle 10"/>
          <p:cNvSpPr/>
          <p:nvPr/>
        </p:nvSpPr>
        <p:spPr>
          <a:xfrm>
            <a:off x="1979712" y="3114834"/>
            <a:ext cx="3096344" cy="1754326"/>
          </a:xfrm>
          <a:prstGeom prst="rect">
            <a:avLst/>
          </a:prstGeom>
          <a:solidFill>
            <a:schemeClr val="bg1">
              <a:lumMod val="65000"/>
            </a:schemeClr>
          </a:solidFill>
        </p:spPr>
        <p:txBody>
          <a:bodyPr wrap="square">
            <a:spAutoFit/>
          </a:bodyPr>
          <a:lstStyle/>
          <a:p>
            <a:r>
              <a:rPr lang="en-GB" b="1" u="sng" baseline="0" dirty="0" smtClean="0"/>
              <a:t>Extension</a:t>
            </a:r>
            <a:r>
              <a:rPr lang="en-GB" baseline="0" dirty="0" smtClean="0"/>
              <a:t>- Take photos of yourself</a:t>
            </a:r>
            <a:r>
              <a:rPr lang="en-GB" dirty="0" smtClean="0"/>
              <a:t> or a family member</a:t>
            </a:r>
            <a:r>
              <a:rPr lang="en-GB" baseline="0" dirty="0" smtClean="0"/>
              <a:t> either ‘drinking’ from the tea cup or ‘chomping’ on the biscuit- print and stick into student books.</a:t>
            </a:r>
            <a:endParaRPr lang="en-GB" dirty="0"/>
          </a:p>
        </p:txBody>
      </p:sp>
      <p:sp>
        <p:nvSpPr>
          <p:cNvPr id="13" name="TextBox 12"/>
          <p:cNvSpPr txBox="1"/>
          <p:nvPr/>
        </p:nvSpPr>
        <p:spPr>
          <a:xfrm>
            <a:off x="1979712" y="1844824"/>
            <a:ext cx="3096344" cy="1200329"/>
          </a:xfrm>
          <a:prstGeom prst="rect">
            <a:avLst/>
          </a:prstGeom>
          <a:solidFill>
            <a:schemeClr val="bg1">
              <a:lumMod val="75000"/>
            </a:schemeClr>
          </a:solidFill>
        </p:spPr>
        <p:txBody>
          <a:bodyPr wrap="square" rtlCol="0">
            <a:spAutoFit/>
          </a:bodyPr>
          <a:lstStyle/>
          <a:p>
            <a:r>
              <a:rPr lang="en-GB" b="1" u="sng" dirty="0" smtClean="0"/>
              <a:t>Challenge</a:t>
            </a:r>
            <a:r>
              <a:rPr lang="en-GB" dirty="0" smtClean="0"/>
              <a:t>- set up the biscuit/s in a still life with a teacup and saucer and perhaps a teaspoon too.</a:t>
            </a:r>
            <a:endParaRPr lang="en-GB" dirty="0"/>
          </a:p>
        </p:txBody>
      </p:sp>
      <p:sp>
        <p:nvSpPr>
          <p:cNvPr id="14" name="TextBox 13"/>
          <p:cNvSpPr txBox="1"/>
          <p:nvPr/>
        </p:nvSpPr>
        <p:spPr>
          <a:xfrm>
            <a:off x="1979712" y="1124744"/>
            <a:ext cx="3096344" cy="646331"/>
          </a:xfrm>
          <a:prstGeom prst="rect">
            <a:avLst/>
          </a:prstGeom>
          <a:solidFill>
            <a:schemeClr val="bg1">
              <a:lumMod val="85000"/>
            </a:schemeClr>
          </a:solidFill>
        </p:spPr>
        <p:txBody>
          <a:bodyPr wrap="square" rtlCol="0">
            <a:spAutoFit/>
          </a:bodyPr>
          <a:lstStyle/>
          <a:p>
            <a:r>
              <a:rPr lang="en-GB" b="1" u="sng" dirty="0" smtClean="0"/>
              <a:t>Helping hand</a:t>
            </a:r>
            <a:r>
              <a:rPr lang="en-GB" dirty="0" smtClean="0"/>
              <a:t>- draw a single biscuit.</a:t>
            </a:r>
            <a:endParaRPr lang="en-GB" dirty="0"/>
          </a:p>
        </p:txBody>
      </p:sp>
      <p:pic>
        <p:nvPicPr>
          <p:cNvPr id="15362" name="Picture 2" descr="Image result for biscuit drawing"/>
          <p:cNvPicPr>
            <a:picLocks noChangeAspect="1" noChangeArrowheads="1"/>
          </p:cNvPicPr>
          <p:nvPr/>
        </p:nvPicPr>
        <p:blipFill>
          <a:blip r:embed="rId6" cstate="print"/>
          <a:srcRect/>
          <a:stretch>
            <a:fillRect/>
          </a:stretch>
        </p:blipFill>
        <p:spPr bwMode="auto">
          <a:xfrm>
            <a:off x="7338248" y="2996952"/>
            <a:ext cx="1626240" cy="23042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364" name="Picture 4" descr="Image result for biscuit drawing"/>
          <p:cNvPicPr>
            <a:picLocks noChangeAspect="1" noChangeArrowheads="1"/>
          </p:cNvPicPr>
          <p:nvPr/>
        </p:nvPicPr>
        <p:blipFill>
          <a:blip r:embed="rId7" cstate="print"/>
          <a:srcRect/>
          <a:stretch>
            <a:fillRect/>
          </a:stretch>
        </p:blipFill>
        <p:spPr bwMode="auto">
          <a:xfrm>
            <a:off x="6084168" y="4111302"/>
            <a:ext cx="984138" cy="1333922"/>
          </a:xfrm>
          <a:prstGeom prst="rect">
            <a:avLst/>
          </a:prstGeom>
          <a:noFill/>
        </p:spPr>
      </p:pic>
      <p:cxnSp>
        <p:nvCxnSpPr>
          <p:cNvPr id="15" name="Straight Arrow Connector 14"/>
          <p:cNvCxnSpPr/>
          <p:nvPr/>
        </p:nvCxnSpPr>
        <p:spPr>
          <a:xfrm>
            <a:off x="1763688" y="764704"/>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Image result for continuous line drawing food"/>
          <p:cNvPicPr>
            <a:picLocks noChangeAspect="1" noChangeArrowheads="1"/>
          </p:cNvPicPr>
          <p:nvPr/>
        </p:nvPicPr>
        <p:blipFill>
          <a:blip r:embed="rId3" cstate="print"/>
          <a:srcRect l="13322" t="5455" r="3345"/>
          <a:stretch>
            <a:fillRect/>
          </a:stretch>
        </p:blipFill>
        <p:spPr bwMode="auto">
          <a:xfrm>
            <a:off x="6876256" y="1052736"/>
            <a:ext cx="2160240" cy="3528392"/>
          </a:xfrm>
          <a:prstGeom prst="rect">
            <a:avLst/>
          </a:prstGeom>
          <a:noFill/>
        </p:spPr>
      </p:pic>
      <p:sp>
        <p:nvSpPr>
          <p:cNvPr id="3" name="Content Placeholder 2"/>
          <p:cNvSpPr>
            <a:spLocks noGrp="1"/>
          </p:cNvSpPr>
          <p:nvPr>
            <p:ph idx="1"/>
          </p:nvPr>
        </p:nvSpPr>
        <p:spPr>
          <a:xfrm>
            <a:off x="0" y="0"/>
            <a:ext cx="5940152" cy="6126163"/>
          </a:xfrm>
        </p:spPr>
        <p:txBody>
          <a:bodyPr>
            <a:normAutofit/>
          </a:bodyPr>
          <a:lstStyle/>
          <a:p>
            <a:pPr>
              <a:buNone/>
            </a:pPr>
            <a:r>
              <a:rPr lang="en-GB" sz="4800" u="sng" dirty="0" smtClean="0">
                <a:latin typeface="Century Gothic" pitchFamily="34" charset="0"/>
                <a:ea typeface="GulimChe" pitchFamily="49" charset="-127"/>
              </a:rPr>
              <a:t>Task 3-</a:t>
            </a:r>
          </a:p>
        </p:txBody>
      </p:sp>
      <p:sp>
        <p:nvSpPr>
          <p:cNvPr id="6" name="TextBox 5"/>
          <p:cNvSpPr txBox="1"/>
          <p:nvPr/>
        </p:nvSpPr>
        <p:spPr>
          <a:xfrm>
            <a:off x="72008" y="4725144"/>
            <a:ext cx="5436096" cy="2031325"/>
          </a:xfrm>
          <a:prstGeom prst="rect">
            <a:avLst/>
          </a:prstGeom>
          <a:solidFill>
            <a:srgbClr val="FFFF00"/>
          </a:solidFill>
          <a:ln>
            <a:solidFill>
              <a:schemeClr val="tx1"/>
            </a:solidFill>
          </a:ln>
        </p:spPr>
        <p:txBody>
          <a:bodyPr wrap="square" rtlCol="0">
            <a:spAutoFit/>
          </a:bodyPr>
          <a:lstStyle/>
          <a:p>
            <a:r>
              <a:rPr lang="en-GB" b="1" u="sng" dirty="0" smtClean="0"/>
              <a:t>Success Criteria:</a:t>
            </a:r>
          </a:p>
          <a:p>
            <a:r>
              <a:rPr lang="en-GB" b="1" dirty="0">
                <a:solidFill>
                  <a:schemeClr val="accent6">
                    <a:lumMod val="75000"/>
                  </a:schemeClr>
                </a:solidFill>
              </a:rPr>
              <a:t>Expected </a:t>
            </a:r>
            <a:r>
              <a:rPr lang="en-GB" b="1" dirty="0" smtClean="0">
                <a:solidFill>
                  <a:schemeClr val="accent6">
                    <a:lumMod val="75000"/>
                  </a:schemeClr>
                </a:solidFill>
              </a:rPr>
              <a:t>- good </a:t>
            </a:r>
            <a:r>
              <a:rPr lang="en-GB" b="1" dirty="0" smtClean="0">
                <a:solidFill>
                  <a:schemeClr val="accent6">
                    <a:lumMod val="75000"/>
                  </a:schemeClr>
                </a:solidFill>
              </a:rPr>
              <a:t>shape and size.</a:t>
            </a:r>
          </a:p>
          <a:p>
            <a:r>
              <a:rPr lang="en-GB" b="1" dirty="0">
                <a:solidFill>
                  <a:schemeClr val="bg1">
                    <a:lumMod val="50000"/>
                  </a:schemeClr>
                </a:solidFill>
              </a:rPr>
              <a:t>Above expectation - consistent </a:t>
            </a:r>
            <a:r>
              <a:rPr lang="en-GB" b="1" dirty="0" smtClean="0">
                <a:solidFill>
                  <a:schemeClr val="bg1">
                    <a:lumMod val="50000"/>
                  </a:schemeClr>
                </a:solidFill>
              </a:rPr>
              <a:t>shapes, proportions and details to the original</a:t>
            </a:r>
            <a:r>
              <a:rPr lang="en-GB" b="1" dirty="0">
                <a:solidFill>
                  <a:schemeClr val="bg1">
                    <a:lumMod val="50000"/>
                  </a:schemeClr>
                </a:solidFill>
              </a:rPr>
              <a:t> </a:t>
            </a:r>
            <a:r>
              <a:rPr lang="en-GB" b="1" dirty="0" smtClean="0">
                <a:solidFill>
                  <a:schemeClr val="bg1">
                    <a:lumMod val="50000"/>
                  </a:schemeClr>
                </a:solidFill>
              </a:rPr>
              <a:t>and neat use of line.</a:t>
            </a:r>
          </a:p>
          <a:p>
            <a:r>
              <a:rPr lang="en-GB" b="1" dirty="0">
                <a:solidFill>
                  <a:schemeClr val="bg2">
                    <a:lumMod val="25000"/>
                  </a:schemeClr>
                </a:solidFill>
              </a:rPr>
              <a:t>Beyond expected </a:t>
            </a:r>
            <a:r>
              <a:rPr lang="en-GB" b="1" dirty="0" smtClean="0">
                <a:solidFill>
                  <a:schemeClr val="bg2">
                    <a:lumMod val="25000"/>
                  </a:schemeClr>
                </a:solidFill>
              </a:rPr>
              <a:t> -accurate </a:t>
            </a:r>
            <a:r>
              <a:rPr lang="en-GB" b="1" dirty="0" smtClean="0">
                <a:solidFill>
                  <a:schemeClr val="bg2">
                    <a:lumMod val="25000"/>
                  </a:schemeClr>
                </a:solidFill>
              </a:rPr>
              <a:t>shapes, proportions and details to the original and the continuous line is flowing and refined.</a:t>
            </a:r>
            <a:endParaRPr lang="en-GB" b="1" u="sng" dirty="0" smtClean="0"/>
          </a:p>
        </p:txBody>
      </p:sp>
      <p:sp>
        <p:nvSpPr>
          <p:cNvPr id="9" name="Rectangle 8"/>
          <p:cNvSpPr/>
          <p:nvPr/>
        </p:nvSpPr>
        <p:spPr>
          <a:xfrm>
            <a:off x="42680" y="602391"/>
            <a:ext cx="1979712" cy="4031873"/>
          </a:xfrm>
          <a:prstGeom prst="rect">
            <a:avLst/>
          </a:prstGeom>
          <a:solidFill>
            <a:srgbClr val="FF3399"/>
          </a:solidFill>
          <a:ln>
            <a:solidFill>
              <a:schemeClr val="tx1"/>
            </a:solidFill>
          </a:ln>
        </p:spPr>
        <p:txBody>
          <a:bodyPr wrap="square">
            <a:spAutoFit/>
          </a:bodyPr>
          <a:lstStyle/>
          <a:p>
            <a:r>
              <a:rPr lang="en-GB" sz="2000" baseline="0" dirty="0" smtClean="0">
                <a:latin typeface="Century Gothic" pitchFamily="34" charset="0"/>
              </a:rPr>
              <a:t>With permission,</a:t>
            </a:r>
            <a:r>
              <a:rPr lang="en-GB" sz="2000" dirty="0" smtClean="0">
                <a:latin typeface="Century Gothic" pitchFamily="34" charset="0"/>
              </a:rPr>
              <a:t> get out a ‘sweet treat’ which is in a wrapper…</a:t>
            </a:r>
          </a:p>
          <a:p>
            <a:r>
              <a:rPr lang="en-GB" sz="1400" dirty="0" smtClean="0">
                <a:latin typeface="Century Gothic" pitchFamily="34" charset="0"/>
              </a:rPr>
              <a:t>(cake bar, lollipop, chocolate etc work from an online image if needed)</a:t>
            </a:r>
          </a:p>
          <a:p>
            <a:r>
              <a:rPr lang="en-GB" sz="2000" dirty="0" smtClean="0">
                <a:latin typeface="Century Gothic" pitchFamily="34" charset="0"/>
              </a:rPr>
              <a:t>…and create a continuous line drawing of it using pen.</a:t>
            </a:r>
            <a:endParaRPr lang="en-GB" sz="2000" baseline="0" dirty="0" smtClean="0">
              <a:latin typeface="Century Gothic" pitchFamily="34" charset="0"/>
            </a:endParaRPr>
          </a:p>
        </p:txBody>
      </p:sp>
      <p:sp>
        <p:nvSpPr>
          <p:cNvPr id="10" name="Rectangle 9"/>
          <p:cNvSpPr/>
          <p:nvPr/>
        </p:nvSpPr>
        <p:spPr>
          <a:xfrm>
            <a:off x="5580112" y="4725144"/>
            <a:ext cx="3491880" cy="2031325"/>
          </a:xfrm>
          <a:prstGeom prst="rect">
            <a:avLst/>
          </a:prstGeom>
          <a:solidFill>
            <a:srgbClr val="00CC66"/>
          </a:solidFill>
          <a:ln>
            <a:solidFill>
              <a:schemeClr val="tx1"/>
            </a:solidFill>
          </a:ln>
        </p:spPr>
        <p:txBody>
          <a:bodyPr wrap="square">
            <a:spAutoFit/>
          </a:bodyPr>
          <a:lstStyle/>
          <a:p>
            <a:pPr algn="ctr"/>
            <a:r>
              <a:rPr lang="en-GB" dirty="0" smtClean="0"/>
              <a:t>Tip- continuous line means whilst drawing you can’t lift up your pen and begin drawing elsewhere. Plus just because it’s a continuous line this doesn’t mean you have to press hard and be stiff in your movement.</a:t>
            </a:r>
            <a:endParaRPr lang="en-GB" dirty="0"/>
          </a:p>
        </p:txBody>
      </p:sp>
      <p:sp>
        <p:nvSpPr>
          <p:cNvPr id="11" name="Rectangle 10"/>
          <p:cNvSpPr/>
          <p:nvPr/>
        </p:nvSpPr>
        <p:spPr>
          <a:xfrm>
            <a:off x="2173591" y="3356992"/>
            <a:ext cx="2376264" cy="1415772"/>
          </a:xfrm>
          <a:prstGeom prst="rect">
            <a:avLst/>
          </a:prstGeom>
          <a:solidFill>
            <a:schemeClr val="bg1">
              <a:lumMod val="65000"/>
            </a:schemeClr>
          </a:solidFill>
        </p:spPr>
        <p:txBody>
          <a:bodyPr wrap="square">
            <a:spAutoFit/>
          </a:bodyPr>
          <a:lstStyle/>
          <a:p>
            <a:r>
              <a:rPr lang="en-GB" b="1" u="sng" baseline="0" dirty="0" smtClean="0"/>
              <a:t>Extension</a:t>
            </a:r>
            <a:r>
              <a:rPr lang="en-GB" baseline="0" dirty="0" smtClean="0"/>
              <a:t>-</a:t>
            </a:r>
            <a:r>
              <a:rPr lang="en-GB" dirty="0" smtClean="0"/>
              <a:t> create some doodles using your sweet treat within them somehow </a:t>
            </a:r>
            <a:r>
              <a:rPr lang="en-GB" sz="1400" dirty="0" smtClean="0"/>
              <a:t>(look at Victor </a:t>
            </a:r>
            <a:r>
              <a:rPr lang="en-GB" sz="1400" dirty="0" err="1" smtClean="0"/>
              <a:t>Nunes</a:t>
            </a:r>
            <a:r>
              <a:rPr lang="en-GB" sz="1400" dirty="0" smtClean="0"/>
              <a:t>’ work).</a:t>
            </a:r>
            <a:endParaRPr lang="en-GB" dirty="0"/>
          </a:p>
        </p:txBody>
      </p:sp>
      <p:sp>
        <p:nvSpPr>
          <p:cNvPr id="13" name="TextBox 12"/>
          <p:cNvSpPr txBox="1"/>
          <p:nvPr/>
        </p:nvSpPr>
        <p:spPr>
          <a:xfrm>
            <a:off x="2195736" y="1879664"/>
            <a:ext cx="2376264" cy="1477328"/>
          </a:xfrm>
          <a:prstGeom prst="rect">
            <a:avLst/>
          </a:prstGeom>
          <a:solidFill>
            <a:schemeClr val="bg1">
              <a:lumMod val="75000"/>
            </a:schemeClr>
          </a:solidFill>
        </p:spPr>
        <p:txBody>
          <a:bodyPr wrap="square" rtlCol="0">
            <a:spAutoFit/>
          </a:bodyPr>
          <a:lstStyle/>
          <a:p>
            <a:r>
              <a:rPr lang="en-GB" b="1" u="sng" dirty="0" smtClean="0"/>
              <a:t>Challenge</a:t>
            </a:r>
            <a:r>
              <a:rPr lang="en-GB" dirty="0" smtClean="0"/>
              <a:t>- open the wrapper, peel it back a little and expose part of the food and then draw it.</a:t>
            </a:r>
            <a:endParaRPr lang="en-GB" dirty="0"/>
          </a:p>
        </p:txBody>
      </p:sp>
      <p:sp>
        <p:nvSpPr>
          <p:cNvPr id="14" name="TextBox 13"/>
          <p:cNvSpPr txBox="1"/>
          <p:nvPr/>
        </p:nvSpPr>
        <p:spPr>
          <a:xfrm>
            <a:off x="2195736" y="836712"/>
            <a:ext cx="2376264" cy="923330"/>
          </a:xfrm>
          <a:prstGeom prst="rect">
            <a:avLst/>
          </a:prstGeom>
          <a:solidFill>
            <a:schemeClr val="bg1">
              <a:lumMod val="85000"/>
            </a:schemeClr>
          </a:solidFill>
        </p:spPr>
        <p:txBody>
          <a:bodyPr wrap="square" rtlCol="0">
            <a:spAutoFit/>
          </a:bodyPr>
          <a:lstStyle/>
          <a:p>
            <a:r>
              <a:rPr lang="en-GB" b="1" u="sng" dirty="0" smtClean="0"/>
              <a:t>Helping hand</a:t>
            </a:r>
            <a:r>
              <a:rPr lang="en-GB" dirty="0" smtClean="0"/>
              <a:t>- draw a single sweet in a plain wrapper.</a:t>
            </a:r>
            <a:endParaRPr lang="en-GB" dirty="0"/>
          </a:p>
        </p:txBody>
      </p:sp>
      <p:pic>
        <p:nvPicPr>
          <p:cNvPr id="20482" name="Picture 2" descr="Image result for continuous line sweet wrapper"/>
          <p:cNvPicPr>
            <a:picLocks noChangeAspect="1" noChangeArrowheads="1"/>
          </p:cNvPicPr>
          <p:nvPr/>
        </p:nvPicPr>
        <p:blipFill>
          <a:blip r:embed="rId4" cstate="print">
            <a:clrChange>
              <a:clrFrom>
                <a:srgbClr val="FFFFFF"/>
              </a:clrFrom>
              <a:clrTo>
                <a:srgbClr val="FFFFFF">
                  <a:alpha val="0"/>
                </a:srgbClr>
              </a:clrTo>
            </a:clrChange>
          </a:blip>
          <a:srcRect l="7910" t="11549" r="10352" b="7716"/>
          <a:stretch>
            <a:fillRect/>
          </a:stretch>
        </p:blipFill>
        <p:spPr bwMode="auto">
          <a:xfrm>
            <a:off x="4716016" y="0"/>
            <a:ext cx="2592288" cy="2560487"/>
          </a:xfrm>
          <a:prstGeom prst="rect">
            <a:avLst/>
          </a:prstGeom>
          <a:noFill/>
        </p:spPr>
      </p:pic>
      <p:pic>
        <p:nvPicPr>
          <p:cNvPr id="20486" name="Picture 6" descr="Image result for continuous line drawing food"/>
          <p:cNvPicPr>
            <a:picLocks noChangeAspect="1" noChangeArrowheads="1"/>
          </p:cNvPicPr>
          <p:nvPr/>
        </p:nvPicPr>
        <p:blipFill>
          <a:blip r:embed="rId5" cstate="print"/>
          <a:srcRect l="6709"/>
          <a:stretch>
            <a:fillRect/>
          </a:stretch>
        </p:blipFill>
        <p:spPr bwMode="auto">
          <a:xfrm>
            <a:off x="4716016" y="2343216"/>
            <a:ext cx="2074730" cy="2237912"/>
          </a:xfrm>
          <a:prstGeom prst="rect">
            <a:avLst/>
          </a:prstGeom>
          <a:noFill/>
        </p:spPr>
      </p:pic>
      <p:pic>
        <p:nvPicPr>
          <p:cNvPr id="20488" name="Picture 8" descr="Image result for pen"/>
          <p:cNvPicPr>
            <a:picLocks noChangeAspect="1" noChangeArrowheads="1"/>
          </p:cNvPicPr>
          <p:nvPr/>
        </p:nvPicPr>
        <p:blipFill>
          <a:blip r:embed="rId6" cstate="print"/>
          <a:srcRect t="38282" b="38323"/>
          <a:stretch>
            <a:fillRect/>
          </a:stretch>
        </p:blipFill>
        <p:spPr bwMode="auto">
          <a:xfrm>
            <a:off x="2123728" y="130920"/>
            <a:ext cx="3600400" cy="561776"/>
          </a:xfrm>
          <a:prstGeom prst="rect">
            <a:avLst/>
          </a:prstGeom>
          <a:noFill/>
        </p:spPr>
      </p:pic>
      <p:cxnSp>
        <p:nvCxnSpPr>
          <p:cNvPr id="15" name="Straight Arrow Connector 14"/>
          <p:cNvCxnSpPr/>
          <p:nvPr/>
        </p:nvCxnSpPr>
        <p:spPr>
          <a:xfrm>
            <a:off x="1763688" y="764704"/>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940152" cy="6126163"/>
          </a:xfrm>
        </p:spPr>
        <p:txBody>
          <a:bodyPr>
            <a:normAutofit/>
          </a:bodyPr>
          <a:lstStyle/>
          <a:p>
            <a:pPr>
              <a:buNone/>
            </a:pPr>
            <a:r>
              <a:rPr lang="en-GB" sz="4800" u="sng" dirty="0" smtClean="0">
                <a:latin typeface="Century Gothic" pitchFamily="34" charset="0"/>
                <a:ea typeface="GulimChe" pitchFamily="49" charset="-127"/>
              </a:rPr>
              <a:t>Task 4-</a:t>
            </a:r>
          </a:p>
        </p:txBody>
      </p:sp>
      <p:sp>
        <p:nvSpPr>
          <p:cNvPr id="6" name="TextBox 5"/>
          <p:cNvSpPr txBox="1"/>
          <p:nvPr/>
        </p:nvSpPr>
        <p:spPr>
          <a:xfrm>
            <a:off x="72008" y="4978336"/>
            <a:ext cx="6516216" cy="1754326"/>
          </a:xfrm>
          <a:prstGeom prst="rect">
            <a:avLst/>
          </a:prstGeom>
          <a:solidFill>
            <a:srgbClr val="FFFF00"/>
          </a:solidFill>
          <a:ln>
            <a:solidFill>
              <a:schemeClr val="tx1"/>
            </a:solidFill>
          </a:ln>
        </p:spPr>
        <p:txBody>
          <a:bodyPr wrap="square" rtlCol="0">
            <a:spAutoFit/>
          </a:bodyPr>
          <a:lstStyle/>
          <a:p>
            <a:r>
              <a:rPr lang="en-GB" b="1" u="sng" dirty="0" smtClean="0"/>
              <a:t>Success Criteria:</a:t>
            </a:r>
          </a:p>
          <a:p>
            <a:r>
              <a:rPr lang="en-GB" b="1" dirty="0">
                <a:solidFill>
                  <a:schemeClr val="accent6">
                    <a:lumMod val="75000"/>
                  </a:schemeClr>
                </a:solidFill>
              </a:rPr>
              <a:t>Expected </a:t>
            </a:r>
            <a:r>
              <a:rPr lang="en-GB" b="1" dirty="0" smtClean="0">
                <a:solidFill>
                  <a:schemeClr val="accent6">
                    <a:lumMod val="75000"/>
                  </a:schemeClr>
                </a:solidFill>
              </a:rPr>
              <a:t>- the </a:t>
            </a:r>
            <a:r>
              <a:rPr lang="en-GB" b="1" dirty="0" smtClean="0">
                <a:solidFill>
                  <a:schemeClr val="accent6">
                    <a:lumMod val="75000"/>
                  </a:schemeClr>
                </a:solidFill>
              </a:rPr>
              <a:t>drawings fills the boxes and colour is applied.</a:t>
            </a:r>
          </a:p>
          <a:p>
            <a:r>
              <a:rPr lang="en-GB" b="1" dirty="0">
                <a:solidFill>
                  <a:schemeClr val="bg1">
                    <a:lumMod val="50000"/>
                  </a:schemeClr>
                </a:solidFill>
              </a:rPr>
              <a:t>Above expectation - the </a:t>
            </a:r>
            <a:r>
              <a:rPr lang="en-GB" b="1" dirty="0" smtClean="0">
                <a:solidFill>
                  <a:schemeClr val="bg1">
                    <a:lumMod val="50000"/>
                  </a:schemeClr>
                </a:solidFill>
              </a:rPr>
              <a:t>brand is recognisable from neatly drawn text and  applied colour.</a:t>
            </a:r>
          </a:p>
          <a:p>
            <a:r>
              <a:rPr lang="en-GB" b="1" dirty="0">
                <a:solidFill>
                  <a:schemeClr val="bg2">
                    <a:lumMod val="25000"/>
                  </a:schemeClr>
                </a:solidFill>
              </a:rPr>
              <a:t>Beyond expected </a:t>
            </a:r>
            <a:r>
              <a:rPr lang="en-GB" b="1" dirty="0" smtClean="0">
                <a:solidFill>
                  <a:schemeClr val="bg2">
                    <a:lumMod val="25000"/>
                  </a:schemeClr>
                </a:solidFill>
              </a:rPr>
              <a:t>- the </a:t>
            </a:r>
            <a:r>
              <a:rPr lang="en-GB" b="1" dirty="0" smtClean="0">
                <a:solidFill>
                  <a:schemeClr val="bg2">
                    <a:lumMod val="25000"/>
                  </a:schemeClr>
                </a:solidFill>
              </a:rPr>
              <a:t>shapes, sizing, text and colour is identical to the original.</a:t>
            </a:r>
            <a:endParaRPr lang="en-GB" b="1" u="sng" dirty="0" smtClean="0"/>
          </a:p>
        </p:txBody>
      </p:sp>
      <p:sp>
        <p:nvSpPr>
          <p:cNvPr id="9" name="Rectangle 8"/>
          <p:cNvSpPr/>
          <p:nvPr/>
        </p:nvSpPr>
        <p:spPr>
          <a:xfrm>
            <a:off x="72008" y="908721"/>
            <a:ext cx="1835696" cy="4104455"/>
          </a:xfrm>
          <a:prstGeom prst="rect">
            <a:avLst/>
          </a:prstGeom>
          <a:solidFill>
            <a:srgbClr val="FF3399"/>
          </a:solidFill>
          <a:ln>
            <a:solidFill>
              <a:schemeClr val="tx1"/>
            </a:solidFill>
          </a:ln>
        </p:spPr>
        <p:txBody>
          <a:bodyPr wrap="square">
            <a:spAutoFit/>
          </a:bodyPr>
          <a:lstStyle/>
          <a:p>
            <a:r>
              <a:rPr lang="en-GB" sz="2000" baseline="0" dirty="0" smtClean="0">
                <a:latin typeface="Century Gothic" pitchFamily="34" charset="0"/>
              </a:rPr>
              <a:t>Find</a:t>
            </a:r>
            <a:r>
              <a:rPr lang="en-GB" sz="2000" dirty="0" smtClean="0">
                <a:latin typeface="Century Gothic" pitchFamily="34" charset="0"/>
              </a:rPr>
              <a:t> 4 ‘sweet treat’ brand logos…       </a:t>
            </a:r>
            <a:r>
              <a:rPr lang="en-GB" sz="1400" dirty="0" smtClean="0">
                <a:latin typeface="Century Gothic" pitchFamily="34" charset="0"/>
              </a:rPr>
              <a:t>e.g. Dairy Milk and Skittles.</a:t>
            </a:r>
          </a:p>
          <a:p>
            <a:r>
              <a:rPr lang="en-GB" sz="2000" dirty="0" smtClean="0">
                <a:latin typeface="Century Gothic" pitchFamily="34" charset="0"/>
              </a:rPr>
              <a:t>…Zoom in and crop the logos into interesting sections. Draw and add colour pencil </a:t>
            </a:r>
            <a:r>
              <a:rPr lang="en-GB" sz="1400" dirty="0" smtClean="0">
                <a:latin typeface="Century Gothic" pitchFamily="34" charset="0"/>
              </a:rPr>
              <a:t>(if you have some).</a:t>
            </a:r>
            <a:endParaRPr lang="en-GB" sz="2000" baseline="0" dirty="0" smtClean="0">
              <a:latin typeface="Century Gothic" pitchFamily="34" charset="0"/>
            </a:endParaRPr>
          </a:p>
        </p:txBody>
      </p:sp>
      <p:sp>
        <p:nvSpPr>
          <p:cNvPr id="10" name="Rectangle 9"/>
          <p:cNvSpPr/>
          <p:nvPr/>
        </p:nvSpPr>
        <p:spPr>
          <a:xfrm>
            <a:off x="6732240" y="5192032"/>
            <a:ext cx="2232248" cy="1477328"/>
          </a:xfrm>
          <a:prstGeom prst="rect">
            <a:avLst/>
          </a:prstGeom>
          <a:solidFill>
            <a:srgbClr val="00CC66"/>
          </a:solidFill>
          <a:ln>
            <a:solidFill>
              <a:schemeClr val="tx1"/>
            </a:solidFill>
          </a:ln>
        </p:spPr>
        <p:txBody>
          <a:bodyPr wrap="square">
            <a:spAutoFit/>
          </a:bodyPr>
          <a:lstStyle/>
          <a:p>
            <a:pPr algn="ctr"/>
            <a:r>
              <a:rPr lang="en-GB" dirty="0" smtClean="0"/>
              <a:t>Tip- draw a box 20cm x 20cm and then split this into 4 smaller boxes like the example seen above.</a:t>
            </a:r>
            <a:endParaRPr lang="en-GB" dirty="0"/>
          </a:p>
        </p:txBody>
      </p:sp>
      <p:sp>
        <p:nvSpPr>
          <p:cNvPr id="11" name="Rectangle 10"/>
          <p:cNvSpPr/>
          <p:nvPr/>
        </p:nvSpPr>
        <p:spPr>
          <a:xfrm>
            <a:off x="1979712" y="3501008"/>
            <a:ext cx="2664296" cy="1477328"/>
          </a:xfrm>
          <a:prstGeom prst="rect">
            <a:avLst/>
          </a:prstGeom>
          <a:solidFill>
            <a:schemeClr val="bg1">
              <a:lumMod val="65000"/>
            </a:schemeClr>
          </a:solidFill>
        </p:spPr>
        <p:txBody>
          <a:bodyPr wrap="square">
            <a:spAutoFit/>
          </a:bodyPr>
          <a:lstStyle/>
          <a:p>
            <a:r>
              <a:rPr lang="en-GB" b="1" u="sng" baseline="0" dirty="0" smtClean="0"/>
              <a:t>Extension</a:t>
            </a:r>
            <a:r>
              <a:rPr lang="en-GB" baseline="0" dirty="0" smtClean="0"/>
              <a:t>- design</a:t>
            </a:r>
            <a:r>
              <a:rPr lang="en-GB" dirty="0" smtClean="0"/>
              <a:t> your own ‘sweet treat’ brand logo (either make it up from scratch or rebrand one of your favourites.</a:t>
            </a:r>
            <a:endParaRPr lang="en-GB" dirty="0"/>
          </a:p>
        </p:txBody>
      </p:sp>
      <p:sp>
        <p:nvSpPr>
          <p:cNvPr id="13" name="TextBox 12"/>
          <p:cNvSpPr txBox="1"/>
          <p:nvPr/>
        </p:nvSpPr>
        <p:spPr>
          <a:xfrm>
            <a:off x="1979712" y="2132856"/>
            <a:ext cx="2664296" cy="1200329"/>
          </a:xfrm>
          <a:prstGeom prst="rect">
            <a:avLst/>
          </a:prstGeom>
          <a:solidFill>
            <a:schemeClr val="bg1">
              <a:lumMod val="75000"/>
            </a:schemeClr>
          </a:solidFill>
        </p:spPr>
        <p:txBody>
          <a:bodyPr wrap="square" rtlCol="0">
            <a:spAutoFit/>
          </a:bodyPr>
          <a:lstStyle/>
          <a:p>
            <a:r>
              <a:rPr lang="en-GB" b="1" u="sng" dirty="0" smtClean="0"/>
              <a:t>Challenge</a:t>
            </a:r>
            <a:r>
              <a:rPr lang="en-GB" dirty="0" smtClean="0"/>
              <a:t>- you could paint one, collage one, colour pencil one and felt tip one.</a:t>
            </a:r>
            <a:endParaRPr lang="en-GB" dirty="0"/>
          </a:p>
        </p:txBody>
      </p:sp>
      <p:sp>
        <p:nvSpPr>
          <p:cNvPr id="14" name="TextBox 13"/>
          <p:cNvSpPr txBox="1"/>
          <p:nvPr/>
        </p:nvSpPr>
        <p:spPr>
          <a:xfrm>
            <a:off x="1979712" y="993502"/>
            <a:ext cx="2664296" cy="923330"/>
          </a:xfrm>
          <a:prstGeom prst="rect">
            <a:avLst/>
          </a:prstGeom>
          <a:solidFill>
            <a:schemeClr val="bg1">
              <a:lumMod val="85000"/>
            </a:schemeClr>
          </a:solidFill>
        </p:spPr>
        <p:txBody>
          <a:bodyPr wrap="square" rtlCol="0">
            <a:spAutoFit/>
          </a:bodyPr>
          <a:lstStyle/>
          <a:p>
            <a:r>
              <a:rPr lang="en-GB" b="1" u="sng" dirty="0" smtClean="0"/>
              <a:t>Helping hand</a:t>
            </a:r>
            <a:r>
              <a:rPr lang="en-GB" dirty="0" smtClean="0"/>
              <a:t>- create one zoomed in  logo in the box.</a:t>
            </a:r>
            <a:endParaRPr lang="en-GB" dirty="0"/>
          </a:p>
        </p:txBody>
      </p:sp>
      <p:pic>
        <p:nvPicPr>
          <p:cNvPr id="22530" name="Picture 2" descr="Image result for colour pencil"/>
          <p:cNvPicPr>
            <a:picLocks noChangeAspect="1" noChangeArrowheads="1"/>
          </p:cNvPicPr>
          <p:nvPr/>
        </p:nvPicPr>
        <p:blipFill>
          <a:blip r:embed="rId3" cstate="print"/>
          <a:srcRect t="23982" b="56315"/>
          <a:stretch>
            <a:fillRect/>
          </a:stretch>
        </p:blipFill>
        <p:spPr bwMode="auto">
          <a:xfrm rot="10800000">
            <a:off x="2232248" y="0"/>
            <a:ext cx="6660232" cy="868723"/>
          </a:xfrm>
          <a:prstGeom prst="rect">
            <a:avLst/>
          </a:prstGeom>
          <a:noFill/>
        </p:spPr>
      </p:pic>
      <p:pic>
        <p:nvPicPr>
          <p:cNvPr id="15" name="Picture 2" descr="Image result for ks3 art close up food"/>
          <p:cNvPicPr>
            <a:picLocks noChangeAspect="1" noChangeArrowheads="1"/>
          </p:cNvPicPr>
          <p:nvPr/>
        </p:nvPicPr>
        <p:blipFill>
          <a:blip r:embed="rId4" cstate="print"/>
          <a:srcRect r="33937" b="50000"/>
          <a:stretch>
            <a:fillRect/>
          </a:stretch>
        </p:blipFill>
        <p:spPr bwMode="auto">
          <a:xfrm>
            <a:off x="4788024" y="836712"/>
            <a:ext cx="2242809" cy="2304256"/>
          </a:xfrm>
          <a:prstGeom prst="rect">
            <a:avLst/>
          </a:prstGeom>
          <a:noFill/>
        </p:spPr>
      </p:pic>
      <p:pic>
        <p:nvPicPr>
          <p:cNvPr id="16" name="Picture 2" descr="Image result for ks3 art close up food"/>
          <p:cNvPicPr>
            <a:picLocks noChangeAspect="1" noChangeArrowheads="1"/>
          </p:cNvPicPr>
          <p:nvPr/>
        </p:nvPicPr>
        <p:blipFill>
          <a:blip r:embed="rId4" cstate="print"/>
          <a:srcRect l="32127" t="51562"/>
          <a:stretch>
            <a:fillRect/>
          </a:stretch>
        </p:blipFill>
        <p:spPr bwMode="auto">
          <a:xfrm>
            <a:off x="6732240" y="2708920"/>
            <a:ext cx="2304256" cy="2232248"/>
          </a:xfrm>
          <a:prstGeom prst="rect">
            <a:avLst/>
          </a:prstGeom>
          <a:noFill/>
        </p:spPr>
      </p:pic>
      <p:pic>
        <p:nvPicPr>
          <p:cNvPr id="2050" name="Picture 2" descr="Image result for chocolate logos"/>
          <p:cNvPicPr>
            <a:picLocks noChangeAspect="1" noChangeArrowheads="1"/>
          </p:cNvPicPr>
          <p:nvPr/>
        </p:nvPicPr>
        <p:blipFill>
          <a:blip r:embed="rId5" cstate="print"/>
          <a:srcRect/>
          <a:stretch>
            <a:fillRect/>
          </a:stretch>
        </p:blipFill>
        <p:spPr bwMode="auto">
          <a:xfrm>
            <a:off x="4716016" y="3212976"/>
            <a:ext cx="1800200" cy="1855877"/>
          </a:xfrm>
          <a:prstGeom prst="rect">
            <a:avLst/>
          </a:prstGeom>
          <a:noFill/>
        </p:spPr>
      </p:pic>
      <p:pic>
        <p:nvPicPr>
          <p:cNvPr id="2054" name="Picture 6" descr="Image result for starbucks"/>
          <p:cNvPicPr>
            <a:picLocks noChangeAspect="1" noChangeArrowheads="1"/>
          </p:cNvPicPr>
          <p:nvPr/>
        </p:nvPicPr>
        <p:blipFill>
          <a:blip r:embed="rId6" cstate="print"/>
          <a:srcRect/>
          <a:stretch>
            <a:fillRect/>
          </a:stretch>
        </p:blipFill>
        <p:spPr bwMode="auto">
          <a:xfrm>
            <a:off x="7236296" y="980728"/>
            <a:ext cx="1586468" cy="1613327"/>
          </a:xfrm>
          <a:prstGeom prst="rect">
            <a:avLst/>
          </a:prstGeom>
          <a:noFill/>
        </p:spPr>
      </p:pic>
      <p:cxnSp>
        <p:nvCxnSpPr>
          <p:cNvPr id="18" name="Straight Arrow Connector 17"/>
          <p:cNvCxnSpPr/>
          <p:nvPr/>
        </p:nvCxnSpPr>
        <p:spPr>
          <a:xfrm flipH="1" flipV="1">
            <a:off x="8460432" y="5013176"/>
            <a:ext cx="14401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835696" y="764704"/>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940152" cy="6126163"/>
          </a:xfrm>
        </p:spPr>
        <p:txBody>
          <a:bodyPr>
            <a:normAutofit/>
          </a:bodyPr>
          <a:lstStyle/>
          <a:p>
            <a:pPr>
              <a:buNone/>
            </a:pPr>
            <a:r>
              <a:rPr lang="en-GB" sz="4800" u="sng" dirty="0" smtClean="0">
                <a:latin typeface="Century Gothic" pitchFamily="34" charset="0"/>
                <a:ea typeface="GulimChe" pitchFamily="49" charset="-127"/>
              </a:rPr>
              <a:t>Task 5-</a:t>
            </a:r>
          </a:p>
        </p:txBody>
      </p:sp>
      <p:sp>
        <p:nvSpPr>
          <p:cNvPr id="6" name="TextBox 5"/>
          <p:cNvSpPr txBox="1"/>
          <p:nvPr/>
        </p:nvSpPr>
        <p:spPr>
          <a:xfrm>
            <a:off x="72008" y="4941168"/>
            <a:ext cx="7020272" cy="1877437"/>
          </a:xfrm>
          <a:prstGeom prst="rect">
            <a:avLst/>
          </a:prstGeom>
          <a:solidFill>
            <a:srgbClr val="FFFF00"/>
          </a:solidFill>
          <a:ln>
            <a:solidFill>
              <a:schemeClr val="tx1"/>
            </a:solidFill>
          </a:ln>
        </p:spPr>
        <p:txBody>
          <a:bodyPr wrap="square" rtlCol="0">
            <a:spAutoFit/>
          </a:bodyPr>
          <a:lstStyle/>
          <a:p>
            <a:r>
              <a:rPr lang="en-GB" b="1" u="sng" dirty="0" smtClean="0"/>
              <a:t>Success Criteria:</a:t>
            </a:r>
          </a:p>
          <a:p>
            <a:r>
              <a:rPr lang="en-GB" sz="1600" b="1" dirty="0">
                <a:solidFill>
                  <a:schemeClr val="accent6">
                    <a:lumMod val="75000"/>
                  </a:schemeClr>
                </a:solidFill>
              </a:rPr>
              <a:t>Expected </a:t>
            </a:r>
            <a:r>
              <a:rPr lang="en-GB" sz="1600" b="1" dirty="0" smtClean="0">
                <a:solidFill>
                  <a:schemeClr val="accent6">
                    <a:lumMod val="75000"/>
                  </a:schemeClr>
                </a:solidFill>
              </a:rPr>
              <a:t>- name </a:t>
            </a:r>
            <a:r>
              <a:rPr lang="en-GB" sz="1600" b="1" dirty="0" smtClean="0">
                <a:solidFill>
                  <a:schemeClr val="accent6">
                    <a:lumMod val="75000"/>
                  </a:schemeClr>
                </a:solidFill>
              </a:rPr>
              <a:t>as title, 5 facts about her/her work, images of her work.</a:t>
            </a:r>
          </a:p>
          <a:p>
            <a:r>
              <a:rPr lang="en-GB" sz="1600" b="1" dirty="0">
                <a:solidFill>
                  <a:schemeClr val="bg1">
                    <a:lumMod val="50000"/>
                  </a:schemeClr>
                </a:solidFill>
              </a:rPr>
              <a:t>Above expectation - interesting </a:t>
            </a:r>
            <a:r>
              <a:rPr lang="en-GB" sz="1600" b="1" dirty="0" smtClean="0">
                <a:solidFill>
                  <a:schemeClr val="bg1">
                    <a:lumMod val="50000"/>
                  </a:schemeClr>
                </a:solidFill>
              </a:rPr>
              <a:t>font for title,  facts written using your own words, images of her work, your opinion of the work and a good layout.</a:t>
            </a:r>
          </a:p>
          <a:p>
            <a:r>
              <a:rPr lang="en-GB" sz="1600" b="1" dirty="0">
                <a:solidFill>
                  <a:schemeClr val="bg2">
                    <a:lumMod val="25000"/>
                  </a:schemeClr>
                </a:solidFill>
              </a:rPr>
              <a:t>Beyond expected </a:t>
            </a:r>
            <a:r>
              <a:rPr lang="en-GB" sz="1600" b="1" dirty="0" smtClean="0">
                <a:solidFill>
                  <a:schemeClr val="bg2">
                    <a:lumMod val="25000"/>
                  </a:schemeClr>
                </a:solidFill>
              </a:rPr>
              <a:t> - silver </a:t>
            </a:r>
            <a:r>
              <a:rPr lang="en-GB" sz="1600" b="1" dirty="0" smtClean="0">
                <a:solidFill>
                  <a:schemeClr val="bg2">
                    <a:lumMod val="25000"/>
                  </a:schemeClr>
                </a:solidFill>
              </a:rPr>
              <a:t>with font style and background/presentation clearly inspired by the artist style; you describe and analyse the work thoroughly yourself and write in your own words.</a:t>
            </a:r>
            <a:endParaRPr lang="en-GB" sz="1600" b="1" u="sng" dirty="0" smtClean="0"/>
          </a:p>
        </p:txBody>
      </p:sp>
      <p:sp>
        <p:nvSpPr>
          <p:cNvPr id="9" name="Rectangle 8"/>
          <p:cNvSpPr/>
          <p:nvPr/>
        </p:nvSpPr>
        <p:spPr>
          <a:xfrm>
            <a:off x="72008" y="939492"/>
            <a:ext cx="1835696" cy="3785652"/>
          </a:xfrm>
          <a:prstGeom prst="rect">
            <a:avLst/>
          </a:prstGeom>
          <a:solidFill>
            <a:srgbClr val="FF3399"/>
          </a:solidFill>
          <a:ln>
            <a:solidFill>
              <a:schemeClr val="tx1"/>
            </a:solidFill>
          </a:ln>
        </p:spPr>
        <p:txBody>
          <a:bodyPr wrap="square">
            <a:spAutoFit/>
          </a:bodyPr>
          <a:lstStyle/>
          <a:p>
            <a:r>
              <a:rPr lang="en-GB" sz="2000" baseline="0" dirty="0" smtClean="0">
                <a:latin typeface="Century Gothic" pitchFamily="34" charset="0"/>
              </a:rPr>
              <a:t>Create an</a:t>
            </a:r>
            <a:r>
              <a:rPr lang="en-GB" sz="2000" dirty="0" smtClean="0">
                <a:latin typeface="Century Gothic" pitchFamily="34" charset="0"/>
              </a:rPr>
              <a:t> artist research page on Sophie Peanut </a:t>
            </a:r>
            <a:r>
              <a:rPr lang="en-GB" sz="1400" dirty="0" smtClean="0">
                <a:latin typeface="Century Gothic" pitchFamily="34" charset="0"/>
              </a:rPr>
              <a:t>(Real surname Baxter</a:t>
            </a:r>
            <a:r>
              <a:rPr lang="en-GB" sz="2000" dirty="0" smtClean="0">
                <a:latin typeface="Century Gothic" pitchFamily="34" charset="0"/>
              </a:rPr>
              <a:t>). An illustrator who likes to tell stories of the world around her.</a:t>
            </a:r>
            <a:endParaRPr lang="en-GB" sz="2000" baseline="0" dirty="0" smtClean="0">
              <a:latin typeface="Century Gothic" pitchFamily="34" charset="0"/>
            </a:endParaRPr>
          </a:p>
        </p:txBody>
      </p:sp>
      <p:sp>
        <p:nvSpPr>
          <p:cNvPr id="10" name="Rectangle 9"/>
          <p:cNvSpPr/>
          <p:nvPr/>
        </p:nvSpPr>
        <p:spPr>
          <a:xfrm>
            <a:off x="7236296" y="5157192"/>
            <a:ext cx="1728192" cy="1477328"/>
          </a:xfrm>
          <a:prstGeom prst="rect">
            <a:avLst/>
          </a:prstGeom>
          <a:solidFill>
            <a:srgbClr val="00CC66"/>
          </a:solidFill>
          <a:ln>
            <a:solidFill>
              <a:schemeClr val="tx1"/>
            </a:solidFill>
          </a:ln>
        </p:spPr>
        <p:txBody>
          <a:bodyPr wrap="square">
            <a:spAutoFit/>
          </a:bodyPr>
          <a:lstStyle/>
          <a:p>
            <a:pPr algn="ctr"/>
            <a:r>
              <a:rPr lang="en-GB" dirty="0" smtClean="0"/>
              <a:t>Tip- the next task is to create your own recipe illustration inspired by hers.</a:t>
            </a:r>
            <a:endParaRPr lang="en-GB" dirty="0"/>
          </a:p>
        </p:txBody>
      </p:sp>
      <p:sp>
        <p:nvSpPr>
          <p:cNvPr id="11" name="Rectangle 10"/>
          <p:cNvSpPr/>
          <p:nvPr/>
        </p:nvSpPr>
        <p:spPr>
          <a:xfrm>
            <a:off x="1979712" y="3596823"/>
            <a:ext cx="2520280" cy="1200329"/>
          </a:xfrm>
          <a:prstGeom prst="rect">
            <a:avLst/>
          </a:prstGeom>
          <a:solidFill>
            <a:schemeClr val="bg1">
              <a:lumMod val="65000"/>
            </a:schemeClr>
          </a:solidFill>
        </p:spPr>
        <p:txBody>
          <a:bodyPr wrap="square">
            <a:spAutoFit/>
          </a:bodyPr>
          <a:lstStyle/>
          <a:p>
            <a:r>
              <a:rPr lang="en-GB" b="1" u="sng" baseline="0" dirty="0" smtClean="0"/>
              <a:t>Extension</a:t>
            </a:r>
            <a:r>
              <a:rPr lang="en-GB" baseline="0" dirty="0" smtClean="0"/>
              <a:t>- bake a ‘sweet treat’ and take</a:t>
            </a:r>
            <a:r>
              <a:rPr lang="en-GB" dirty="0" smtClean="0"/>
              <a:t> photos as you go ready for next lesson’s task.</a:t>
            </a:r>
            <a:endParaRPr lang="en-GB" dirty="0"/>
          </a:p>
        </p:txBody>
      </p:sp>
      <p:sp>
        <p:nvSpPr>
          <p:cNvPr id="13" name="TextBox 12"/>
          <p:cNvSpPr txBox="1"/>
          <p:nvPr/>
        </p:nvSpPr>
        <p:spPr>
          <a:xfrm>
            <a:off x="1979712" y="2505670"/>
            <a:ext cx="2520280" cy="923330"/>
          </a:xfrm>
          <a:prstGeom prst="rect">
            <a:avLst/>
          </a:prstGeom>
          <a:solidFill>
            <a:schemeClr val="bg1">
              <a:lumMod val="75000"/>
            </a:schemeClr>
          </a:solidFill>
        </p:spPr>
        <p:txBody>
          <a:bodyPr wrap="square" rtlCol="0">
            <a:spAutoFit/>
          </a:bodyPr>
          <a:lstStyle/>
          <a:p>
            <a:r>
              <a:rPr lang="en-GB" b="1" u="sng" dirty="0" smtClean="0"/>
              <a:t>Challenge</a:t>
            </a:r>
            <a:r>
              <a:rPr lang="en-GB" dirty="0" smtClean="0"/>
              <a:t>- copy an illustrated recipe of hers onto your research page. </a:t>
            </a:r>
            <a:endParaRPr lang="en-GB" dirty="0"/>
          </a:p>
        </p:txBody>
      </p:sp>
      <p:sp>
        <p:nvSpPr>
          <p:cNvPr id="14" name="TextBox 13"/>
          <p:cNvSpPr txBox="1"/>
          <p:nvPr/>
        </p:nvSpPr>
        <p:spPr>
          <a:xfrm>
            <a:off x="1979712" y="836712"/>
            <a:ext cx="2520280" cy="1477328"/>
          </a:xfrm>
          <a:prstGeom prst="rect">
            <a:avLst/>
          </a:prstGeom>
          <a:solidFill>
            <a:schemeClr val="bg1">
              <a:lumMod val="85000"/>
            </a:schemeClr>
          </a:solidFill>
        </p:spPr>
        <p:txBody>
          <a:bodyPr wrap="square" rtlCol="0">
            <a:spAutoFit/>
          </a:bodyPr>
          <a:lstStyle/>
          <a:p>
            <a:r>
              <a:rPr lang="en-GB" b="1" u="sng" dirty="0" smtClean="0"/>
              <a:t>Helping hand</a:t>
            </a:r>
            <a:r>
              <a:rPr lang="en-GB" dirty="0" smtClean="0"/>
              <a:t>- Where is she from? Did she go to University/What did she study? How does she describe her work?</a:t>
            </a:r>
            <a:endParaRPr lang="en-GB" dirty="0"/>
          </a:p>
        </p:txBody>
      </p:sp>
      <p:pic>
        <p:nvPicPr>
          <p:cNvPr id="17" name="Picture 2" descr="Image result for sophie peanut"/>
          <p:cNvPicPr>
            <a:picLocks noChangeAspect="1" noChangeArrowheads="1"/>
          </p:cNvPicPr>
          <p:nvPr/>
        </p:nvPicPr>
        <p:blipFill>
          <a:blip r:embed="rId3" cstate="print"/>
          <a:srcRect/>
          <a:stretch>
            <a:fillRect/>
          </a:stretch>
        </p:blipFill>
        <p:spPr bwMode="auto">
          <a:xfrm>
            <a:off x="4716016" y="3212976"/>
            <a:ext cx="4248472" cy="1593177"/>
          </a:xfrm>
          <a:prstGeom prst="rect">
            <a:avLst/>
          </a:prstGeom>
          <a:noFill/>
        </p:spPr>
      </p:pic>
      <p:pic>
        <p:nvPicPr>
          <p:cNvPr id="24582" name="Picture 6" descr="Carrot Cake - Illustrated recipe by Sophie Peanut"/>
          <p:cNvPicPr>
            <a:picLocks noChangeAspect="1" noChangeArrowheads="1"/>
          </p:cNvPicPr>
          <p:nvPr/>
        </p:nvPicPr>
        <p:blipFill>
          <a:blip r:embed="rId4" cstate="print"/>
          <a:srcRect r="56516"/>
          <a:stretch>
            <a:fillRect/>
          </a:stretch>
        </p:blipFill>
        <p:spPr bwMode="auto">
          <a:xfrm>
            <a:off x="7452320" y="1772816"/>
            <a:ext cx="1584176" cy="1367322"/>
          </a:xfrm>
          <a:prstGeom prst="rect">
            <a:avLst/>
          </a:prstGeom>
          <a:noFill/>
        </p:spPr>
      </p:pic>
      <p:pic>
        <p:nvPicPr>
          <p:cNvPr id="24580" name="Picture 4" descr="Sophie Peanut (Sophie Baxter) - Picture with sketchbook"/>
          <p:cNvPicPr>
            <a:picLocks noChangeAspect="1" noChangeArrowheads="1"/>
          </p:cNvPicPr>
          <p:nvPr/>
        </p:nvPicPr>
        <p:blipFill>
          <a:blip r:embed="rId5" cstate="print"/>
          <a:srcRect l="13593" r="39381"/>
          <a:stretch>
            <a:fillRect/>
          </a:stretch>
        </p:blipFill>
        <p:spPr bwMode="auto">
          <a:xfrm>
            <a:off x="7934461" y="116632"/>
            <a:ext cx="1102035" cy="1584176"/>
          </a:xfrm>
          <a:prstGeom prst="rect">
            <a:avLst/>
          </a:prstGeom>
          <a:noFill/>
        </p:spPr>
      </p:pic>
      <p:pic>
        <p:nvPicPr>
          <p:cNvPr id="24588" name="Picture 12" descr="Image result for sophie peanut research page art"/>
          <p:cNvPicPr>
            <a:picLocks noChangeAspect="1" noChangeArrowheads="1"/>
          </p:cNvPicPr>
          <p:nvPr/>
        </p:nvPicPr>
        <p:blipFill>
          <a:blip r:embed="rId6" cstate="print"/>
          <a:srcRect/>
          <a:stretch>
            <a:fillRect/>
          </a:stretch>
        </p:blipFill>
        <p:spPr bwMode="auto">
          <a:xfrm>
            <a:off x="4626660" y="188640"/>
            <a:ext cx="2753652" cy="2880320"/>
          </a:xfrm>
          <a:prstGeom prst="rect">
            <a:avLst/>
          </a:prstGeom>
          <a:noFill/>
        </p:spPr>
      </p:pic>
      <p:cxnSp>
        <p:nvCxnSpPr>
          <p:cNvPr id="15" name="Straight Arrow Connector 14"/>
          <p:cNvCxnSpPr/>
          <p:nvPr/>
        </p:nvCxnSpPr>
        <p:spPr>
          <a:xfrm>
            <a:off x="1691680" y="764704"/>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940152" cy="6126163"/>
          </a:xfrm>
        </p:spPr>
        <p:txBody>
          <a:bodyPr>
            <a:normAutofit/>
          </a:bodyPr>
          <a:lstStyle/>
          <a:p>
            <a:pPr>
              <a:buNone/>
            </a:pPr>
            <a:r>
              <a:rPr lang="en-GB" sz="4800" u="sng" dirty="0" smtClean="0">
                <a:latin typeface="Century Gothic" pitchFamily="34" charset="0"/>
                <a:ea typeface="GulimChe" pitchFamily="49" charset="-127"/>
              </a:rPr>
              <a:t>Task 6-</a:t>
            </a:r>
          </a:p>
        </p:txBody>
      </p:sp>
      <p:sp>
        <p:nvSpPr>
          <p:cNvPr id="6" name="TextBox 5"/>
          <p:cNvSpPr txBox="1"/>
          <p:nvPr/>
        </p:nvSpPr>
        <p:spPr>
          <a:xfrm>
            <a:off x="96796" y="4581128"/>
            <a:ext cx="6372200" cy="2308324"/>
          </a:xfrm>
          <a:prstGeom prst="rect">
            <a:avLst/>
          </a:prstGeom>
          <a:solidFill>
            <a:srgbClr val="FFFF00"/>
          </a:solidFill>
          <a:ln>
            <a:solidFill>
              <a:schemeClr val="tx1"/>
            </a:solidFill>
          </a:ln>
        </p:spPr>
        <p:txBody>
          <a:bodyPr wrap="square" rtlCol="0">
            <a:spAutoFit/>
          </a:bodyPr>
          <a:lstStyle/>
          <a:p>
            <a:r>
              <a:rPr lang="en-GB" b="1" u="sng" dirty="0" smtClean="0"/>
              <a:t>Success Criteria:</a:t>
            </a:r>
          </a:p>
          <a:p>
            <a:r>
              <a:rPr lang="en-GB" b="1" dirty="0">
                <a:solidFill>
                  <a:schemeClr val="accent6">
                    <a:lumMod val="75000"/>
                  </a:schemeClr>
                </a:solidFill>
              </a:rPr>
              <a:t>Expected </a:t>
            </a:r>
            <a:r>
              <a:rPr lang="en-GB" b="1" dirty="0" smtClean="0">
                <a:solidFill>
                  <a:schemeClr val="accent6">
                    <a:lumMod val="75000"/>
                  </a:schemeClr>
                </a:solidFill>
              </a:rPr>
              <a:t> -there </a:t>
            </a:r>
            <a:r>
              <a:rPr lang="en-GB" b="1" dirty="0" smtClean="0">
                <a:solidFill>
                  <a:schemeClr val="accent6">
                    <a:lumMod val="75000"/>
                  </a:schemeClr>
                </a:solidFill>
              </a:rPr>
              <a:t>are at least 5 steps and it includes drawings and text.</a:t>
            </a:r>
          </a:p>
          <a:p>
            <a:r>
              <a:rPr lang="en-GB" b="1" dirty="0">
                <a:solidFill>
                  <a:schemeClr val="bg1">
                    <a:lumMod val="50000"/>
                  </a:schemeClr>
                </a:solidFill>
              </a:rPr>
              <a:t>Above expectation - there </a:t>
            </a:r>
            <a:r>
              <a:rPr lang="en-GB" b="1" dirty="0" smtClean="0">
                <a:solidFill>
                  <a:schemeClr val="bg1">
                    <a:lumMod val="50000"/>
                  </a:schemeClr>
                </a:solidFill>
              </a:rPr>
              <a:t>is colour, the layout has been thought about and the drawings tell baking/cooking actions as well as show ingredients.</a:t>
            </a:r>
          </a:p>
          <a:p>
            <a:r>
              <a:rPr lang="en-GB" b="1" dirty="0">
                <a:solidFill>
                  <a:schemeClr val="bg2">
                    <a:lumMod val="25000"/>
                  </a:schemeClr>
                </a:solidFill>
              </a:rPr>
              <a:t>Beyond expected </a:t>
            </a:r>
            <a:r>
              <a:rPr lang="en-GB" b="1" dirty="0" smtClean="0">
                <a:solidFill>
                  <a:schemeClr val="bg2">
                    <a:lumMod val="25000"/>
                  </a:schemeClr>
                </a:solidFill>
              </a:rPr>
              <a:t> - as </a:t>
            </a:r>
            <a:r>
              <a:rPr lang="en-GB" b="1" dirty="0" smtClean="0">
                <a:solidFill>
                  <a:schemeClr val="bg2">
                    <a:lumMod val="25000"/>
                  </a:schemeClr>
                </a:solidFill>
              </a:rPr>
              <a:t>silver plus the style of illustration, layout and text is clearly inspired by Sophie Peanuts work.</a:t>
            </a:r>
            <a:endParaRPr lang="en-GB" b="1" u="sng" dirty="0" smtClean="0"/>
          </a:p>
        </p:txBody>
      </p:sp>
      <p:sp>
        <p:nvSpPr>
          <p:cNvPr id="9" name="Rectangle 8"/>
          <p:cNvSpPr/>
          <p:nvPr/>
        </p:nvSpPr>
        <p:spPr>
          <a:xfrm>
            <a:off x="72008" y="887809"/>
            <a:ext cx="2699792" cy="3693319"/>
          </a:xfrm>
          <a:prstGeom prst="rect">
            <a:avLst/>
          </a:prstGeom>
          <a:solidFill>
            <a:srgbClr val="FF3399"/>
          </a:solidFill>
          <a:ln>
            <a:solidFill>
              <a:schemeClr val="tx1"/>
            </a:solidFill>
          </a:ln>
        </p:spPr>
        <p:txBody>
          <a:bodyPr wrap="square">
            <a:spAutoFit/>
          </a:bodyPr>
          <a:lstStyle/>
          <a:p>
            <a:r>
              <a:rPr lang="en-GB" sz="2000" baseline="0" dirty="0" smtClean="0">
                <a:latin typeface="Century Gothic" pitchFamily="34" charset="0"/>
              </a:rPr>
              <a:t>Create a</a:t>
            </a:r>
            <a:r>
              <a:rPr lang="en-GB" sz="2000" dirty="0" smtClean="0">
                <a:latin typeface="Century Gothic" pitchFamily="34" charset="0"/>
              </a:rPr>
              <a:t> Sophie Peanut inspired </a:t>
            </a:r>
            <a:r>
              <a:rPr lang="en-GB" sz="2000" baseline="0" dirty="0" smtClean="0">
                <a:latin typeface="Century Gothic" pitchFamily="34" charset="0"/>
              </a:rPr>
              <a:t>illustrated recipe of a ‘sweet treat’ you have made recently</a:t>
            </a:r>
            <a:r>
              <a:rPr lang="en-GB" sz="2000" dirty="0" smtClean="0">
                <a:latin typeface="Century Gothic" pitchFamily="34" charset="0"/>
              </a:rPr>
              <a:t> </a:t>
            </a:r>
            <a:r>
              <a:rPr lang="en-GB" sz="1400" baseline="0" dirty="0" smtClean="0">
                <a:latin typeface="Century Gothic" pitchFamily="34" charset="0"/>
              </a:rPr>
              <a:t>(it could be of a savoury meal if you haven’t done any baking)</a:t>
            </a:r>
            <a:r>
              <a:rPr lang="en-GB" sz="2000" baseline="0" dirty="0" smtClean="0">
                <a:latin typeface="Century Gothic" pitchFamily="34" charset="0"/>
              </a:rPr>
              <a:t>.</a:t>
            </a:r>
            <a:r>
              <a:rPr lang="en-GB" sz="2000" dirty="0" smtClean="0">
                <a:latin typeface="Century Gothic" pitchFamily="34" charset="0"/>
              </a:rPr>
              <a:t> Use pencil and apply watercolour/ colour pencil and pen if you can.</a:t>
            </a:r>
            <a:endParaRPr lang="en-GB" sz="2000" baseline="0" dirty="0" smtClean="0">
              <a:latin typeface="Century Gothic" pitchFamily="34" charset="0"/>
            </a:endParaRPr>
          </a:p>
        </p:txBody>
      </p:sp>
      <p:sp>
        <p:nvSpPr>
          <p:cNvPr id="10" name="Rectangle 9"/>
          <p:cNvSpPr/>
          <p:nvPr/>
        </p:nvSpPr>
        <p:spPr>
          <a:xfrm>
            <a:off x="6588224" y="3438286"/>
            <a:ext cx="2448272" cy="3303082"/>
          </a:xfrm>
          <a:prstGeom prst="rect">
            <a:avLst/>
          </a:prstGeom>
          <a:solidFill>
            <a:srgbClr val="00CC66"/>
          </a:solidFill>
          <a:ln>
            <a:solidFill>
              <a:schemeClr val="tx1"/>
            </a:solidFill>
          </a:ln>
        </p:spPr>
        <p:txBody>
          <a:bodyPr wrap="square">
            <a:spAutoFit/>
          </a:bodyPr>
          <a:lstStyle/>
          <a:p>
            <a:pPr algn="ctr"/>
            <a:r>
              <a:rPr lang="en-GB" dirty="0" smtClean="0"/>
              <a:t>Tip- </a:t>
            </a:r>
            <a:r>
              <a:rPr lang="en-GB" sz="1600" dirty="0" smtClean="0"/>
              <a:t>style features of her work include:</a:t>
            </a:r>
          </a:p>
          <a:p>
            <a:pPr algn="ctr"/>
            <a:r>
              <a:rPr lang="en-GB" sz="1600" dirty="0" smtClean="0"/>
              <a:t>-overlapping stages of the recipe</a:t>
            </a:r>
          </a:p>
          <a:p>
            <a:pPr algn="ctr"/>
            <a:r>
              <a:rPr lang="en-GB" sz="1600" dirty="0" smtClean="0"/>
              <a:t>-different scenes and sized drawings</a:t>
            </a:r>
          </a:p>
          <a:p>
            <a:pPr algn="ctr"/>
            <a:r>
              <a:rPr lang="en-GB" sz="1600" dirty="0" smtClean="0"/>
              <a:t>-multiple styles of font which ‘flow’ and move amongst the illustrations</a:t>
            </a:r>
          </a:p>
          <a:p>
            <a:pPr algn="ctr"/>
            <a:r>
              <a:rPr lang="en-GB" sz="1600" dirty="0" smtClean="0"/>
              <a:t>-realistic yet ‘subtly’ applied colour</a:t>
            </a:r>
          </a:p>
          <a:p>
            <a:pPr algn="ctr"/>
            <a:r>
              <a:rPr lang="en-GB" sz="1600" dirty="0" smtClean="0"/>
              <a:t>-use of fine black outlines in areas.</a:t>
            </a:r>
            <a:endParaRPr lang="en-GB" sz="1600" dirty="0"/>
          </a:p>
        </p:txBody>
      </p:sp>
      <p:sp>
        <p:nvSpPr>
          <p:cNvPr id="11" name="Rectangle 10"/>
          <p:cNvSpPr/>
          <p:nvPr/>
        </p:nvSpPr>
        <p:spPr>
          <a:xfrm>
            <a:off x="2843808" y="3657798"/>
            <a:ext cx="3600400" cy="923330"/>
          </a:xfrm>
          <a:prstGeom prst="rect">
            <a:avLst/>
          </a:prstGeom>
          <a:solidFill>
            <a:schemeClr val="bg1">
              <a:lumMod val="65000"/>
            </a:schemeClr>
          </a:solidFill>
        </p:spPr>
        <p:txBody>
          <a:bodyPr wrap="square">
            <a:spAutoFit/>
          </a:bodyPr>
          <a:lstStyle/>
          <a:p>
            <a:r>
              <a:rPr lang="en-GB" b="1" u="sng" baseline="0" dirty="0" smtClean="0"/>
              <a:t>Extension</a:t>
            </a:r>
            <a:r>
              <a:rPr lang="en-GB" baseline="0" dirty="0" smtClean="0"/>
              <a:t>- use Sophie Peanut’s style of portraiture to draw the person who is</a:t>
            </a:r>
            <a:r>
              <a:rPr lang="en-GB" dirty="0" smtClean="0"/>
              <a:t> the main ‘chef’ in your family.</a:t>
            </a:r>
            <a:r>
              <a:rPr lang="en-GB" baseline="0" dirty="0" smtClean="0"/>
              <a:t> </a:t>
            </a:r>
            <a:endParaRPr lang="en-GB" dirty="0"/>
          </a:p>
        </p:txBody>
      </p:sp>
      <p:sp>
        <p:nvSpPr>
          <p:cNvPr id="13" name="TextBox 12"/>
          <p:cNvSpPr txBox="1"/>
          <p:nvPr/>
        </p:nvSpPr>
        <p:spPr>
          <a:xfrm>
            <a:off x="2843808" y="2095688"/>
            <a:ext cx="1944216" cy="1477328"/>
          </a:xfrm>
          <a:prstGeom prst="rect">
            <a:avLst/>
          </a:prstGeom>
          <a:solidFill>
            <a:schemeClr val="bg1">
              <a:lumMod val="75000"/>
            </a:schemeClr>
          </a:solidFill>
        </p:spPr>
        <p:txBody>
          <a:bodyPr wrap="square" rtlCol="0">
            <a:spAutoFit/>
          </a:bodyPr>
          <a:lstStyle/>
          <a:p>
            <a:r>
              <a:rPr lang="en-GB" b="1" u="sng" dirty="0" smtClean="0"/>
              <a:t>Challenge</a:t>
            </a:r>
            <a:r>
              <a:rPr lang="en-GB" dirty="0" smtClean="0"/>
              <a:t>- include people within your illustrations like Sophie Peanut’s work does. </a:t>
            </a:r>
            <a:endParaRPr lang="en-GB" dirty="0"/>
          </a:p>
        </p:txBody>
      </p:sp>
      <p:sp>
        <p:nvSpPr>
          <p:cNvPr id="14" name="TextBox 13"/>
          <p:cNvSpPr txBox="1"/>
          <p:nvPr/>
        </p:nvSpPr>
        <p:spPr>
          <a:xfrm>
            <a:off x="2843808" y="234514"/>
            <a:ext cx="1944216" cy="1754326"/>
          </a:xfrm>
          <a:prstGeom prst="rect">
            <a:avLst/>
          </a:prstGeom>
          <a:solidFill>
            <a:schemeClr val="bg1">
              <a:lumMod val="85000"/>
            </a:schemeClr>
          </a:solidFill>
        </p:spPr>
        <p:txBody>
          <a:bodyPr wrap="square" rtlCol="0">
            <a:spAutoFit/>
          </a:bodyPr>
          <a:lstStyle/>
          <a:p>
            <a:r>
              <a:rPr lang="en-GB" b="1" u="sng" dirty="0" smtClean="0"/>
              <a:t>Helping hand</a:t>
            </a:r>
            <a:r>
              <a:rPr lang="en-GB" dirty="0" smtClean="0"/>
              <a:t>- focus on drawing the ingredients and utensils separately within the drawings.</a:t>
            </a:r>
            <a:endParaRPr lang="en-GB" dirty="0"/>
          </a:p>
        </p:txBody>
      </p:sp>
      <p:pic>
        <p:nvPicPr>
          <p:cNvPr id="26626" name="Picture 2" descr="George's Chocolate Chip Cookies"/>
          <p:cNvPicPr>
            <a:picLocks noChangeAspect="1" noChangeArrowheads="1"/>
          </p:cNvPicPr>
          <p:nvPr/>
        </p:nvPicPr>
        <p:blipFill>
          <a:blip r:embed="rId3" cstate="print"/>
          <a:srcRect/>
          <a:stretch>
            <a:fillRect/>
          </a:stretch>
        </p:blipFill>
        <p:spPr bwMode="auto">
          <a:xfrm>
            <a:off x="4888739" y="72008"/>
            <a:ext cx="4147757" cy="1556792"/>
          </a:xfrm>
          <a:prstGeom prst="rect">
            <a:avLst/>
          </a:prstGeom>
          <a:noFill/>
        </p:spPr>
      </p:pic>
      <p:pic>
        <p:nvPicPr>
          <p:cNvPr id="26628" name="Picture 4" descr="Brioche des rois illustration - in pen and watercolour by Sophie Peanut"/>
          <p:cNvPicPr>
            <a:picLocks noChangeAspect="1" noChangeArrowheads="1"/>
          </p:cNvPicPr>
          <p:nvPr/>
        </p:nvPicPr>
        <p:blipFill>
          <a:blip r:embed="rId4" cstate="print"/>
          <a:srcRect/>
          <a:stretch>
            <a:fillRect/>
          </a:stretch>
        </p:blipFill>
        <p:spPr bwMode="auto">
          <a:xfrm>
            <a:off x="4860032" y="1772816"/>
            <a:ext cx="4176464" cy="1567567"/>
          </a:xfrm>
          <a:prstGeom prst="rect">
            <a:avLst/>
          </a:prstGeom>
          <a:noFill/>
        </p:spPr>
      </p:pic>
      <p:cxnSp>
        <p:nvCxnSpPr>
          <p:cNvPr id="12" name="Straight Arrow Connector 11"/>
          <p:cNvCxnSpPr/>
          <p:nvPr/>
        </p:nvCxnSpPr>
        <p:spPr>
          <a:xfrm>
            <a:off x="2339752" y="764704"/>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940152" cy="6126163"/>
          </a:xfrm>
        </p:spPr>
        <p:txBody>
          <a:bodyPr>
            <a:normAutofit/>
          </a:bodyPr>
          <a:lstStyle/>
          <a:p>
            <a:pPr>
              <a:buNone/>
            </a:pPr>
            <a:r>
              <a:rPr lang="en-GB" sz="4800" u="sng" dirty="0" smtClean="0">
                <a:latin typeface="Century Gothic" pitchFamily="34" charset="0"/>
                <a:ea typeface="GulimChe" pitchFamily="49" charset="-127"/>
              </a:rPr>
              <a:t>Task 7-</a:t>
            </a:r>
          </a:p>
        </p:txBody>
      </p:sp>
      <p:sp>
        <p:nvSpPr>
          <p:cNvPr id="6" name="TextBox 5"/>
          <p:cNvSpPr txBox="1"/>
          <p:nvPr/>
        </p:nvSpPr>
        <p:spPr>
          <a:xfrm>
            <a:off x="107504" y="5205393"/>
            <a:ext cx="6768752" cy="1754326"/>
          </a:xfrm>
          <a:prstGeom prst="rect">
            <a:avLst/>
          </a:prstGeom>
          <a:solidFill>
            <a:srgbClr val="FFFF00"/>
          </a:solidFill>
          <a:ln>
            <a:solidFill>
              <a:schemeClr val="tx1"/>
            </a:solidFill>
          </a:ln>
        </p:spPr>
        <p:txBody>
          <a:bodyPr wrap="square" rtlCol="0">
            <a:spAutoFit/>
          </a:bodyPr>
          <a:lstStyle/>
          <a:p>
            <a:r>
              <a:rPr lang="en-GB" b="1" u="sng" dirty="0" smtClean="0"/>
              <a:t>Success Criteria:</a:t>
            </a:r>
          </a:p>
          <a:p>
            <a:r>
              <a:rPr lang="en-GB" b="1" dirty="0">
                <a:solidFill>
                  <a:schemeClr val="accent6">
                    <a:lumMod val="75000"/>
                  </a:schemeClr>
                </a:solidFill>
              </a:rPr>
              <a:t>Expected </a:t>
            </a:r>
            <a:r>
              <a:rPr lang="en-GB" b="1" dirty="0" smtClean="0">
                <a:solidFill>
                  <a:schemeClr val="accent6">
                    <a:lumMod val="75000"/>
                  </a:schemeClr>
                </a:solidFill>
              </a:rPr>
              <a:t>- the </a:t>
            </a:r>
            <a:r>
              <a:rPr lang="en-GB" b="1" dirty="0" smtClean="0">
                <a:solidFill>
                  <a:schemeClr val="accent6">
                    <a:lumMod val="75000"/>
                  </a:schemeClr>
                </a:solidFill>
              </a:rPr>
              <a:t>two images ‘mash-up’ generally well together.</a:t>
            </a:r>
          </a:p>
          <a:p>
            <a:r>
              <a:rPr lang="en-GB" b="1" dirty="0">
                <a:solidFill>
                  <a:schemeClr val="bg1">
                    <a:lumMod val="50000"/>
                  </a:schemeClr>
                </a:solidFill>
              </a:rPr>
              <a:t>Above expectation - the </a:t>
            </a:r>
            <a:r>
              <a:rPr lang="en-GB" b="1" dirty="0" smtClean="0">
                <a:solidFill>
                  <a:schemeClr val="bg1">
                    <a:lumMod val="50000"/>
                  </a:schemeClr>
                </a:solidFill>
              </a:rPr>
              <a:t>two images align successfully and create a good illusion.</a:t>
            </a:r>
          </a:p>
          <a:p>
            <a:r>
              <a:rPr lang="en-GB" b="1" dirty="0">
                <a:solidFill>
                  <a:schemeClr val="bg2">
                    <a:lumMod val="25000"/>
                  </a:schemeClr>
                </a:solidFill>
              </a:rPr>
              <a:t>Beyond expected </a:t>
            </a:r>
            <a:r>
              <a:rPr lang="en-GB" b="1" dirty="0" smtClean="0">
                <a:solidFill>
                  <a:schemeClr val="bg2">
                    <a:lumMod val="25000"/>
                  </a:schemeClr>
                </a:solidFill>
              </a:rPr>
              <a:t>- the </a:t>
            </a:r>
            <a:r>
              <a:rPr lang="en-GB" b="1" dirty="0" smtClean="0">
                <a:solidFill>
                  <a:schemeClr val="bg2">
                    <a:lumMod val="25000"/>
                  </a:schemeClr>
                </a:solidFill>
              </a:rPr>
              <a:t>alignment is seamless, the image has some humour and the background is consistent to help the illusion further. </a:t>
            </a:r>
            <a:endParaRPr lang="en-GB" b="1" u="sng" dirty="0" smtClean="0"/>
          </a:p>
        </p:txBody>
      </p:sp>
      <p:sp>
        <p:nvSpPr>
          <p:cNvPr id="9" name="Rectangle 8"/>
          <p:cNvSpPr/>
          <p:nvPr/>
        </p:nvSpPr>
        <p:spPr>
          <a:xfrm>
            <a:off x="72008" y="836712"/>
            <a:ext cx="2483768" cy="4401205"/>
          </a:xfrm>
          <a:prstGeom prst="rect">
            <a:avLst/>
          </a:prstGeom>
          <a:solidFill>
            <a:srgbClr val="FF3399"/>
          </a:solidFill>
          <a:ln>
            <a:solidFill>
              <a:schemeClr val="tx1"/>
            </a:solidFill>
          </a:ln>
        </p:spPr>
        <p:txBody>
          <a:bodyPr wrap="square">
            <a:spAutoFit/>
          </a:bodyPr>
          <a:lstStyle/>
          <a:p>
            <a:r>
              <a:rPr lang="en-GB" sz="2000" dirty="0" smtClean="0">
                <a:latin typeface="Century Gothic" pitchFamily="34" charset="0"/>
              </a:rPr>
              <a:t>Look at the work of Stephen </a:t>
            </a:r>
            <a:r>
              <a:rPr lang="en-GB" sz="2000" dirty="0" err="1" smtClean="0">
                <a:latin typeface="Century Gothic" pitchFamily="34" charset="0"/>
              </a:rPr>
              <a:t>McMennamy’s</a:t>
            </a:r>
            <a:r>
              <a:rPr lang="en-GB" sz="2000" dirty="0" smtClean="0">
                <a:latin typeface="Century Gothic" pitchFamily="34" charset="0"/>
              </a:rPr>
              <a:t> ‘combo photos / photo mash-ups’ and create one to as many as you like of your own. Photograph your two objects and either by hand or on the computer ‘stitch’ them together. </a:t>
            </a:r>
            <a:endParaRPr lang="en-GB" sz="2000" baseline="0" dirty="0" smtClean="0">
              <a:latin typeface="Century Gothic" pitchFamily="34" charset="0"/>
            </a:endParaRPr>
          </a:p>
        </p:txBody>
      </p:sp>
      <p:sp>
        <p:nvSpPr>
          <p:cNvPr id="10" name="Rectangle 9"/>
          <p:cNvSpPr/>
          <p:nvPr/>
        </p:nvSpPr>
        <p:spPr>
          <a:xfrm>
            <a:off x="7020272" y="5469031"/>
            <a:ext cx="2016224" cy="1200329"/>
          </a:xfrm>
          <a:prstGeom prst="rect">
            <a:avLst/>
          </a:prstGeom>
          <a:solidFill>
            <a:srgbClr val="00CC66"/>
          </a:solidFill>
          <a:ln>
            <a:solidFill>
              <a:schemeClr val="tx1"/>
            </a:solidFill>
          </a:ln>
        </p:spPr>
        <p:txBody>
          <a:bodyPr wrap="square">
            <a:spAutoFit/>
          </a:bodyPr>
          <a:lstStyle/>
          <a:p>
            <a:pPr algn="ctr"/>
            <a:r>
              <a:rPr lang="en-GB" dirty="0" smtClean="0"/>
              <a:t>Tip- make sure you photograph in good light for more successful imagery.</a:t>
            </a:r>
            <a:endParaRPr lang="en-GB" sz="1600" dirty="0"/>
          </a:p>
        </p:txBody>
      </p:sp>
      <p:sp>
        <p:nvSpPr>
          <p:cNvPr id="11" name="Rectangle 10"/>
          <p:cNvSpPr/>
          <p:nvPr/>
        </p:nvSpPr>
        <p:spPr>
          <a:xfrm>
            <a:off x="2627784" y="4005064"/>
            <a:ext cx="2160240" cy="1200329"/>
          </a:xfrm>
          <a:prstGeom prst="rect">
            <a:avLst/>
          </a:prstGeom>
          <a:solidFill>
            <a:schemeClr val="bg1">
              <a:lumMod val="65000"/>
            </a:schemeClr>
          </a:solidFill>
        </p:spPr>
        <p:txBody>
          <a:bodyPr wrap="square">
            <a:spAutoFit/>
          </a:bodyPr>
          <a:lstStyle/>
          <a:p>
            <a:r>
              <a:rPr lang="en-GB" b="1" u="sng" baseline="0" dirty="0" smtClean="0"/>
              <a:t>Extension</a:t>
            </a:r>
            <a:r>
              <a:rPr lang="en-GB" baseline="0" dirty="0" smtClean="0"/>
              <a:t>- create a research page on Stephen </a:t>
            </a:r>
            <a:r>
              <a:rPr lang="en-GB" baseline="0" dirty="0" err="1" smtClean="0"/>
              <a:t>McMennamy</a:t>
            </a:r>
            <a:r>
              <a:rPr lang="en-GB" baseline="0" dirty="0" smtClean="0"/>
              <a:t>.</a:t>
            </a:r>
            <a:endParaRPr lang="en-GB" dirty="0"/>
          </a:p>
        </p:txBody>
      </p:sp>
      <p:sp>
        <p:nvSpPr>
          <p:cNvPr id="13" name="TextBox 12"/>
          <p:cNvSpPr txBox="1"/>
          <p:nvPr/>
        </p:nvSpPr>
        <p:spPr>
          <a:xfrm>
            <a:off x="2627784" y="2132856"/>
            <a:ext cx="2160240" cy="1754326"/>
          </a:xfrm>
          <a:prstGeom prst="rect">
            <a:avLst/>
          </a:prstGeom>
          <a:solidFill>
            <a:schemeClr val="bg1">
              <a:lumMod val="75000"/>
            </a:schemeClr>
          </a:solidFill>
        </p:spPr>
        <p:txBody>
          <a:bodyPr wrap="square" rtlCol="0">
            <a:spAutoFit/>
          </a:bodyPr>
          <a:lstStyle/>
          <a:p>
            <a:r>
              <a:rPr lang="en-GB" b="1" u="sng" dirty="0" smtClean="0"/>
              <a:t>Challenge</a:t>
            </a:r>
            <a:r>
              <a:rPr lang="en-GB" dirty="0" smtClean="0"/>
              <a:t>- create one/several to represent you/your family members favourite sweet foods/hobbies??</a:t>
            </a:r>
            <a:endParaRPr lang="en-GB" dirty="0"/>
          </a:p>
        </p:txBody>
      </p:sp>
      <p:sp>
        <p:nvSpPr>
          <p:cNvPr id="14" name="TextBox 13"/>
          <p:cNvSpPr txBox="1"/>
          <p:nvPr/>
        </p:nvSpPr>
        <p:spPr>
          <a:xfrm>
            <a:off x="2627784" y="260648"/>
            <a:ext cx="2160240" cy="1754326"/>
          </a:xfrm>
          <a:prstGeom prst="rect">
            <a:avLst/>
          </a:prstGeom>
          <a:solidFill>
            <a:schemeClr val="bg1">
              <a:lumMod val="85000"/>
            </a:schemeClr>
          </a:solidFill>
        </p:spPr>
        <p:txBody>
          <a:bodyPr wrap="square" rtlCol="0">
            <a:spAutoFit/>
          </a:bodyPr>
          <a:lstStyle/>
          <a:p>
            <a:r>
              <a:rPr lang="en-GB" b="1" u="sng" dirty="0" smtClean="0"/>
              <a:t>Helping hand</a:t>
            </a:r>
            <a:r>
              <a:rPr lang="en-GB" dirty="0" smtClean="0"/>
              <a:t>- you could use images from online if you find taking the photo yourself too tricky for whatever reason.</a:t>
            </a:r>
            <a:endParaRPr lang="en-GB" dirty="0"/>
          </a:p>
        </p:txBody>
      </p:sp>
      <p:cxnSp>
        <p:nvCxnSpPr>
          <p:cNvPr id="12" name="Straight Arrow Connector 11"/>
          <p:cNvCxnSpPr/>
          <p:nvPr/>
        </p:nvCxnSpPr>
        <p:spPr>
          <a:xfrm>
            <a:off x="2339752" y="764704"/>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3794" name="Picture 2" descr="Image result for stephen mcmennamy"/>
          <p:cNvPicPr>
            <a:picLocks noChangeAspect="1" noChangeArrowheads="1"/>
          </p:cNvPicPr>
          <p:nvPr/>
        </p:nvPicPr>
        <p:blipFill>
          <a:blip r:embed="rId3" cstate="print"/>
          <a:srcRect l="24496"/>
          <a:stretch>
            <a:fillRect/>
          </a:stretch>
        </p:blipFill>
        <p:spPr bwMode="auto">
          <a:xfrm>
            <a:off x="6444208" y="116632"/>
            <a:ext cx="2590600" cy="1803766"/>
          </a:xfrm>
          <a:prstGeom prst="rect">
            <a:avLst/>
          </a:prstGeom>
          <a:noFill/>
        </p:spPr>
      </p:pic>
      <p:pic>
        <p:nvPicPr>
          <p:cNvPr id="33796" name="Picture 4" descr="Image result for stephen mcmennamy"/>
          <p:cNvPicPr>
            <a:picLocks noChangeAspect="1" noChangeArrowheads="1"/>
          </p:cNvPicPr>
          <p:nvPr/>
        </p:nvPicPr>
        <p:blipFill>
          <a:blip r:embed="rId4" cstate="print"/>
          <a:srcRect l="19231" r="23077"/>
          <a:stretch>
            <a:fillRect/>
          </a:stretch>
        </p:blipFill>
        <p:spPr bwMode="auto">
          <a:xfrm>
            <a:off x="6228184" y="1988840"/>
            <a:ext cx="618425" cy="1071936"/>
          </a:xfrm>
          <a:prstGeom prst="rect">
            <a:avLst/>
          </a:prstGeom>
          <a:noFill/>
        </p:spPr>
      </p:pic>
      <p:pic>
        <p:nvPicPr>
          <p:cNvPr id="33798" name="Picture 6" descr="Image result for stephen mcmennamy"/>
          <p:cNvPicPr>
            <a:picLocks noChangeAspect="1" noChangeArrowheads="1"/>
          </p:cNvPicPr>
          <p:nvPr/>
        </p:nvPicPr>
        <p:blipFill>
          <a:blip r:embed="rId5" cstate="print"/>
          <a:srcRect/>
          <a:stretch>
            <a:fillRect/>
          </a:stretch>
        </p:blipFill>
        <p:spPr bwMode="auto">
          <a:xfrm>
            <a:off x="5508104" y="2420888"/>
            <a:ext cx="648072" cy="648072"/>
          </a:xfrm>
          <a:prstGeom prst="rect">
            <a:avLst/>
          </a:prstGeom>
          <a:noFill/>
        </p:spPr>
      </p:pic>
      <p:pic>
        <p:nvPicPr>
          <p:cNvPr id="33800" name="Picture 8" descr="Image result for stephen mcmennamy"/>
          <p:cNvPicPr>
            <a:picLocks noChangeAspect="1" noChangeArrowheads="1"/>
          </p:cNvPicPr>
          <p:nvPr/>
        </p:nvPicPr>
        <p:blipFill>
          <a:blip r:embed="rId6" cstate="print"/>
          <a:srcRect l="16103" r="16040"/>
          <a:stretch>
            <a:fillRect/>
          </a:stretch>
        </p:blipFill>
        <p:spPr bwMode="auto">
          <a:xfrm>
            <a:off x="4860032" y="116632"/>
            <a:ext cx="1514740" cy="2232248"/>
          </a:xfrm>
          <a:prstGeom prst="rect">
            <a:avLst/>
          </a:prstGeom>
          <a:noFill/>
        </p:spPr>
      </p:pic>
      <p:pic>
        <p:nvPicPr>
          <p:cNvPr id="33802" name="Picture 10" descr="Image result for stephen mcmennamy"/>
          <p:cNvPicPr>
            <a:picLocks noChangeAspect="1" noChangeArrowheads="1"/>
          </p:cNvPicPr>
          <p:nvPr/>
        </p:nvPicPr>
        <p:blipFill>
          <a:blip r:embed="rId7" cstate="print"/>
          <a:srcRect/>
          <a:stretch>
            <a:fillRect/>
          </a:stretch>
        </p:blipFill>
        <p:spPr bwMode="auto">
          <a:xfrm>
            <a:off x="4860032" y="3140968"/>
            <a:ext cx="2016224" cy="2016224"/>
          </a:xfrm>
          <a:prstGeom prst="rect">
            <a:avLst/>
          </a:prstGeom>
          <a:noFill/>
        </p:spPr>
      </p:pic>
      <p:pic>
        <p:nvPicPr>
          <p:cNvPr id="33804" name="Picture 12" descr="Image result for stephen mcmennamy"/>
          <p:cNvPicPr>
            <a:picLocks noChangeAspect="1" noChangeArrowheads="1"/>
          </p:cNvPicPr>
          <p:nvPr/>
        </p:nvPicPr>
        <p:blipFill>
          <a:blip r:embed="rId8" cstate="print"/>
          <a:srcRect t="23980" b="14357"/>
          <a:stretch>
            <a:fillRect/>
          </a:stretch>
        </p:blipFill>
        <p:spPr bwMode="auto">
          <a:xfrm>
            <a:off x="6923401" y="1988840"/>
            <a:ext cx="2113095" cy="1296144"/>
          </a:xfrm>
          <a:prstGeom prst="rect">
            <a:avLst/>
          </a:prstGeom>
          <a:noFill/>
        </p:spPr>
      </p:pic>
      <p:pic>
        <p:nvPicPr>
          <p:cNvPr id="33806" name="Picture 14" descr="Image result for stephen mcmennamy"/>
          <p:cNvPicPr>
            <a:picLocks noChangeAspect="1" noChangeArrowheads="1"/>
          </p:cNvPicPr>
          <p:nvPr/>
        </p:nvPicPr>
        <p:blipFill>
          <a:blip r:embed="rId9" cstate="print"/>
          <a:srcRect/>
          <a:stretch>
            <a:fillRect/>
          </a:stretch>
        </p:blipFill>
        <p:spPr bwMode="auto">
          <a:xfrm>
            <a:off x="7236296" y="3356992"/>
            <a:ext cx="1800200" cy="1800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940152" cy="6126163"/>
          </a:xfrm>
        </p:spPr>
        <p:txBody>
          <a:bodyPr>
            <a:normAutofit/>
          </a:bodyPr>
          <a:lstStyle/>
          <a:p>
            <a:pPr>
              <a:buNone/>
            </a:pPr>
            <a:r>
              <a:rPr lang="en-GB" sz="4800" u="sng" dirty="0" smtClean="0">
                <a:latin typeface="Century Gothic" pitchFamily="34" charset="0"/>
                <a:ea typeface="GulimChe" pitchFamily="49" charset="-127"/>
              </a:rPr>
              <a:t>Task 8-</a:t>
            </a:r>
          </a:p>
        </p:txBody>
      </p:sp>
      <p:sp>
        <p:nvSpPr>
          <p:cNvPr id="6" name="TextBox 5"/>
          <p:cNvSpPr txBox="1"/>
          <p:nvPr/>
        </p:nvSpPr>
        <p:spPr>
          <a:xfrm>
            <a:off x="72008" y="4448020"/>
            <a:ext cx="6660232" cy="2308324"/>
          </a:xfrm>
          <a:prstGeom prst="rect">
            <a:avLst/>
          </a:prstGeom>
          <a:solidFill>
            <a:srgbClr val="FFFF00"/>
          </a:solidFill>
          <a:ln>
            <a:solidFill>
              <a:schemeClr val="tx1"/>
            </a:solidFill>
          </a:ln>
        </p:spPr>
        <p:txBody>
          <a:bodyPr wrap="square" rtlCol="0">
            <a:spAutoFit/>
          </a:bodyPr>
          <a:lstStyle/>
          <a:p>
            <a:r>
              <a:rPr lang="en-GB" b="1" u="sng" dirty="0" smtClean="0"/>
              <a:t>Success Criteria:</a:t>
            </a:r>
          </a:p>
          <a:p>
            <a:r>
              <a:rPr lang="en-GB" b="1" dirty="0">
                <a:solidFill>
                  <a:schemeClr val="accent6">
                    <a:lumMod val="75000"/>
                  </a:schemeClr>
                </a:solidFill>
              </a:rPr>
              <a:t>Expected </a:t>
            </a:r>
            <a:r>
              <a:rPr lang="en-GB" b="1" dirty="0" smtClean="0">
                <a:solidFill>
                  <a:schemeClr val="accent6">
                    <a:lumMod val="75000"/>
                  </a:schemeClr>
                </a:solidFill>
              </a:rPr>
              <a:t> -at </a:t>
            </a:r>
            <a:r>
              <a:rPr lang="en-GB" b="1" dirty="0" smtClean="0">
                <a:solidFill>
                  <a:schemeClr val="accent6">
                    <a:lumMod val="75000"/>
                  </a:schemeClr>
                </a:solidFill>
              </a:rPr>
              <a:t>least one item from a previous task has been included.</a:t>
            </a:r>
          </a:p>
          <a:p>
            <a:r>
              <a:rPr lang="en-GB" b="1" dirty="0">
                <a:solidFill>
                  <a:schemeClr val="bg1">
                    <a:lumMod val="50000"/>
                  </a:schemeClr>
                </a:solidFill>
              </a:rPr>
              <a:t>Above expectation - colour </a:t>
            </a:r>
            <a:r>
              <a:rPr lang="en-GB" b="1" dirty="0" smtClean="0">
                <a:solidFill>
                  <a:schemeClr val="bg1">
                    <a:lumMod val="50000"/>
                  </a:schemeClr>
                </a:solidFill>
              </a:rPr>
              <a:t>has been applied to the objects and the space is filled well. The repeat pattern process has been understood (S </a:t>
            </a:r>
            <a:r>
              <a:rPr lang="en-GB" b="1" dirty="0" smtClean="0">
                <a:solidFill>
                  <a:schemeClr val="bg2">
                    <a:lumMod val="25000"/>
                  </a:schemeClr>
                </a:solidFill>
              </a:rPr>
              <a:t>and G</a:t>
            </a:r>
            <a:r>
              <a:rPr lang="en-GB" b="1" dirty="0" smtClean="0">
                <a:solidFill>
                  <a:schemeClr val="bg1">
                    <a:lumMod val="50000"/>
                  </a:schemeClr>
                </a:solidFill>
              </a:rPr>
              <a:t>).</a:t>
            </a:r>
          </a:p>
          <a:p>
            <a:r>
              <a:rPr lang="en-GB" b="1" dirty="0">
                <a:solidFill>
                  <a:schemeClr val="bg2">
                    <a:lumMod val="25000"/>
                  </a:schemeClr>
                </a:solidFill>
              </a:rPr>
              <a:t>Beyond expected </a:t>
            </a:r>
            <a:r>
              <a:rPr lang="en-GB" b="1" dirty="0" smtClean="0">
                <a:solidFill>
                  <a:schemeClr val="bg2">
                    <a:lumMod val="25000"/>
                  </a:schemeClr>
                </a:solidFill>
              </a:rPr>
              <a:t>- colour </a:t>
            </a:r>
            <a:r>
              <a:rPr lang="en-GB" b="1" dirty="0" smtClean="0">
                <a:solidFill>
                  <a:schemeClr val="bg2">
                    <a:lumMod val="25000"/>
                  </a:schemeClr>
                </a:solidFill>
              </a:rPr>
              <a:t>has been applied neatly to the background &amp; objects, the composition is interesting and the drawings are refined.</a:t>
            </a:r>
            <a:endParaRPr lang="en-GB" b="1" u="sng" dirty="0" smtClean="0"/>
          </a:p>
        </p:txBody>
      </p:sp>
      <p:sp>
        <p:nvSpPr>
          <p:cNvPr id="9" name="Rectangle 8"/>
          <p:cNvSpPr/>
          <p:nvPr/>
        </p:nvSpPr>
        <p:spPr>
          <a:xfrm>
            <a:off x="72008" y="816094"/>
            <a:ext cx="1835696" cy="3785652"/>
          </a:xfrm>
          <a:prstGeom prst="rect">
            <a:avLst/>
          </a:prstGeom>
          <a:solidFill>
            <a:srgbClr val="FF3399"/>
          </a:solidFill>
          <a:ln>
            <a:solidFill>
              <a:schemeClr val="tx1"/>
            </a:solidFill>
          </a:ln>
        </p:spPr>
        <p:txBody>
          <a:bodyPr wrap="square">
            <a:spAutoFit/>
          </a:bodyPr>
          <a:lstStyle/>
          <a:p>
            <a:r>
              <a:rPr lang="en-GB" sz="2000" baseline="0" dirty="0" smtClean="0">
                <a:latin typeface="Century Gothic" pitchFamily="34" charset="0"/>
              </a:rPr>
              <a:t>Design a ‘sweet treat’ inspired</a:t>
            </a:r>
            <a:r>
              <a:rPr lang="en-GB" sz="2000" dirty="0" smtClean="0">
                <a:latin typeface="Century Gothic" pitchFamily="34" charset="0"/>
              </a:rPr>
              <a:t> repeat pattern. Try to include imagery from the work you have created within this project.</a:t>
            </a:r>
            <a:endParaRPr lang="en-GB" sz="2000" baseline="0" dirty="0" smtClean="0">
              <a:latin typeface="Century Gothic" pitchFamily="34" charset="0"/>
            </a:endParaRPr>
          </a:p>
        </p:txBody>
      </p:sp>
      <p:sp>
        <p:nvSpPr>
          <p:cNvPr id="10" name="Rectangle 9"/>
          <p:cNvSpPr/>
          <p:nvPr/>
        </p:nvSpPr>
        <p:spPr>
          <a:xfrm>
            <a:off x="6732240" y="4797152"/>
            <a:ext cx="2304256" cy="1938992"/>
          </a:xfrm>
          <a:prstGeom prst="rect">
            <a:avLst/>
          </a:prstGeom>
          <a:solidFill>
            <a:srgbClr val="00CC66"/>
          </a:solidFill>
          <a:ln>
            <a:solidFill>
              <a:schemeClr val="tx1"/>
            </a:solidFill>
          </a:ln>
        </p:spPr>
        <p:txBody>
          <a:bodyPr wrap="square">
            <a:spAutoFit/>
          </a:bodyPr>
          <a:lstStyle/>
          <a:p>
            <a:pPr algn="ctr"/>
            <a:r>
              <a:rPr lang="en-GB" dirty="0" smtClean="0"/>
              <a:t>Tip- use the resource provided and this video to help if needed. </a:t>
            </a:r>
            <a:r>
              <a:rPr lang="en-GB" sz="1600" dirty="0" smtClean="0"/>
              <a:t>https://www.facebook.com/skillshare/videos/1252756628083104/</a:t>
            </a:r>
            <a:endParaRPr lang="en-GB" dirty="0"/>
          </a:p>
        </p:txBody>
      </p:sp>
      <p:sp>
        <p:nvSpPr>
          <p:cNvPr id="11" name="Rectangle 10"/>
          <p:cNvSpPr/>
          <p:nvPr/>
        </p:nvSpPr>
        <p:spPr>
          <a:xfrm>
            <a:off x="1949062" y="3291371"/>
            <a:ext cx="2520280" cy="923330"/>
          </a:xfrm>
          <a:prstGeom prst="rect">
            <a:avLst/>
          </a:prstGeom>
          <a:solidFill>
            <a:schemeClr val="bg1">
              <a:lumMod val="65000"/>
            </a:schemeClr>
          </a:solidFill>
        </p:spPr>
        <p:txBody>
          <a:bodyPr wrap="square">
            <a:spAutoFit/>
          </a:bodyPr>
          <a:lstStyle/>
          <a:p>
            <a:r>
              <a:rPr lang="en-GB" b="1" u="sng" baseline="0" dirty="0" smtClean="0"/>
              <a:t>Extension</a:t>
            </a:r>
            <a:r>
              <a:rPr lang="en-GB" baseline="0" dirty="0" smtClean="0"/>
              <a:t>- see</a:t>
            </a:r>
            <a:r>
              <a:rPr lang="en-GB" dirty="0" smtClean="0"/>
              <a:t> extension box on the ‘repeat pattern process’ page…</a:t>
            </a:r>
            <a:endParaRPr lang="en-GB" dirty="0"/>
          </a:p>
        </p:txBody>
      </p:sp>
      <p:sp>
        <p:nvSpPr>
          <p:cNvPr id="13" name="TextBox 12"/>
          <p:cNvSpPr txBox="1"/>
          <p:nvPr/>
        </p:nvSpPr>
        <p:spPr>
          <a:xfrm>
            <a:off x="1979712" y="1471717"/>
            <a:ext cx="2520280" cy="1754326"/>
          </a:xfrm>
          <a:prstGeom prst="rect">
            <a:avLst/>
          </a:prstGeom>
          <a:solidFill>
            <a:schemeClr val="bg1">
              <a:lumMod val="75000"/>
            </a:schemeClr>
          </a:solidFill>
        </p:spPr>
        <p:txBody>
          <a:bodyPr wrap="square" rtlCol="0">
            <a:spAutoFit/>
          </a:bodyPr>
          <a:lstStyle/>
          <a:p>
            <a:r>
              <a:rPr lang="en-GB" b="1" u="sng" dirty="0" smtClean="0"/>
              <a:t>Challenge</a:t>
            </a:r>
            <a:r>
              <a:rPr lang="en-GB" dirty="0" smtClean="0"/>
              <a:t>- the pattern could be themed on your Sophie Peanut recipe task or your Stephen </a:t>
            </a:r>
            <a:r>
              <a:rPr lang="en-GB" dirty="0" err="1" smtClean="0"/>
              <a:t>McMennamy</a:t>
            </a:r>
            <a:r>
              <a:rPr lang="en-GB" dirty="0" smtClean="0"/>
              <a:t> mash-up photo?</a:t>
            </a:r>
            <a:endParaRPr lang="en-GB" dirty="0"/>
          </a:p>
        </p:txBody>
      </p:sp>
      <p:sp>
        <p:nvSpPr>
          <p:cNvPr id="14" name="TextBox 13"/>
          <p:cNvSpPr txBox="1"/>
          <p:nvPr/>
        </p:nvSpPr>
        <p:spPr>
          <a:xfrm>
            <a:off x="2051720" y="116633"/>
            <a:ext cx="2520280" cy="1200329"/>
          </a:xfrm>
          <a:prstGeom prst="rect">
            <a:avLst/>
          </a:prstGeom>
          <a:solidFill>
            <a:schemeClr val="bg1">
              <a:lumMod val="85000"/>
            </a:schemeClr>
          </a:solidFill>
        </p:spPr>
        <p:txBody>
          <a:bodyPr wrap="square" rtlCol="0">
            <a:spAutoFit/>
          </a:bodyPr>
          <a:lstStyle/>
          <a:p>
            <a:r>
              <a:rPr lang="en-GB" b="1" u="sng" dirty="0" smtClean="0"/>
              <a:t>Helping hand</a:t>
            </a:r>
            <a:r>
              <a:rPr lang="en-GB" dirty="0" smtClean="0"/>
              <a:t>- create a sweet treat pattern that doesn’t use the repeat process.</a:t>
            </a:r>
            <a:endParaRPr lang="en-GB" dirty="0"/>
          </a:p>
        </p:txBody>
      </p:sp>
      <p:cxnSp>
        <p:nvCxnSpPr>
          <p:cNvPr id="12" name="Straight Arrow Connector 11"/>
          <p:cNvCxnSpPr/>
          <p:nvPr/>
        </p:nvCxnSpPr>
        <p:spPr>
          <a:xfrm>
            <a:off x="1619672" y="764704"/>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Image result for designing a repeat pattern food"/>
          <p:cNvPicPr>
            <a:picLocks noChangeAspect="1" noChangeArrowheads="1"/>
          </p:cNvPicPr>
          <p:nvPr/>
        </p:nvPicPr>
        <p:blipFill>
          <a:blip r:embed="rId3" cstate="print"/>
          <a:srcRect/>
          <a:stretch>
            <a:fillRect/>
          </a:stretch>
        </p:blipFill>
        <p:spPr bwMode="auto">
          <a:xfrm>
            <a:off x="6815409" y="116633"/>
            <a:ext cx="2221086" cy="2232247"/>
          </a:xfrm>
          <a:prstGeom prst="rect">
            <a:avLst/>
          </a:prstGeom>
          <a:noFill/>
        </p:spPr>
      </p:pic>
      <p:pic>
        <p:nvPicPr>
          <p:cNvPr id="2052" name="Picture 4" descr="Image result for designing a repeat pattern food"/>
          <p:cNvPicPr>
            <a:picLocks noChangeAspect="1" noChangeArrowheads="1"/>
          </p:cNvPicPr>
          <p:nvPr/>
        </p:nvPicPr>
        <p:blipFill>
          <a:blip r:embed="rId4" cstate="print"/>
          <a:srcRect/>
          <a:stretch>
            <a:fillRect/>
          </a:stretch>
        </p:blipFill>
        <p:spPr bwMode="auto">
          <a:xfrm>
            <a:off x="4572000" y="2286661"/>
            <a:ext cx="2088232" cy="2088232"/>
          </a:xfrm>
          <a:prstGeom prst="rect">
            <a:avLst/>
          </a:prstGeom>
          <a:noFill/>
        </p:spPr>
      </p:pic>
      <p:pic>
        <p:nvPicPr>
          <p:cNvPr id="2054" name="Picture 6" descr="Image result for designing a repeat pattern food"/>
          <p:cNvPicPr>
            <a:picLocks noChangeAspect="1" noChangeArrowheads="1"/>
          </p:cNvPicPr>
          <p:nvPr/>
        </p:nvPicPr>
        <p:blipFill>
          <a:blip r:embed="rId5" cstate="print"/>
          <a:srcRect b="6360"/>
          <a:stretch>
            <a:fillRect/>
          </a:stretch>
        </p:blipFill>
        <p:spPr bwMode="auto">
          <a:xfrm>
            <a:off x="6732240" y="2420888"/>
            <a:ext cx="2264914" cy="2267701"/>
          </a:xfrm>
          <a:prstGeom prst="rect">
            <a:avLst/>
          </a:prstGeom>
          <a:noFill/>
        </p:spPr>
      </p:pic>
      <p:pic>
        <p:nvPicPr>
          <p:cNvPr id="2056" name="Picture 8" descr="Image result for designing a repeat pattern food"/>
          <p:cNvPicPr>
            <a:picLocks noChangeAspect="1" noChangeArrowheads="1"/>
          </p:cNvPicPr>
          <p:nvPr/>
        </p:nvPicPr>
        <p:blipFill>
          <a:blip r:embed="rId6" cstate="print"/>
          <a:srcRect/>
          <a:stretch>
            <a:fillRect/>
          </a:stretch>
        </p:blipFill>
        <p:spPr bwMode="auto">
          <a:xfrm>
            <a:off x="4572000" y="81108"/>
            <a:ext cx="2160240" cy="21602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Rectangle 3"/>
          <p:cNvSpPr/>
          <p:nvPr/>
        </p:nvSpPr>
        <p:spPr>
          <a:xfrm>
            <a:off x="0" y="339035"/>
            <a:ext cx="9144000" cy="6186309"/>
          </a:xfrm>
          <a:prstGeom prst="rect">
            <a:avLst/>
          </a:prstGeom>
          <a:solidFill>
            <a:srgbClr val="00CC66"/>
          </a:solidFill>
          <a:ln>
            <a:solidFill>
              <a:schemeClr val="tx1"/>
            </a:solidFill>
          </a:ln>
        </p:spPr>
        <p:txBody>
          <a:bodyPr wrap="square">
            <a:spAutoFit/>
          </a:bodyPr>
          <a:lstStyle/>
          <a:p>
            <a:r>
              <a:rPr lang="en-GB" sz="5400" u="sng" dirty="0" smtClean="0">
                <a:latin typeface="Century Gothic" pitchFamily="34" charset="0"/>
              </a:rPr>
              <a:t>Tools required:</a:t>
            </a:r>
          </a:p>
          <a:p>
            <a:r>
              <a:rPr lang="en-GB" sz="4400" dirty="0" smtClean="0"/>
              <a:t>Tape</a:t>
            </a:r>
          </a:p>
          <a:p>
            <a:r>
              <a:rPr lang="en-GB" sz="4400" dirty="0" smtClean="0"/>
              <a:t>A4 piece of paper</a:t>
            </a:r>
          </a:p>
          <a:p>
            <a:r>
              <a:rPr lang="en-GB" sz="4400" dirty="0" smtClean="0"/>
              <a:t>Pens, pencils, markers or crayons</a:t>
            </a:r>
          </a:p>
          <a:p>
            <a:r>
              <a:rPr lang="en-GB" sz="4400" dirty="0" smtClean="0"/>
              <a:t>A straight edge or ruler</a:t>
            </a:r>
          </a:p>
          <a:p>
            <a:r>
              <a:rPr lang="en-GB" sz="4400" dirty="0" smtClean="0"/>
              <a:t>Craft knife or scissors</a:t>
            </a:r>
          </a:p>
          <a:p>
            <a:r>
              <a:rPr lang="en-GB" sz="4400" dirty="0" smtClean="0"/>
              <a:t>Optional: Cutting surface</a:t>
            </a:r>
          </a:p>
          <a:p>
            <a:r>
              <a:rPr lang="en-GB" sz="4000" i="1" dirty="0" smtClean="0"/>
              <a:t>Access to a scanner and printer- see extension box on next page…</a:t>
            </a:r>
            <a:endParaRPr lang="en-GB" sz="4000" i="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1508</Words>
  <Application>Microsoft Office PowerPoint</Application>
  <PresentationFormat>On-screen Show (4:3)</PresentationFormat>
  <Paragraphs>124</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a Repeat Pattern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Tara Parker-Woolway</cp:lastModifiedBy>
  <cp:revision>25</cp:revision>
  <dcterms:created xsi:type="dcterms:W3CDTF">2020-03-23T12:23:12Z</dcterms:created>
  <dcterms:modified xsi:type="dcterms:W3CDTF">2020-09-21T15:45:15Z</dcterms:modified>
</cp:coreProperties>
</file>