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70" r:id="rId13"/>
    <p:sldId id="271" r:id="rId14"/>
    <p:sldId id="272" r:id="rId15"/>
    <p:sldId id="273" r:id="rId16"/>
    <p:sldId id="274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CCE29-D8CF-4D82-AFF5-2F783E125025}" v="4" dt="2024-02-18T18:46:54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6BCE1-1E6D-4A14-8743-409462C90A57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554A4-B5F4-4570-9254-8C62ECEA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5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DF207-7391-4BBA-9D0D-D6A9536895D7}" type="slidenum">
              <a:rPr lang="en-GB"/>
              <a:pPr/>
              <a:t>7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8F908-EFD2-4DBB-95C5-F82FD2F8F320}" type="slidenum">
              <a:rPr lang="en-GB"/>
              <a:pPr/>
              <a:t>8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9A500-ADFE-4158-9768-0E837D5AE7B0}" type="slidenum">
              <a:rPr lang="en-GB"/>
              <a:pPr/>
              <a:t>9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CCE6F-5440-4D36-984F-FB626DE59A02}" type="slidenum">
              <a:rPr lang="en-GB"/>
              <a:pPr/>
              <a:t>10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371F2-ABD9-43E4-A1BD-C30B8C2F7C1B}" type="slidenum">
              <a:rPr lang="en-GB"/>
              <a:pPr/>
              <a:t>11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CAFFB-7B87-4F6F-8E6F-1C680403742A}" type="slidenum">
              <a:rPr lang="en-GB"/>
              <a:pPr/>
              <a:t>12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1A95-3499-BE0E-E9A2-D77AEC79F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36F11-4731-594E-F7D3-BD48E622C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DE854-4C5D-D111-AFBB-436D2474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9FD2-86F5-4386-88CE-1D2855898A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1B367-2702-1D84-4CAE-A0489D74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0849C-03A9-6872-1F60-3B78DB32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9C62-4D0A-4A2E-BEAA-B12F42B4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0F8B-6C84-93D9-006E-4D0085F6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7F413-D572-AF17-CEB7-7A062EFE8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5523D-47A4-9A2C-1454-8039373B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9FD2-86F5-4386-88CE-1D2855898A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E3953-3C95-6DF8-BCE6-E14B0C51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1E68-DB18-DCCD-4E6F-4927715A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9C62-4D0A-4A2E-BEAA-B12F42B4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9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0FACC-1B40-A7A3-8223-D75119983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10C28-8C51-549D-55A7-1A7FA81E0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B99E7-FDB6-139A-A647-84AAF6E4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9FD2-86F5-4386-88CE-1D2855898A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F604-A692-F35D-ED2D-B3ECB779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999B0-C458-F5F1-5C6C-1F707CFD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9C62-4D0A-4A2E-BEAA-B12F42B4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51D6-4524-0F5C-16AC-509EA881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5227-E15A-9D67-1055-1FE4B95E9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76D6B-79FB-1259-4AB5-C8657D62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9FD2-86F5-4386-88CE-1D2855898A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317F2-C7B3-7B69-C77E-E068FD81E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7F5C-5031-28E2-C0F2-E38EB93D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9C62-4D0A-4A2E-BEAA-B12F42B4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9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878E-E6E4-6BC3-D634-379EB91B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A3183-6695-2208-0DE6-50B1AA2A5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A8DE8-1757-5BFC-32BD-0196AE97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9FD2-86F5-4386-88CE-1D2855898A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6BBB4-423F-5F6A-692F-33E8F05A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2A5D4-C5DB-2EB3-1C3D-EFDDC8F0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9C62-4D0A-4A2E-BEAA-B12F42B4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7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DD84-0C92-8037-E61A-873F89C2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21D66-4274-A5A1-82A2-A67DFA7D8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E20A2-EAB8-C488-1093-E64D2EFCF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19D8E-FD71-D297-8A1B-F9D1AF45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9FD2-86F5-4386-88CE-1D2855898A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BEFF9-7692-FC72-7BF7-D41074A3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CA697-2DDA-9B64-9F97-C83F408F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9C62-4D0A-4A2E-BEAA-B12F42B4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6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811B-1BBB-933D-7ED8-8BD00801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7A29C-31A2-994C-2A04-1EAA62B4E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C3E59-3963-86F7-1D60-C9BC148D7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1F125-9AC6-0B6B-A56F-23E8BF8F0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1870E-CD3D-0B48-5A2D-DC45E2D53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E6BE5-F429-FB3D-DC1F-43565364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9FD2-86F5-4386-88CE-1D2855898A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9DC2E-A488-44CB-D975-9986103A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22C78-92BF-4628-8F1B-AE3661E1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9C62-4D0A-4A2E-BEAA-B12F42B4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3D4B-1DB4-C99B-2060-42CE9A6F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35674-C89F-D89F-547F-81B946F3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9FD2-86F5-4386-88CE-1D2855898A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7ADC1-B602-CECF-7D22-FF23E24D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05E1C-5582-591B-11CB-D6E7802C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9C62-4D0A-4A2E-BEAA-B12F42B4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78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B2593-8116-5AAE-546C-50490BAB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9FD2-86F5-4386-88CE-1D2855898A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3ABE3-B347-CC24-F935-3D590A28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59B0-BF7C-E515-F9FD-D0E05442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9C62-4D0A-4A2E-BEAA-B12F42B4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1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1694-44D6-75B4-3279-3AB2996C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0A6BA-1CAE-B50A-5858-654E52852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019BA-45D3-B925-816A-1D422719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F32E7-0F69-82DC-5F30-D8403143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9FD2-86F5-4386-88CE-1D2855898A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3898A-FCDF-148E-2F53-1ACFE089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ADF0A-8E6E-82F6-13D0-99F0F85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9C62-4D0A-4A2E-BEAA-B12F42B4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D8B5-2561-6A2E-39F2-3F96453C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8E84E-34F1-56E9-20C3-BEEE1EAF0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9271F-06E3-5202-14C7-13F21092F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2A899-E6A2-70CE-792A-95190708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9FD2-86F5-4386-88CE-1D2855898A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4CAD0-5446-7C06-5D5F-B28032DB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ED722-7960-5F9C-E2A2-E8953FE3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9C62-4D0A-4A2E-BEAA-B12F42B4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82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9F6E6-43B3-2E01-3675-E8C3D4BD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26E49-1E2A-9B61-191F-EEF1DF3C0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07B36-2D13-39E1-9AAF-ECBB3BE3D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D9FD2-86F5-4386-88CE-1D2855898A6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4845D-7697-3FC1-B587-0FB0C255A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FFD6-8D4C-8B7E-50AB-EB1748F28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9C62-4D0A-4A2E-BEAA-B12F42B4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2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dqZ7cfZtY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dqZ7cfZtY4?feature=oembed" TargetMode="Externa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BrDlrytgm8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H5sGa5WJWs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dTN6UWbEK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dTN6UWbEKA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7E27E-DC64-E0FE-1E91-2C13476843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take a language at GCSE?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82F89-9EC2-5A43-9205-AE22ED2EA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3B972-4D14-1E99-042D-92E9B484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02372"/>
            <a:ext cx="9423471" cy="5300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B4DFE-049E-117F-8771-0A0A8728B26E}"/>
              </a:ext>
            </a:extLst>
          </p:cNvPr>
          <p:cNvSpPr txBox="1"/>
          <p:nvPr/>
        </p:nvSpPr>
        <p:spPr>
          <a:xfrm>
            <a:off x="1524000" y="558800"/>
            <a:ext cx="9423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u="sng" dirty="0"/>
              <a:t>Why take a language at GCSE?</a:t>
            </a:r>
          </a:p>
        </p:txBody>
      </p:sp>
    </p:spTree>
    <p:extLst>
      <p:ext uri="{BB962C8B-B14F-4D97-AF65-F5344CB8AC3E}">
        <p14:creationId xmlns:p14="http://schemas.microsoft.com/office/powerpoint/2010/main" val="2963106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703389" y="619761"/>
            <a:ext cx="9665651" cy="6050916"/>
          </a:xfrm>
          <a:prstGeom prst="roundRect">
            <a:avLst>
              <a:gd name="adj" fmla="val 16667"/>
            </a:avLst>
          </a:prstGeom>
          <a:solidFill>
            <a:srgbClr val="174DBA">
              <a:alpha val="75000"/>
            </a:srgbClr>
          </a:solidFill>
          <a:ln w="25400">
            <a:solidFill>
              <a:srgbClr val="174D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8CB4"/>
              </a:solidFill>
              <a:latin typeface="Arial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062164" y="2276476"/>
            <a:ext cx="5184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A71C"/>
                </a:solidFill>
              </a:rPr>
              <a:t>It’s a multilingual world…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63750" y="2852738"/>
            <a:ext cx="6192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How many people in the world speak these languages as their mother tongue?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063751" y="3573464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Spanish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40238" y="3573464"/>
            <a:ext cx="273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Hausa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063751" y="3933826"/>
            <a:ext cx="22526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a) 102,000,000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b)   61,700,000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c) 322,300,000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440238" y="3933826"/>
            <a:ext cx="25193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a)       60,000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b) 24,162,000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c) 10,300,000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063751" y="3933826"/>
            <a:ext cx="22526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a) 102,000,000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b)   61,700,000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A71C"/>
                </a:solidFill>
              </a:rPr>
              <a:t>c) 322,300,000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440239" y="3933826"/>
            <a:ext cx="17494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</a:rPr>
              <a:t>a)       60,000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FFA71C"/>
                </a:solidFill>
              </a:rPr>
              <a:t>b) 24,162,000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</a:rPr>
              <a:t>c) 10,300,000</a:t>
            </a:r>
          </a:p>
        </p:txBody>
      </p:sp>
    </p:spTree>
    <p:extLst>
      <p:ext uri="{BB962C8B-B14F-4D97-AF65-F5344CB8AC3E}">
        <p14:creationId xmlns:p14="http://schemas.microsoft.com/office/powerpoint/2010/main" val="216363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7" grpId="1"/>
      <p:bldP spid="10248" grpId="0"/>
      <p:bldP spid="10248" grpId="1"/>
      <p:bldP spid="10249" grpId="0"/>
      <p:bldP spid="102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03389" y="812801"/>
            <a:ext cx="9625011" cy="5857876"/>
          </a:xfrm>
          <a:prstGeom prst="roundRect">
            <a:avLst>
              <a:gd name="adj" fmla="val 16667"/>
            </a:avLst>
          </a:prstGeom>
          <a:solidFill>
            <a:srgbClr val="174DBA">
              <a:alpha val="75000"/>
            </a:srgbClr>
          </a:solidFill>
          <a:ln w="25400">
            <a:solidFill>
              <a:srgbClr val="174D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8CB4"/>
              </a:solidFill>
              <a:latin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62164" y="2276476"/>
            <a:ext cx="5184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A71C"/>
                </a:solidFill>
              </a:rPr>
              <a:t>It’s a multilingual world…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063750" y="2852739"/>
            <a:ext cx="6192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What have all these languages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2000">
                <a:solidFill>
                  <a:srgbClr val="FFFFFF"/>
                </a:solidFill>
              </a:rPr>
              <a:t>got in common?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063750" y="3716339"/>
            <a:ext cx="5111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They are all spoken in more than one country and often used as additional languages to communicate across borders</a:t>
            </a:r>
          </a:p>
        </p:txBody>
      </p:sp>
    </p:spTree>
    <p:extLst>
      <p:ext uri="{BB962C8B-B14F-4D97-AF65-F5344CB8AC3E}">
        <p14:creationId xmlns:p14="http://schemas.microsoft.com/office/powerpoint/2010/main" val="35345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589280" y="390525"/>
            <a:ext cx="10881359" cy="6280150"/>
          </a:xfrm>
          <a:prstGeom prst="roundRect">
            <a:avLst>
              <a:gd name="adj" fmla="val 16667"/>
            </a:avLst>
          </a:prstGeom>
          <a:solidFill>
            <a:srgbClr val="2E6718">
              <a:alpha val="75000"/>
            </a:srgbClr>
          </a:solidFill>
          <a:ln w="25400">
            <a:solidFill>
              <a:srgbClr val="2E67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8CB4"/>
              </a:solidFill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66989" y="1052513"/>
            <a:ext cx="5184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A71C"/>
                </a:solidFill>
              </a:rPr>
              <a:t>It’s a multilingual world…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66988" y="1557338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</a:rPr>
              <a:t>Test your knowledge, part 2 - Languages of the European Union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566988" y="1989139"/>
            <a:ext cx="482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Match the language to the percentage of its native speakers in the EU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11288" name="Picture 24" descr="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638" y="2924175"/>
            <a:ext cx="3524250" cy="3543300"/>
          </a:xfrm>
          <a:prstGeom prst="rect">
            <a:avLst/>
          </a:prstGeom>
          <a:noFill/>
        </p:spPr>
      </p:pic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8280400" y="4364039"/>
            <a:ext cx="60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24%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7704138" y="5516564"/>
            <a:ext cx="60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16%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637338" y="5372101"/>
            <a:ext cx="60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16%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6132513" y="4508501"/>
            <a:ext cx="60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16%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7704138" y="3355976"/>
            <a:ext cx="60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11%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6899275" y="3355976"/>
            <a:ext cx="60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11%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6396038" y="3716339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6%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2547938" y="3065464"/>
            <a:ext cx="1122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Français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2566989" y="3429001"/>
            <a:ext cx="108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Deutsch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566988" y="4149726"/>
            <a:ext cx="104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Español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2566989" y="4508501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English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2566989" y="3789364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Italiano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2566988" y="4868864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Nederlands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2566989" y="5229226"/>
            <a:ext cx="127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All others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327" name="Text Box 63"/>
          <p:cNvSpPr txBox="1">
            <a:spLocks noChangeArrowheads="1"/>
          </p:cNvSpPr>
          <p:nvPr/>
        </p:nvSpPr>
        <p:spPr bwMode="auto">
          <a:xfrm>
            <a:off x="9191626" y="4268789"/>
            <a:ext cx="108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Deutsch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5159376" y="5876926"/>
            <a:ext cx="1122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Français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329" name="Text Box 65"/>
          <p:cNvSpPr txBox="1">
            <a:spLocks noChangeArrowheads="1"/>
          </p:cNvSpPr>
          <p:nvPr/>
        </p:nvSpPr>
        <p:spPr bwMode="auto">
          <a:xfrm>
            <a:off x="4727576" y="4437064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Italiano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330" name="Text Box 66"/>
          <p:cNvSpPr txBox="1">
            <a:spLocks noChangeArrowheads="1"/>
          </p:cNvSpPr>
          <p:nvPr/>
        </p:nvSpPr>
        <p:spPr bwMode="auto">
          <a:xfrm>
            <a:off x="8472489" y="6092826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English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331" name="Text Box 67"/>
          <p:cNvSpPr txBox="1">
            <a:spLocks noChangeArrowheads="1"/>
          </p:cNvSpPr>
          <p:nvPr/>
        </p:nvSpPr>
        <p:spPr bwMode="auto">
          <a:xfrm>
            <a:off x="7896226" y="2781301"/>
            <a:ext cx="127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All others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332" name="Text Box 68"/>
          <p:cNvSpPr txBox="1">
            <a:spLocks noChangeArrowheads="1"/>
          </p:cNvSpPr>
          <p:nvPr/>
        </p:nvSpPr>
        <p:spPr bwMode="auto">
          <a:xfrm>
            <a:off x="6096000" y="2781301"/>
            <a:ext cx="104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Español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4872038" y="3284539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Nederlands</a:t>
            </a: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3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/>
      <p:bldP spid="11268" grpId="0"/>
      <p:bldP spid="11281" grpId="0"/>
      <p:bldP spid="11289" grpId="0"/>
      <p:bldP spid="11290" grpId="0"/>
      <p:bldP spid="11291" grpId="0"/>
      <p:bldP spid="11292" grpId="0"/>
      <p:bldP spid="11293" grpId="0"/>
      <p:bldP spid="11294" grpId="0"/>
      <p:bldP spid="11295" grpId="0"/>
      <p:bldP spid="11296" grpId="0"/>
      <p:bldP spid="11296" grpId="1"/>
      <p:bldP spid="11297" grpId="0"/>
      <p:bldP spid="11297" grpId="1"/>
      <p:bldP spid="11298" grpId="0"/>
      <p:bldP spid="11298" grpId="1"/>
      <p:bldP spid="11299" grpId="0"/>
      <p:bldP spid="11299" grpId="1"/>
      <p:bldP spid="11300" grpId="0"/>
      <p:bldP spid="11300" grpId="1"/>
      <p:bldP spid="11301" grpId="0"/>
      <p:bldP spid="11301" grpId="1"/>
      <p:bldP spid="11302" grpId="0"/>
      <p:bldP spid="11302" grpId="1"/>
      <p:bldP spid="11327" grpId="0"/>
      <p:bldP spid="11328" grpId="0"/>
      <p:bldP spid="11329" grpId="0"/>
      <p:bldP spid="11330" grpId="0"/>
      <p:bldP spid="11331" grpId="0"/>
      <p:bldP spid="11332" grpId="0"/>
      <p:bldP spid="113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B694B-2C53-2D4B-22E3-2C8DCA11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GCSE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60C0-9B67-BFD0-9AB5-585BB52A6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made up of 4 different papers: Listening, reading , writing and speaking. </a:t>
            </a:r>
          </a:p>
          <a:p>
            <a:r>
              <a:rPr lang="en-GB" dirty="0"/>
              <a:t>Across the two year course we help prepare you for exam success.</a:t>
            </a:r>
          </a:p>
          <a:p>
            <a:r>
              <a:rPr lang="en-GB" dirty="0"/>
              <a:t>If you have been studying French since Y7 you are completely capable of continuing French to GCSE and beyond.</a:t>
            </a:r>
          </a:p>
          <a:p>
            <a:r>
              <a:rPr lang="en-GB" dirty="0"/>
              <a:t>If you have been studying Spanish since Y7 you are completely capable of continuing Spanish to GCSE and beyond.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52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EEF9-6BC5-9C33-66A6-D163FE9E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/>
              <a:t>Don’t just listen to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FB018-C99E-938E-99CB-B87EF09E3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https://youtu.be/DdqZ7cfZtY4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Online Media 3" title="How languages help in your career">
            <a:hlinkClick r:id="" action="ppaction://media"/>
            <a:extLst>
              <a:ext uri="{FF2B5EF4-FFF2-40B4-BE49-F238E27FC236}">
                <a16:creationId xmlns:a16="http://schemas.microsoft.com/office/drawing/2014/main" id="{4EC48C42-D506-D2CF-0808-034D64C921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16000" y="943407"/>
            <a:ext cx="9479280" cy="535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6A77-5FE0-BFD4-287A-D3E656BF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have any questions just come and ask!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ECD2D6-91ED-ABA1-8D47-FBEB2631B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360" y="1825625"/>
            <a:ext cx="9885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09E0-1F04-4BC7-3658-9CB47EDC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“A different language is a different vision of life” Federico Fellini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FEEB57-9E3C-5017-7FE1-C018C8A8F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421" y="1867509"/>
            <a:ext cx="9732975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8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3809-D25F-C239-5E41-0C70735B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Languages can help open doors when we travel the world!</a:t>
            </a:r>
          </a:p>
        </p:txBody>
      </p:sp>
      <p:pic>
        <p:nvPicPr>
          <p:cNvPr id="6" name="Online Media 5" title="MOVE - STA Travel Australia">
            <a:hlinkClick r:id="" action="ppaction://media"/>
            <a:extLst>
              <a:ext uri="{FF2B5EF4-FFF2-40B4-BE49-F238E27FC236}">
                <a16:creationId xmlns:a16="http://schemas.microsoft.com/office/drawing/2014/main" id="{F7063889-2744-5462-8623-7E4CF71BA2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C8EA8-B811-B092-5C51-2AD7A568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They can be useful in the workplace!</a:t>
            </a:r>
          </a:p>
        </p:txBody>
      </p:sp>
      <p:pic>
        <p:nvPicPr>
          <p:cNvPr id="6" name="Online Media 5" title="Foreign Language --- Funny">
            <a:hlinkClick r:id="" action="ppaction://media"/>
            <a:extLst>
              <a:ext uri="{FF2B5EF4-FFF2-40B4-BE49-F238E27FC236}">
                <a16:creationId xmlns:a16="http://schemas.microsoft.com/office/drawing/2014/main" id="{04C1284D-E0E8-661A-C632-E760E2223C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4050" y="1825625"/>
            <a:ext cx="5802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1005-ACA8-2F75-9808-0FCCA862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GB" dirty="0"/>
              <a:t>They can help you make friends!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D011B-7DC6-B9BF-A514-8A4D44402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https://youtu.be/6dTN6UWbEKA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Online Media 3" title="Babbel Commercial - Spanish Passion // Babbel Ad">
            <a:hlinkClick r:id="" action="ppaction://media"/>
            <a:extLst>
              <a:ext uri="{FF2B5EF4-FFF2-40B4-BE49-F238E27FC236}">
                <a16:creationId xmlns:a16="http://schemas.microsoft.com/office/drawing/2014/main" id="{6CB76E21-989B-F160-2949-8DA70C672C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16000" y="926186"/>
            <a:ext cx="9509760" cy="53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81C3-FC1C-F147-C420-944B3E25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most importantly it helps you build skills that you can use all the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056B-4907-6742-985C-ABABB2A50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It makes you pay more attention to detail</a:t>
            </a:r>
          </a:p>
          <a:p>
            <a:r>
              <a:rPr lang="en-GB" dirty="0"/>
              <a:t>It makes you more accurate</a:t>
            </a:r>
          </a:p>
          <a:p>
            <a:r>
              <a:rPr lang="en-GB" dirty="0"/>
              <a:t>It helps you problem solve</a:t>
            </a:r>
          </a:p>
          <a:p>
            <a:r>
              <a:rPr lang="en-GB" dirty="0"/>
              <a:t>It helps you fail, improve and succeed</a:t>
            </a:r>
          </a:p>
          <a:p>
            <a:r>
              <a:rPr lang="en-GB" dirty="0"/>
              <a:t>It helps you learn about your own language, history, culture</a:t>
            </a:r>
          </a:p>
          <a:p>
            <a:r>
              <a:rPr lang="en-GB" dirty="0"/>
              <a:t>It helps you learn about other people and culture</a:t>
            </a:r>
          </a:p>
          <a:p>
            <a:r>
              <a:rPr lang="en-GB" dirty="0"/>
              <a:t>It helps you learn what the building blocks of languages are so that you can learn more</a:t>
            </a:r>
          </a:p>
          <a:p>
            <a:r>
              <a:rPr lang="en-GB" dirty="0"/>
              <a:t>It is great on holiday</a:t>
            </a:r>
          </a:p>
          <a:p>
            <a:r>
              <a:rPr lang="en-GB" dirty="0"/>
              <a:t>It gives you confidence</a:t>
            </a:r>
          </a:p>
          <a:p>
            <a:r>
              <a:rPr lang="en-GB" dirty="0"/>
              <a:t>It gives you communication skills</a:t>
            </a:r>
          </a:p>
          <a:p>
            <a:r>
              <a:rPr lang="en-GB" dirty="0"/>
              <a:t>It complements any subject at any level: GCSE, A level, Degree, Post Graduate</a:t>
            </a:r>
          </a:p>
          <a:p>
            <a:r>
              <a:rPr lang="en-GB" dirty="0"/>
              <a:t>IT IS FUN!!!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13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703389" y="619760"/>
            <a:ext cx="8923971" cy="6050917"/>
          </a:xfrm>
          <a:prstGeom prst="roundRect">
            <a:avLst>
              <a:gd name="adj" fmla="val 16667"/>
            </a:avLst>
          </a:prstGeom>
          <a:solidFill>
            <a:srgbClr val="174DBA">
              <a:alpha val="75000"/>
            </a:srgbClr>
          </a:solidFill>
          <a:ln w="25400">
            <a:solidFill>
              <a:srgbClr val="174D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8CB4"/>
              </a:solidFill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062164" y="2276476"/>
            <a:ext cx="5184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A71C"/>
                </a:solidFill>
              </a:rPr>
              <a:t>It’s a multilingual world…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63750" y="2852738"/>
            <a:ext cx="489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</a:rPr>
              <a:t>Did you know there are </a:t>
            </a:r>
            <a:r>
              <a:rPr lang="en-GB" sz="2000" dirty="0">
                <a:solidFill>
                  <a:srgbClr val="FFA71C"/>
                </a:solidFill>
              </a:rPr>
              <a:t>6,912</a:t>
            </a:r>
            <a:r>
              <a:rPr lang="en-GB" sz="2000" dirty="0">
                <a:solidFill>
                  <a:srgbClr val="FFFFFF"/>
                </a:solidFill>
              </a:rPr>
              <a:t> known living languages in the world?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63750" y="3573464"/>
            <a:ext cx="619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</a:rPr>
              <a:t>Test your knowledge, part 1…</a:t>
            </a:r>
          </a:p>
        </p:txBody>
      </p:sp>
    </p:spTree>
    <p:extLst>
      <p:ext uri="{BB962C8B-B14F-4D97-AF65-F5344CB8AC3E}">
        <p14:creationId xmlns:p14="http://schemas.microsoft.com/office/powerpoint/2010/main" val="14222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A71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8" grpId="0"/>
      <p:bldP spid="6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703389" y="599441"/>
            <a:ext cx="9096691" cy="6071236"/>
          </a:xfrm>
          <a:prstGeom prst="roundRect">
            <a:avLst>
              <a:gd name="adj" fmla="val 16667"/>
            </a:avLst>
          </a:prstGeom>
          <a:solidFill>
            <a:srgbClr val="174DBA"/>
          </a:solidFill>
          <a:ln w="25400">
            <a:solidFill>
              <a:srgbClr val="174D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8CB4"/>
              </a:solidFill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62164" y="2276476"/>
            <a:ext cx="5184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A71C"/>
                </a:solidFill>
              </a:rPr>
              <a:t>It’s a multilingual world…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63750" y="2852738"/>
            <a:ext cx="6192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</a:rPr>
              <a:t>How many people in the world speak these languages as their mother tongue?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063751" y="3573464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French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440238" y="3573464"/>
            <a:ext cx="273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</a:rPr>
              <a:t>Arabic (all varieties)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063751" y="3933826"/>
            <a:ext cx="22526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a)   64,850,000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b) 640,860,000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c)   25,000,000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440239" y="3933826"/>
            <a:ext cx="21113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a)    150,000,000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b)    206,000,000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c) 1,156,000,000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63751" y="3933826"/>
            <a:ext cx="22526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FFA71C"/>
                </a:solidFill>
              </a:rPr>
              <a:t>a)   64,850,000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</a:rPr>
              <a:t>b) 640,860,000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</a:rPr>
              <a:t>c)   25,000,000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440239" y="3933826"/>
            <a:ext cx="21113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a)    150,000,000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A71C"/>
                </a:solidFill>
              </a:rPr>
              <a:t>b)    206,000,000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c) 1,156,000,000</a:t>
            </a:r>
            <a:endParaRPr lang="en-GB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201" grpId="0"/>
      <p:bldP spid="8201" grpId="1"/>
      <p:bldP spid="8202" grpId="0"/>
      <p:bldP spid="8202" grpId="1"/>
      <p:bldP spid="8203" grpId="0"/>
      <p:bldP spid="8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703389" y="548641"/>
            <a:ext cx="9492931" cy="6122036"/>
          </a:xfrm>
          <a:prstGeom prst="roundRect">
            <a:avLst>
              <a:gd name="adj" fmla="val 16667"/>
            </a:avLst>
          </a:prstGeom>
          <a:solidFill>
            <a:srgbClr val="174DBA">
              <a:alpha val="75000"/>
            </a:srgbClr>
          </a:solidFill>
          <a:ln w="25400">
            <a:solidFill>
              <a:srgbClr val="174DB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8CB4"/>
              </a:solidFill>
              <a:latin typeface="Arial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62164" y="2276476"/>
            <a:ext cx="5184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A71C"/>
                </a:solidFill>
              </a:rPr>
              <a:t>It’s a multilingual world…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63750" y="2852738"/>
            <a:ext cx="6192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How many people in the world speak these languages as their mother tongue?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63751" y="3573464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English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440238" y="3573464"/>
            <a:ext cx="273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Chinese (Mandarin)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063751" y="3933826"/>
            <a:ext cx="22526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a) 309,350,000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b)   55,000,000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c) 187,000,000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440238" y="3933826"/>
            <a:ext cx="25193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a) 1,052,000,000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b)    358,000,000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c)    876,000,000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063751" y="3933826"/>
            <a:ext cx="22526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A71C"/>
                </a:solidFill>
              </a:rPr>
              <a:t>a) 309,350,000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b)   55,000,000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c) 187,000,000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440239" y="3933826"/>
            <a:ext cx="21113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a) 1,052,000,000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</a:rPr>
              <a:t>b)    358,000,000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FFA71C"/>
                </a:solidFill>
              </a:rPr>
              <a:t>c)    876,000,000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135188" y="5229225"/>
            <a:ext cx="210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srgbClr val="FFFFFF"/>
                </a:solidFill>
              </a:rPr>
              <a:t>508,000,000 including second language speakers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727575" y="5229225"/>
            <a:ext cx="23955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srgbClr val="FFFFFF"/>
                </a:solidFill>
              </a:rPr>
              <a:t>1,052,000,000 including second language speakers</a:t>
            </a:r>
          </a:p>
        </p:txBody>
      </p:sp>
    </p:spTree>
    <p:extLst>
      <p:ext uri="{BB962C8B-B14F-4D97-AF65-F5344CB8AC3E}">
        <p14:creationId xmlns:p14="http://schemas.microsoft.com/office/powerpoint/2010/main" val="32777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3" grpId="1"/>
      <p:bldP spid="9224" grpId="0"/>
      <p:bldP spid="9224" grpId="1"/>
      <p:bldP spid="9225" grpId="0"/>
      <p:bldP spid="9226" grpId="0"/>
      <p:bldP spid="9227" grpId="0"/>
      <p:bldP spid="92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E6718">
            <a:alpha val="75000"/>
          </a:srgbClr>
        </a:solidFill>
        <a:ln w="25400" cap="flat" cmpd="sng" algn="ctr">
          <a:solidFill>
            <a:srgbClr val="2E671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8CB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E6718">
            <a:alpha val="75000"/>
          </a:srgbClr>
        </a:solidFill>
        <a:ln w="25400" cap="flat" cmpd="sng" algn="ctr">
          <a:solidFill>
            <a:srgbClr val="2E671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8CB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9e4592-f053-42dd-a4dc-657fed078b9c">
      <Terms xmlns="http://schemas.microsoft.com/office/infopath/2007/PartnerControls"/>
    </lcf76f155ced4ddcb4097134ff3c332f>
    <TaxCatchAll xmlns="e9f4908b-fceb-4760-8dff-51987075e38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9950BEAA36FB4B966D00E5AAFF94EC" ma:contentTypeVersion="18" ma:contentTypeDescription="Create a new document." ma:contentTypeScope="" ma:versionID="12ed3e53329d85a45f2ba452d7808d32">
  <xsd:schema xmlns:xsd="http://www.w3.org/2001/XMLSchema" xmlns:xs="http://www.w3.org/2001/XMLSchema" xmlns:p="http://schemas.microsoft.com/office/2006/metadata/properties" xmlns:ns2="b49e4592-f053-42dd-a4dc-657fed078b9c" xmlns:ns3="e9f4908b-fceb-4760-8dff-51987075e38a" targetNamespace="http://schemas.microsoft.com/office/2006/metadata/properties" ma:root="true" ma:fieldsID="b6bbf571e6494d1f81a440c3d896ffba" ns2:_="" ns3:_="">
    <xsd:import namespace="b49e4592-f053-42dd-a4dc-657fed078b9c"/>
    <xsd:import namespace="e9f4908b-fceb-4760-8dff-51987075e3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e4592-f053-42dd-a4dc-657fed078b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76b082c-f9b3-4546-90ab-43ebfaa04b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4908b-fceb-4760-8dff-51987075e3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4b1c9a-a0ef-42e8-a0ac-2ea267e298bb}" ma:internalName="TaxCatchAll" ma:showField="CatchAllData" ma:web="e9f4908b-fceb-4760-8dff-51987075e3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321BDB-7B02-4C1D-B43C-729E9B193863}">
  <ds:schemaRefs>
    <ds:schemaRef ds:uri="e9f4908b-fceb-4760-8dff-51987075e38a"/>
    <ds:schemaRef ds:uri="http://purl.org/dc/elements/1.1/"/>
    <ds:schemaRef ds:uri="b49e4592-f053-42dd-a4dc-657fed078b9c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3D6726D-06AD-424F-A6D2-A0419F6E9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9e4592-f053-42dd-a4dc-657fed078b9c"/>
    <ds:schemaRef ds:uri="e9f4908b-fceb-4760-8dff-51987075e3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D53A1C-0886-4302-9C06-FA966692DB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584</Words>
  <Application>Microsoft Office PowerPoint</Application>
  <PresentationFormat>Widescreen</PresentationFormat>
  <Paragraphs>116</Paragraphs>
  <Slides>15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Default Design</vt:lpstr>
      <vt:lpstr>Why take a language at GCSE?</vt:lpstr>
      <vt:lpstr>“A different language is a different vision of life” Federico Fellini</vt:lpstr>
      <vt:lpstr>Languages can help open doors when we travel the world!</vt:lpstr>
      <vt:lpstr>They can be useful in the workplace!</vt:lpstr>
      <vt:lpstr>They can help you make friends!</vt:lpstr>
      <vt:lpstr>But most importantly it helps you build skills that you can use all the time!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GCSE exam</vt:lpstr>
      <vt:lpstr>Don’t just listen to us!</vt:lpstr>
      <vt:lpstr>If you have any questions just come and ask!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take a language at GCSE?</dc:title>
  <dc:creator>Simon Pike</dc:creator>
  <cp:lastModifiedBy>Simon Pike</cp:lastModifiedBy>
  <cp:revision>3</cp:revision>
  <dcterms:created xsi:type="dcterms:W3CDTF">2024-02-15T11:04:09Z</dcterms:created>
  <dcterms:modified xsi:type="dcterms:W3CDTF">2024-03-07T13:58:43Z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0x0101007E9950BEAA36FB4B966D00E5AAFF94EC</vt:lpwstr>
  </property>
  <property fmtid="{D5CDD505-2E9C-101B-9397-08002B2CF9AE}" pid="3" name="MediaServiceImageTags">
    <vt:lpwstr/>
  </property>
</Properties>
</file>