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AA0C7D-7AFF-4B8D-B28C-407C783EE081}"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155134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A0C7D-7AFF-4B8D-B28C-407C783EE081}"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393233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A0C7D-7AFF-4B8D-B28C-407C783EE081}"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54222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A0C7D-7AFF-4B8D-B28C-407C783EE081}"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341664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A0C7D-7AFF-4B8D-B28C-407C783EE081}"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208916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AA0C7D-7AFF-4B8D-B28C-407C783EE081}"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369105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AA0C7D-7AFF-4B8D-B28C-407C783EE081}" type="datetimeFigureOut">
              <a:rPr lang="en-GB" smtClean="0"/>
              <a:t>01/10/2020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200565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AA0C7D-7AFF-4B8D-B28C-407C783EE081}" type="datetimeFigureOut">
              <a:rPr lang="en-GB" smtClean="0"/>
              <a:t>01/10/2020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60732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A0C7D-7AFF-4B8D-B28C-407C783EE081}" type="datetimeFigureOut">
              <a:rPr lang="en-GB" smtClean="0"/>
              <a:t>01/10/2020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342917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A0C7D-7AFF-4B8D-B28C-407C783EE081}"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89593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A0C7D-7AFF-4B8D-B28C-407C783EE081}"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AEFEB-640C-4317-96FB-8AC160A9F2FF}" type="slidenum">
              <a:rPr lang="en-GB" smtClean="0"/>
              <a:t>‹#›</a:t>
            </a:fld>
            <a:endParaRPr lang="en-GB"/>
          </a:p>
        </p:txBody>
      </p:sp>
    </p:spTree>
    <p:extLst>
      <p:ext uri="{BB962C8B-B14F-4D97-AF65-F5344CB8AC3E}">
        <p14:creationId xmlns:p14="http://schemas.microsoft.com/office/powerpoint/2010/main" val="12851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A0C7D-7AFF-4B8D-B28C-407C783EE081}" type="datetimeFigureOut">
              <a:rPr lang="en-GB" smtClean="0"/>
              <a:t>01/10/2020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AEFEB-640C-4317-96FB-8AC160A9F2FF}" type="slidenum">
              <a:rPr lang="en-GB" smtClean="0"/>
              <a:t>‹#›</a:t>
            </a:fld>
            <a:endParaRPr lang="en-GB"/>
          </a:p>
        </p:txBody>
      </p:sp>
    </p:spTree>
    <p:extLst>
      <p:ext uri="{BB962C8B-B14F-4D97-AF65-F5344CB8AC3E}">
        <p14:creationId xmlns:p14="http://schemas.microsoft.com/office/powerpoint/2010/main" val="168219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4"/>
            <a:ext cx="7772400" cy="1974080"/>
          </a:xfrm>
          <a:solidFill>
            <a:schemeClr val="accent1">
              <a:lumMod val="75000"/>
            </a:schemeClr>
          </a:solidFill>
        </p:spPr>
        <p:txBody>
          <a:bodyPr>
            <a:normAutofit fontScale="90000"/>
          </a:bodyPr>
          <a:lstStyle/>
          <a:p>
            <a:r>
              <a:rPr lang="en-GB" sz="6000" b="1" dirty="0">
                <a:solidFill>
                  <a:schemeClr val="bg1"/>
                </a:solidFill>
                <a:latin typeface="+mn-lt"/>
              </a:rPr>
              <a:t>Year </a:t>
            </a:r>
            <a:r>
              <a:rPr lang="en-GB" sz="6000" b="1" dirty="0" smtClean="0">
                <a:solidFill>
                  <a:schemeClr val="bg1"/>
                </a:solidFill>
                <a:latin typeface="+mn-lt"/>
              </a:rPr>
              <a:t>11  </a:t>
            </a:r>
            <a:r>
              <a:rPr lang="en-GB" sz="6000" b="1" dirty="0">
                <a:solidFill>
                  <a:schemeClr val="bg1"/>
                </a:solidFill>
                <a:latin typeface="+mn-lt"/>
              </a:rPr>
              <a:t>GCSE Art</a:t>
            </a:r>
            <a:br>
              <a:rPr lang="en-GB" sz="6000" b="1" dirty="0">
                <a:solidFill>
                  <a:schemeClr val="bg1"/>
                </a:solidFill>
                <a:latin typeface="+mn-lt"/>
              </a:rPr>
            </a:br>
            <a:r>
              <a:rPr lang="en-GB" sz="6000" b="1" dirty="0">
                <a:solidFill>
                  <a:schemeClr val="bg1"/>
                </a:solidFill>
                <a:latin typeface="+mn-lt"/>
              </a:rPr>
              <a:t> Home Learning</a:t>
            </a:r>
            <a:r>
              <a:rPr lang="en-GB" dirty="0"/>
              <a:t/>
            </a:r>
            <a:br>
              <a:rPr lang="en-GB" dirty="0"/>
            </a:br>
            <a:endParaRPr lang="en-GB" dirty="0"/>
          </a:p>
        </p:txBody>
      </p:sp>
      <p:sp>
        <p:nvSpPr>
          <p:cNvPr id="3" name="Subtitle 2"/>
          <p:cNvSpPr>
            <a:spLocks noGrp="1"/>
          </p:cNvSpPr>
          <p:nvPr>
            <p:ph type="subTitle" idx="1"/>
          </p:nvPr>
        </p:nvSpPr>
        <p:spPr>
          <a:xfrm>
            <a:off x="685800" y="2642338"/>
            <a:ext cx="7772400" cy="3522965"/>
          </a:xfrm>
          <a:solidFill>
            <a:schemeClr val="accent1">
              <a:lumMod val="75000"/>
            </a:schemeClr>
          </a:solidFill>
        </p:spPr>
        <p:txBody>
          <a:bodyPr>
            <a:noAutofit/>
          </a:bodyPr>
          <a:lstStyle/>
          <a:p>
            <a:r>
              <a:rPr lang="en-GB" sz="3600" b="1" dirty="0">
                <a:solidFill>
                  <a:schemeClr val="bg1"/>
                </a:solidFill>
              </a:rPr>
              <a:t>Work through the following slides, lesson by lesson. </a:t>
            </a:r>
          </a:p>
          <a:p>
            <a:r>
              <a:rPr lang="en-GB" sz="3600" b="1" dirty="0">
                <a:solidFill>
                  <a:schemeClr val="bg1"/>
                </a:solidFill>
              </a:rPr>
              <a:t>If you click on a slide that you have done already ( at home or at school) go to the next slide…</a:t>
            </a:r>
          </a:p>
        </p:txBody>
      </p:sp>
    </p:spTree>
    <p:extLst>
      <p:ext uri="{BB962C8B-B14F-4D97-AF65-F5344CB8AC3E}">
        <p14:creationId xmlns:p14="http://schemas.microsoft.com/office/powerpoint/2010/main" val="116783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00B01-5C43-4B8B-A495-0BA0B02FC6FF}"/>
              </a:ext>
            </a:extLst>
          </p:cNvPr>
          <p:cNvSpPr>
            <a:spLocks noGrp="1"/>
          </p:cNvSpPr>
          <p:nvPr>
            <p:ph type="title"/>
          </p:nvPr>
        </p:nvSpPr>
        <p:spPr>
          <a:xfrm>
            <a:off x="1" y="0"/>
            <a:ext cx="9150582" cy="1988840"/>
          </a:xfrm>
          <a:solidFill>
            <a:schemeClr val="accent1">
              <a:lumMod val="75000"/>
            </a:schemeClr>
          </a:solidFill>
        </p:spPr>
        <p:txBody>
          <a:bodyPr>
            <a:normAutofit/>
          </a:bodyPr>
          <a:lstStyle/>
          <a:p>
            <a:r>
              <a:rPr lang="en-US" sz="4000" b="1" dirty="0" smtClean="0">
                <a:solidFill>
                  <a:schemeClr val="bg1"/>
                </a:solidFill>
                <a:cs typeface="Calibri Light"/>
              </a:rPr>
              <a:t>Task </a:t>
            </a:r>
            <a:r>
              <a:rPr lang="en-US" sz="4000" b="1" dirty="0">
                <a:solidFill>
                  <a:schemeClr val="bg1"/>
                </a:solidFill>
                <a:cs typeface="Calibri Light"/>
              </a:rPr>
              <a:t>one </a:t>
            </a:r>
            <a:r>
              <a:rPr lang="en-US" sz="2400" b="1" dirty="0">
                <a:solidFill>
                  <a:schemeClr val="bg1"/>
                </a:solidFill>
                <a:cs typeface="Calibri Light"/>
              </a:rPr>
              <a:t>- Close up observation </a:t>
            </a:r>
            <a:r>
              <a:rPr lang="en-US" sz="2400" b="1" dirty="0">
                <a:solidFill>
                  <a:schemeClr val="bg1"/>
                </a:solidFill>
                <a:ea typeface="+mj-lt"/>
                <a:cs typeface="+mj-lt"/>
              </a:rPr>
              <a:t>drawings of </a:t>
            </a:r>
            <a:r>
              <a:rPr lang="en-US" sz="2400" b="1" dirty="0" smtClean="0">
                <a:solidFill>
                  <a:schemeClr val="bg1"/>
                </a:solidFill>
                <a:ea typeface="+mj-lt"/>
                <a:cs typeface="+mj-lt"/>
              </a:rPr>
              <a:t>images linked to your chosen theme</a:t>
            </a:r>
            <a:r>
              <a:rPr lang="en-US" sz="2400" dirty="0" smtClean="0">
                <a:solidFill>
                  <a:schemeClr val="bg1"/>
                </a:solidFill>
                <a:ea typeface="+mj-lt"/>
                <a:cs typeface="+mj-lt"/>
              </a:rPr>
              <a:t>. Select</a:t>
            </a:r>
            <a:r>
              <a:rPr lang="en-US" sz="2400" dirty="0">
                <a:solidFill>
                  <a:schemeClr val="bg1"/>
                </a:solidFill>
                <a:ea typeface="+mj-lt"/>
                <a:cs typeface="+mj-lt"/>
              </a:rPr>
              <a:t> </a:t>
            </a:r>
            <a:r>
              <a:rPr lang="en-US" sz="2400" b="1" dirty="0" smtClean="0">
                <a:solidFill>
                  <a:schemeClr val="bg1"/>
                </a:solidFill>
                <a:ea typeface="+mj-lt"/>
                <a:cs typeface="+mj-lt"/>
              </a:rPr>
              <a:t>three </a:t>
            </a:r>
            <a:r>
              <a:rPr lang="en-US" sz="2400" dirty="0" smtClean="0">
                <a:solidFill>
                  <a:schemeClr val="bg1"/>
                </a:solidFill>
                <a:ea typeface="+mj-lt"/>
                <a:cs typeface="+mj-lt"/>
              </a:rPr>
              <a:t>images from the images on this slide</a:t>
            </a:r>
            <a:r>
              <a:rPr lang="en-US" sz="2400" b="1" dirty="0" smtClean="0">
                <a:solidFill>
                  <a:schemeClr val="bg1"/>
                </a:solidFill>
                <a:ea typeface="+mj-lt"/>
                <a:cs typeface="+mj-lt"/>
              </a:rPr>
              <a:t>. Its up to you to convince us that your chosen image links!</a:t>
            </a:r>
            <a:r>
              <a:rPr lang="en-US" sz="2400" dirty="0">
                <a:solidFill>
                  <a:schemeClr val="bg1"/>
                </a:solidFill>
                <a:ea typeface="+mj-lt"/>
                <a:cs typeface="+mj-lt"/>
              </a:rPr>
              <a:t> </a:t>
            </a:r>
            <a:r>
              <a:rPr lang="en-US" sz="2400" b="1" dirty="0">
                <a:solidFill>
                  <a:schemeClr val="bg1"/>
                </a:solidFill>
                <a:ea typeface="+mj-lt"/>
                <a:cs typeface="+mj-lt"/>
              </a:rPr>
              <a:t>  </a:t>
            </a:r>
            <a:r>
              <a:rPr lang="en-US" sz="2400" b="1" dirty="0" smtClean="0">
                <a:solidFill>
                  <a:schemeClr val="bg1"/>
                </a:solidFill>
                <a:ea typeface="+mj-lt"/>
                <a:cs typeface="+mj-lt"/>
              </a:rPr>
              <a:t/>
            </a:r>
            <a:br>
              <a:rPr lang="en-US" sz="2400" b="1" dirty="0" smtClean="0">
                <a:solidFill>
                  <a:schemeClr val="bg1"/>
                </a:solidFill>
                <a:ea typeface="+mj-lt"/>
                <a:cs typeface="+mj-lt"/>
              </a:rPr>
            </a:br>
            <a:r>
              <a:rPr lang="en-US" sz="2400" b="1" dirty="0" smtClean="0">
                <a:solidFill>
                  <a:schemeClr val="bg1"/>
                </a:solidFill>
                <a:ea typeface="+mj-lt"/>
                <a:cs typeface="+mj-lt"/>
              </a:rPr>
              <a:t>If </a:t>
            </a:r>
            <a:r>
              <a:rPr lang="en-US" sz="2400" b="1" dirty="0">
                <a:solidFill>
                  <a:schemeClr val="bg1"/>
                </a:solidFill>
                <a:ea typeface="+mj-lt"/>
                <a:cs typeface="+mj-lt"/>
              </a:rPr>
              <a:t>needed </a:t>
            </a:r>
            <a:r>
              <a:rPr lang="en-US" sz="2400" b="1" dirty="0" smtClean="0">
                <a:solidFill>
                  <a:schemeClr val="bg1"/>
                </a:solidFill>
                <a:ea typeface="+mj-lt"/>
                <a:cs typeface="+mj-lt"/>
              </a:rPr>
              <a:t>to …. print </a:t>
            </a:r>
            <a:r>
              <a:rPr lang="en-US" sz="2400" b="1" dirty="0">
                <a:solidFill>
                  <a:schemeClr val="bg1"/>
                </a:solidFill>
                <a:ea typeface="+mj-lt"/>
                <a:cs typeface="+mj-lt"/>
              </a:rPr>
              <a:t>out </a:t>
            </a:r>
            <a:r>
              <a:rPr lang="en-US" sz="2400" b="1" dirty="0" smtClean="0">
                <a:solidFill>
                  <a:schemeClr val="bg1"/>
                </a:solidFill>
                <a:ea typeface="+mj-lt"/>
                <a:cs typeface="+mj-lt"/>
              </a:rPr>
              <a:t>images </a:t>
            </a:r>
            <a:endParaRPr lang="en-US" sz="2400" dirty="0">
              <a:solidFill>
                <a:schemeClr val="bg1"/>
              </a:solidFill>
              <a:cs typeface="Calibri Light"/>
            </a:endParaRPr>
          </a:p>
        </p:txBody>
      </p:sp>
      <p:pic>
        <p:nvPicPr>
          <p:cNvPr id="4" name="Picture 4" descr="An apple and a banana on a table&#10;&#10;Description automatically generated">
            <a:extLst>
              <a:ext uri="{FF2B5EF4-FFF2-40B4-BE49-F238E27FC236}">
                <a16:creationId xmlns:a16="http://schemas.microsoft.com/office/drawing/2014/main" xmlns="" id="{BEFEBF82-6B68-4743-9AED-C2F677FF5819}"/>
              </a:ext>
            </a:extLst>
          </p:cNvPr>
          <p:cNvPicPr>
            <a:picLocks noChangeAspect="1"/>
          </p:cNvPicPr>
          <p:nvPr/>
        </p:nvPicPr>
        <p:blipFill rotWithShape="1">
          <a:blip r:embed="rId2"/>
          <a:srcRect l="40180" t="23611" r="16253" b="19792"/>
          <a:stretch/>
        </p:blipFill>
        <p:spPr>
          <a:xfrm>
            <a:off x="7167313" y="2074992"/>
            <a:ext cx="1766147" cy="1873081"/>
          </a:xfrm>
          <a:prstGeom prst="rect">
            <a:avLst/>
          </a:prstGeom>
        </p:spPr>
      </p:pic>
      <p:pic>
        <p:nvPicPr>
          <p:cNvPr id="3" name="Picture 5" descr="A bowl of fruit&#10;&#10;Description automatically generated">
            <a:extLst>
              <a:ext uri="{FF2B5EF4-FFF2-40B4-BE49-F238E27FC236}">
                <a16:creationId xmlns:a16="http://schemas.microsoft.com/office/drawing/2014/main" xmlns="" id="{863B71E7-C2B5-484C-8549-EFF31F874083}"/>
              </a:ext>
            </a:extLst>
          </p:cNvPr>
          <p:cNvPicPr>
            <a:picLocks noChangeAspect="1"/>
          </p:cNvPicPr>
          <p:nvPr/>
        </p:nvPicPr>
        <p:blipFill>
          <a:blip r:embed="rId3"/>
          <a:stretch>
            <a:fillRect/>
          </a:stretch>
        </p:blipFill>
        <p:spPr>
          <a:xfrm>
            <a:off x="7092280" y="4045798"/>
            <a:ext cx="1830941" cy="1804957"/>
          </a:xfrm>
          <a:prstGeom prst="rect">
            <a:avLst/>
          </a:prstGeom>
        </p:spPr>
      </p:pic>
      <p:pic>
        <p:nvPicPr>
          <p:cNvPr id="8" name="Picture 8" descr="A picture containing indoor, table, sitting, flower&#10;&#10;Description automatically generated">
            <a:extLst>
              <a:ext uri="{FF2B5EF4-FFF2-40B4-BE49-F238E27FC236}">
                <a16:creationId xmlns:a16="http://schemas.microsoft.com/office/drawing/2014/main" xmlns="" id="{C941F676-6F46-4D47-8313-D453B440E472}"/>
              </a:ext>
            </a:extLst>
          </p:cNvPr>
          <p:cNvPicPr>
            <a:picLocks noChangeAspect="1"/>
          </p:cNvPicPr>
          <p:nvPr/>
        </p:nvPicPr>
        <p:blipFill>
          <a:blip r:embed="rId4"/>
          <a:stretch>
            <a:fillRect/>
          </a:stretch>
        </p:blipFill>
        <p:spPr>
          <a:xfrm>
            <a:off x="179512" y="2102468"/>
            <a:ext cx="1764822" cy="1706577"/>
          </a:xfrm>
          <a:prstGeom prst="rect">
            <a:avLst/>
          </a:prstGeom>
        </p:spPr>
      </p:pic>
      <p:sp>
        <p:nvSpPr>
          <p:cNvPr id="9" name="TextBox 8">
            <a:extLst>
              <a:ext uri="{FF2B5EF4-FFF2-40B4-BE49-F238E27FC236}">
                <a16:creationId xmlns:a16="http://schemas.microsoft.com/office/drawing/2014/main" xmlns="" id="{0A6C265A-4944-4424-873C-2F9FA327D5F4}"/>
              </a:ext>
            </a:extLst>
          </p:cNvPr>
          <p:cNvSpPr txBox="1"/>
          <p:nvPr/>
        </p:nvSpPr>
        <p:spPr>
          <a:xfrm>
            <a:off x="6583" y="6111642"/>
            <a:ext cx="9144000" cy="746358"/>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smtClean="0">
                <a:solidFill>
                  <a:schemeClr val="bg1"/>
                </a:solidFill>
              </a:rPr>
              <a:t> </a:t>
            </a:r>
            <a:r>
              <a:rPr lang="en-US" sz="2000" b="1" dirty="0" smtClean="0">
                <a:solidFill>
                  <a:schemeClr val="bg1"/>
                </a:solidFill>
                <a:cs typeface="Calibri"/>
              </a:rPr>
              <a:t>Make drawings of each of your images. Make sure your drawings are at least 12 x 12 </a:t>
            </a:r>
            <a:r>
              <a:rPr lang="en-US" sz="2000" b="1" dirty="0" err="1" smtClean="0">
                <a:solidFill>
                  <a:schemeClr val="bg1"/>
                </a:solidFill>
                <a:cs typeface="Calibri"/>
              </a:rPr>
              <a:t>cms</a:t>
            </a:r>
            <a:r>
              <a:rPr lang="en-US" sz="2000" b="1" dirty="0" smtClean="0">
                <a:solidFill>
                  <a:schemeClr val="bg1"/>
                </a:solidFill>
                <a:cs typeface="Calibri"/>
              </a:rPr>
              <a:t>. </a:t>
            </a:r>
            <a:r>
              <a:rPr lang="en-US" b="1" dirty="0" smtClean="0">
                <a:solidFill>
                  <a:schemeClr val="bg1"/>
                </a:solidFill>
                <a:cs typeface="Calibri"/>
              </a:rPr>
              <a:t>You can choose your own media for this task but make sure you challenge yourself</a:t>
            </a:r>
            <a:endParaRPr lang="en-US" b="1" dirty="0">
              <a:solidFill>
                <a:schemeClr val="bg1"/>
              </a:solidFill>
              <a:cs typeface="Calibri"/>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7279"/>
          <a:stretch/>
        </p:blipFill>
        <p:spPr bwMode="auto">
          <a:xfrm>
            <a:off x="4785789" y="2117864"/>
            <a:ext cx="1960928" cy="167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113" t="4833" r="9028" b="19652"/>
          <a:stretch/>
        </p:blipFill>
        <p:spPr bwMode="auto">
          <a:xfrm>
            <a:off x="179512" y="3916343"/>
            <a:ext cx="2268188" cy="20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097" y="2136484"/>
            <a:ext cx="2077486" cy="18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4085"/>
          <a:stretch/>
        </p:blipFill>
        <p:spPr bwMode="auto">
          <a:xfrm>
            <a:off x="4860032" y="3941141"/>
            <a:ext cx="1886685" cy="19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35071"/>
          <a:stretch/>
        </p:blipFill>
        <p:spPr bwMode="auto">
          <a:xfrm>
            <a:off x="2553486" y="4152997"/>
            <a:ext cx="2022277" cy="17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7113" y="5876090"/>
            <a:ext cx="3600400" cy="369332"/>
          </a:xfrm>
          <a:prstGeom prst="rect">
            <a:avLst/>
          </a:prstGeom>
          <a:solidFill>
            <a:srgbClr val="FFFF00"/>
          </a:solidFill>
        </p:spPr>
        <p:txBody>
          <a:bodyPr wrap="square" rtlCol="0">
            <a:spAutoFit/>
          </a:bodyPr>
          <a:lstStyle/>
          <a:p>
            <a:r>
              <a:rPr lang="en-GB" dirty="0" smtClean="0"/>
              <a:t>These drawing should take 2 hours</a:t>
            </a:r>
            <a:endParaRPr lang="en-GB" dirty="0"/>
          </a:p>
        </p:txBody>
      </p:sp>
    </p:spTree>
    <p:extLst>
      <p:ext uri="{BB962C8B-B14F-4D97-AF65-F5344CB8AC3E}">
        <p14:creationId xmlns:p14="http://schemas.microsoft.com/office/powerpoint/2010/main" val="308960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00B01-5C43-4B8B-A495-0BA0B02FC6FF}"/>
              </a:ext>
            </a:extLst>
          </p:cNvPr>
          <p:cNvSpPr>
            <a:spLocks noGrp="1"/>
          </p:cNvSpPr>
          <p:nvPr>
            <p:ph type="title"/>
          </p:nvPr>
        </p:nvSpPr>
        <p:spPr>
          <a:xfrm>
            <a:off x="1" y="0"/>
            <a:ext cx="9150582" cy="1988840"/>
          </a:xfrm>
          <a:solidFill>
            <a:schemeClr val="accent1">
              <a:lumMod val="75000"/>
            </a:schemeClr>
          </a:solidFill>
        </p:spPr>
        <p:txBody>
          <a:bodyPr>
            <a:normAutofit/>
          </a:bodyPr>
          <a:lstStyle/>
          <a:p>
            <a:r>
              <a:rPr lang="en-US" sz="4000" b="1" dirty="0" smtClean="0">
                <a:solidFill>
                  <a:schemeClr val="bg1"/>
                </a:solidFill>
                <a:cs typeface="Calibri Light"/>
              </a:rPr>
              <a:t>Task two</a:t>
            </a:r>
            <a:r>
              <a:rPr lang="en-US" sz="2400" b="1" dirty="0" smtClean="0">
                <a:solidFill>
                  <a:schemeClr val="bg1"/>
                </a:solidFill>
                <a:cs typeface="Calibri Light"/>
              </a:rPr>
              <a:t>- select a different image (you can choose your own from the internet if you like) use mark making to create a finished drawing. </a:t>
            </a:r>
            <a:endParaRPr lang="en-US" sz="2400" dirty="0">
              <a:solidFill>
                <a:schemeClr val="bg1"/>
              </a:solidFill>
              <a:cs typeface="Calibri Light"/>
            </a:endParaRPr>
          </a:p>
        </p:txBody>
      </p:sp>
      <p:pic>
        <p:nvPicPr>
          <p:cNvPr id="4" name="Picture 4" descr="An apple and a banana on a table&#10;&#10;Description automatically generated">
            <a:extLst>
              <a:ext uri="{FF2B5EF4-FFF2-40B4-BE49-F238E27FC236}">
                <a16:creationId xmlns:a16="http://schemas.microsoft.com/office/drawing/2014/main" xmlns="" id="{BEFEBF82-6B68-4743-9AED-C2F677FF5819}"/>
              </a:ext>
            </a:extLst>
          </p:cNvPr>
          <p:cNvPicPr>
            <a:picLocks noChangeAspect="1"/>
          </p:cNvPicPr>
          <p:nvPr/>
        </p:nvPicPr>
        <p:blipFill rotWithShape="1">
          <a:blip r:embed="rId2"/>
          <a:srcRect l="40180" t="23611" r="16253" b="19792"/>
          <a:stretch/>
        </p:blipFill>
        <p:spPr>
          <a:xfrm>
            <a:off x="7167313" y="2074992"/>
            <a:ext cx="1766147" cy="1873081"/>
          </a:xfrm>
          <a:prstGeom prst="rect">
            <a:avLst/>
          </a:prstGeom>
        </p:spPr>
      </p:pic>
      <p:pic>
        <p:nvPicPr>
          <p:cNvPr id="3" name="Picture 5" descr="A bowl of fruit&#10;&#10;Description automatically generated">
            <a:extLst>
              <a:ext uri="{FF2B5EF4-FFF2-40B4-BE49-F238E27FC236}">
                <a16:creationId xmlns:a16="http://schemas.microsoft.com/office/drawing/2014/main" xmlns="" id="{863B71E7-C2B5-484C-8549-EFF31F874083}"/>
              </a:ext>
            </a:extLst>
          </p:cNvPr>
          <p:cNvPicPr>
            <a:picLocks noChangeAspect="1"/>
          </p:cNvPicPr>
          <p:nvPr/>
        </p:nvPicPr>
        <p:blipFill>
          <a:blip r:embed="rId3"/>
          <a:stretch>
            <a:fillRect/>
          </a:stretch>
        </p:blipFill>
        <p:spPr>
          <a:xfrm>
            <a:off x="7092280" y="4045798"/>
            <a:ext cx="1830941" cy="1804957"/>
          </a:xfrm>
          <a:prstGeom prst="rect">
            <a:avLst/>
          </a:prstGeom>
        </p:spPr>
      </p:pic>
      <p:pic>
        <p:nvPicPr>
          <p:cNvPr id="8" name="Picture 8" descr="A picture containing indoor, table, sitting, flower&#10;&#10;Description automatically generated">
            <a:extLst>
              <a:ext uri="{FF2B5EF4-FFF2-40B4-BE49-F238E27FC236}">
                <a16:creationId xmlns:a16="http://schemas.microsoft.com/office/drawing/2014/main" xmlns="" id="{C941F676-6F46-4D47-8313-D453B440E472}"/>
              </a:ext>
            </a:extLst>
          </p:cNvPr>
          <p:cNvPicPr>
            <a:picLocks noChangeAspect="1"/>
          </p:cNvPicPr>
          <p:nvPr/>
        </p:nvPicPr>
        <p:blipFill>
          <a:blip r:embed="rId4"/>
          <a:stretch>
            <a:fillRect/>
          </a:stretch>
        </p:blipFill>
        <p:spPr>
          <a:xfrm>
            <a:off x="179512" y="2102468"/>
            <a:ext cx="1764822" cy="1706577"/>
          </a:xfrm>
          <a:prstGeom prst="rect">
            <a:avLst/>
          </a:prstGeom>
        </p:spPr>
      </p:pic>
      <p:sp>
        <p:nvSpPr>
          <p:cNvPr id="9" name="TextBox 8">
            <a:extLst>
              <a:ext uri="{FF2B5EF4-FFF2-40B4-BE49-F238E27FC236}">
                <a16:creationId xmlns:a16="http://schemas.microsoft.com/office/drawing/2014/main" xmlns="" id="{0A6C265A-4944-4424-873C-2F9FA327D5F4}"/>
              </a:ext>
            </a:extLst>
          </p:cNvPr>
          <p:cNvSpPr txBox="1"/>
          <p:nvPr/>
        </p:nvSpPr>
        <p:spPr>
          <a:xfrm>
            <a:off x="6583" y="6050087"/>
            <a:ext cx="9144000" cy="438582"/>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smtClean="0">
                <a:solidFill>
                  <a:schemeClr val="bg1"/>
                </a:solidFill>
              </a:rPr>
              <a:t> </a:t>
            </a:r>
            <a:endParaRPr lang="en-US" sz="2400" b="1" dirty="0">
              <a:solidFill>
                <a:schemeClr val="bg1"/>
              </a:solidFill>
              <a:cs typeface="Calibri"/>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7279"/>
          <a:stretch/>
        </p:blipFill>
        <p:spPr bwMode="auto">
          <a:xfrm>
            <a:off x="4785789" y="2117864"/>
            <a:ext cx="1960928" cy="167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113" t="4833" r="9028" b="19652"/>
          <a:stretch/>
        </p:blipFill>
        <p:spPr bwMode="auto">
          <a:xfrm>
            <a:off x="179512" y="3916343"/>
            <a:ext cx="2268188" cy="20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097" y="2136484"/>
            <a:ext cx="2077486" cy="18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4085"/>
          <a:stretch/>
        </p:blipFill>
        <p:spPr bwMode="auto">
          <a:xfrm>
            <a:off x="4860032" y="3941141"/>
            <a:ext cx="1886685" cy="19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35071"/>
          <a:stretch/>
        </p:blipFill>
        <p:spPr bwMode="auto">
          <a:xfrm>
            <a:off x="2553486" y="4152997"/>
            <a:ext cx="2022277" cy="17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03925" y="6308342"/>
            <a:ext cx="3600400" cy="369332"/>
          </a:xfrm>
          <a:prstGeom prst="rect">
            <a:avLst/>
          </a:prstGeom>
          <a:solidFill>
            <a:srgbClr val="FFFF00"/>
          </a:solidFill>
        </p:spPr>
        <p:txBody>
          <a:bodyPr wrap="square" rtlCol="0">
            <a:spAutoFit/>
          </a:bodyPr>
          <a:lstStyle/>
          <a:p>
            <a:r>
              <a:rPr lang="en-GB" dirty="0" smtClean="0"/>
              <a:t>This drawing should take 2 hours</a:t>
            </a:r>
            <a:endParaRPr lang="en-GB" dirty="0"/>
          </a:p>
        </p:txBody>
      </p:sp>
    </p:spTree>
    <p:extLst>
      <p:ext uri="{BB962C8B-B14F-4D97-AF65-F5344CB8AC3E}">
        <p14:creationId xmlns:p14="http://schemas.microsoft.com/office/powerpoint/2010/main" val="204623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Mark-making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6036" y="76200"/>
            <a:ext cx="4276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5" descr="Mark-making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036" y="3402982"/>
            <a:ext cx="42767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7"/>
          <p:cNvSpPr txBox="1">
            <a:spLocks noChangeArrowheads="1"/>
          </p:cNvSpPr>
          <p:nvPr/>
        </p:nvSpPr>
        <p:spPr bwMode="auto">
          <a:xfrm>
            <a:off x="454414" y="98504"/>
            <a:ext cx="24419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600" u="sng" dirty="0">
                <a:latin typeface="Comic Sans MS" panose="030F0902030302020204" pitchFamily="66" charset="0"/>
              </a:rPr>
              <a:t>Mark-making</a:t>
            </a:r>
          </a:p>
        </p:txBody>
      </p:sp>
      <p:sp>
        <p:nvSpPr>
          <p:cNvPr id="54277" name="TextBox 8"/>
          <p:cNvSpPr txBox="1">
            <a:spLocks noChangeArrowheads="1"/>
          </p:cNvSpPr>
          <p:nvPr/>
        </p:nvSpPr>
        <p:spPr bwMode="auto">
          <a:xfrm>
            <a:off x="637536" y="1298833"/>
            <a:ext cx="227052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2000" dirty="0"/>
          </a:p>
          <a:p>
            <a:pPr eaLnBrk="1" hangingPunct="1"/>
            <a:r>
              <a:rPr lang="en-US" altLang="en-US" sz="2000" dirty="0">
                <a:latin typeface="Comic Sans MS" panose="030F0902030302020204" pitchFamily="66" charset="0"/>
              </a:rPr>
              <a:t>Mark-making is the expression we use to describe the process of applying pencil to paper. </a:t>
            </a:r>
          </a:p>
          <a:p>
            <a:pPr eaLnBrk="1" hangingPunct="1"/>
            <a:endParaRPr lang="en-US" altLang="en-US" sz="2000" dirty="0">
              <a:latin typeface="Comic Sans MS" panose="030F0902030302020204" pitchFamily="66" charset="0"/>
            </a:endParaRPr>
          </a:p>
          <a:p>
            <a:pPr eaLnBrk="1" hangingPunct="1"/>
            <a:r>
              <a:rPr lang="en-US" altLang="en-US" sz="2000" dirty="0">
                <a:latin typeface="Comic Sans MS" panose="030F0902030302020204" pitchFamily="66" charset="0"/>
              </a:rPr>
              <a:t>Controlling and exploring the possibilities of the mark is an important step in developing as an artist.</a:t>
            </a:r>
          </a:p>
          <a:p>
            <a:pPr eaLnBrk="1" hangingPunct="1"/>
            <a:endParaRPr lang="en-GB" altLang="en-US" sz="1800" dirty="0">
              <a:latin typeface="Calibri" panose="020F0502020204030204" pitchFamily="34" charset="0"/>
            </a:endParaRPr>
          </a:p>
        </p:txBody>
      </p:sp>
      <p:sp>
        <p:nvSpPr>
          <p:cNvPr id="3" name="TextBox 2">
            <a:extLst>
              <a:ext uri="{FF2B5EF4-FFF2-40B4-BE49-F238E27FC236}">
                <a16:creationId xmlns="" xmlns:a16="http://schemas.microsoft.com/office/drawing/2014/main" id="{A2FB3345-B00C-174C-ACD0-F912EDAE82AC}"/>
              </a:ext>
            </a:extLst>
          </p:cNvPr>
          <p:cNvSpPr txBox="1"/>
          <p:nvPr/>
        </p:nvSpPr>
        <p:spPr>
          <a:xfrm>
            <a:off x="7259837" y="620688"/>
            <a:ext cx="1760692" cy="4801314"/>
          </a:xfrm>
          <a:prstGeom prst="rect">
            <a:avLst/>
          </a:prstGeom>
          <a:solidFill>
            <a:srgbClr val="FFFF00"/>
          </a:solidFill>
        </p:spPr>
        <p:txBody>
          <a:bodyPr wrap="square" rtlCol="0">
            <a:spAutoFit/>
          </a:bodyPr>
          <a:lstStyle/>
          <a:p>
            <a:endParaRPr lang="en-US" dirty="0"/>
          </a:p>
          <a:p>
            <a:endParaRPr lang="en-US" dirty="0"/>
          </a:p>
          <a:p>
            <a:r>
              <a:rPr lang="en-GB" dirty="0">
                <a:latin typeface="Comic Sans MS" panose="030F0902030302020204" pitchFamily="66" charset="0"/>
              </a:rPr>
              <a:t>We can use different marks to make tone. The closer the marks are together, the darker the tone is. The further the marks are apart, the lighter the tone.</a:t>
            </a:r>
          </a:p>
          <a:p>
            <a:endParaRPr lang="en-US" dirty="0"/>
          </a:p>
        </p:txBody>
      </p:sp>
      <p:pic>
        <p:nvPicPr>
          <p:cNvPr id="9" name="Picture 8">
            <a:extLst>
              <a:ext uri="{FF2B5EF4-FFF2-40B4-BE49-F238E27FC236}">
                <a16:creationId xmlns="" xmlns:a16="http://schemas.microsoft.com/office/drawing/2014/main" id="{E2F52FF6-4649-1647-8F5D-924EA5EE45EB}"/>
              </a:ext>
            </a:extLst>
          </p:cNvPr>
          <p:cNvPicPr>
            <a:picLocks noChangeAspect="1"/>
          </p:cNvPicPr>
          <p:nvPr/>
        </p:nvPicPr>
        <p:blipFill rotWithShape="1">
          <a:blip r:embed="rId4"/>
          <a:srcRect l="79540" t="60732" r="6370" b="14806"/>
          <a:stretch/>
        </p:blipFill>
        <p:spPr>
          <a:xfrm>
            <a:off x="3053884" y="104619"/>
            <a:ext cx="733964" cy="1394572"/>
          </a:xfrm>
          <a:prstGeom prst="rect">
            <a:avLst/>
          </a:prstGeom>
        </p:spPr>
      </p:pic>
      <p:sp>
        <p:nvSpPr>
          <p:cNvPr id="4" name="TextBox 3">
            <a:extLst>
              <a:ext uri="{FF2B5EF4-FFF2-40B4-BE49-F238E27FC236}">
                <a16:creationId xmlns="" xmlns:a16="http://schemas.microsoft.com/office/drawing/2014/main" id="{A4FE2A0B-5CE4-EF45-9E36-818EDD45EF30}"/>
              </a:ext>
            </a:extLst>
          </p:cNvPr>
          <p:cNvSpPr txBox="1"/>
          <p:nvPr/>
        </p:nvSpPr>
        <p:spPr>
          <a:xfrm rot="16200000">
            <a:off x="-2188022" y="4016593"/>
            <a:ext cx="4846198" cy="523220"/>
          </a:xfrm>
          <a:prstGeom prst="rect">
            <a:avLst/>
          </a:prstGeom>
          <a:noFill/>
        </p:spPr>
        <p:txBody>
          <a:bodyPr wrap="none" rtlCol="0">
            <a:spAutoFit/>
          </a:bodyPr>
          <a:lstStyle/>
          <a:p>
            <a:r>
              <a:rPr lang="en-US" sz="2800" dirty="0">
                <a:latin typeface="Comic Sans MS" panose="030F0902030302020204" pitchFamily="66" charset="0"/>
              </a:rPr>
              <a:t>WHAT IS MARK MAKING?</a:t>
            </a:r>
          </a:p>
        </p:txBody>
      </p:sp>
    </p:spTree>
    <p:extLst>
      <p:ext uri="{BB962C8B-B14F-4D97-AF65-F5344CB8AC3E}">
        <p14:creationId xmlns:p14="http://schemas.microsoft.com/office/powerpoint/2010/main" val="252636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00B01-5C43-4B8B-A495-0BA0B02FC6FF}"/>
              </a:ext>
            </a:extLst>
          </p:cNvPr>
          <p:cNvSpPr>
            <a:spLocks noGrp="1"/>
          </p:cNvSpPr>
          <p:nvPr>
            <p:ph type="title"/>
          </p:nvPr>
        </p:nvSpPr>
        <p:spPr>
          <a:xfrm>
            <a:off x="1" y="0"/>
            <a:ext cx="9150582" cy="1988840"/>
          </a:xfrm>
          <a:solidFill>
            <a:schemeClr val="accent1">
              <a:lumMod val="75000"/>
            </a:schemeClr>
          </a:solidFill>
        </p:spPr>
        <p:txBody>
          <a:bodyPr>
            <a:normAutofit/>
          </a:bodyPr>
          <a:lstStyle/>
          <a:p>
            <a:r>
              <a:rPr lang="en-US" sz="4000" b="1" dirty="0" smtClean="0">
                <a:solidFill>
                  <a:schemeClr val="bg1"/>
                </a:solidFill>
                <a:cs typeface="Calibri Light"/>
              </a:rPr>
              <a:t>Task three - </a:t>
            </a:r>
            <a:r>
              <a:rPr lang="en-US" sz="2400" b="1" dirty="0" smtClean="0">
                <a:solidFill>
                  <a:schemeClr val="bg1"/>
                </a:solidFill>
                <a:cs typeface="Calibri Light"/>
              </a:rPr>
              <a:t>select an image (you can choose your own from the internet if you like) use acrylic paint to create a finished art work.</a:t>
            </a:r>
            <a:br>
              <a:rPr lang="en-US" sz="2400" b="1" dirty="0" smtClean="0">
                <a:solidFill>
                  <a:schemeClr val="bg1"/>
                </a:solidFill>
                <a:cs typeface="Calibri Light"/>
              </a:rPr>
            </a:br>
            <a:r>
              <a:rPr lang="en-US" sz="2400" b="1" dirty="0">
                <a:solidFill>
                  <a:schemeClr val="bg1"/>
                </a:solidFill>
                <a:cs typeface="Calibri Light"/>
              </a:rPr>
              <a:t/>
            </a:r>
            <a:br>
              <a:rPr lang="en-US" sz="2400" b="1" dirty="0">
                <a:solidFill>
                  <a:schemeClr val="bg1"/>
                </a:solidFill>
                <a:cs typeface="Calibri Light"/>
              </a:rPr>
            </a:br>
            <a:r>
              <a:rPr lang="en-US" sz="2400" b="1" dirty="0" smtClean="0">
                <a:solidFill>
                  <a:schemeClr val="bg1"/>
                </a:solidFill>
                <a:cs typeface="Calibri Light"/>
              </a:rPr>
              <a:t>Your finished piece should be at least half the size of your page. </a:t>
            </a:r>
            <a:r>
              <a:rPr lang="en-US" sz="2400" b="1" dirty="0" smtClean="0">
                <a:solidFill>
                  <a:schemeClr val="bg1"/>
                </a:solidFill>
                <a:cs typeface="Calibri Light"/>
              </a:rPr>
              <a:t> </a:t>
            </a:r>
            <a:endParaRPr lang="en-US" sz="2400" dirty="0">
              <a:solidFill>
                <a:schemeClr val="bg1"/>
              </a:solidFill>
              <a:cs typeface="Calibri Light"/>
            </a:endParaRPr>
          </a:p>
        </p:txBody>
      </p:sp>
      <p:pic>
        <p:nvPicPr>
          <p:cNvPr id="4" name="Picture 4" descr="An apple and a banana on a table&#10;&#10;Description automatically generated">
            <a:extLst>
              <a:ext uri="{FF2B5EF4-FFF2-40B4-BE49-F238E27FC236}">
                <a16:creationId xmlns:a16="http://schemas.microsoft.com/office/drawing/2014/main" xmlns="" id="{BEFEBF82-6B68-4743-9AED-C2F677FF5819}"/>
              </a:ext>
            </a:extLst>
          </p:cNvPr>
          <p:cNvPicPr>
            <a:picLocks noChangeAspect="1"/>
          </p:cNvPicPr>
          <p:nvPr/>
        </p:nvPicPr>
        <p:blipFill rotWithShape="1">
          <a:blip r:embed="rId2"/>
          <a:srcRect l="40180" t="23611" r="16253" b="19792"/>
          <a:stretch/>
        </p:blipFill>
        <p:spPr>
          <a:xfrm>
            <a:off x="7167313" y="2074992"/>
            <a:ext cx="1766147" cy="1873081"/>
          </a:xfrm>
          <a:prstGeom prst="rect">
            <a:avLst/>
          </a:prstGeom>
        </p:spPr>
      </p:pic>
      <p:pic>
        <p:nvPicPr>
          <p:cNvPr id="3" name="Picture 5" descr="A bowl of fruit&#10;&#10;Description automatically generated">
            <a:extLst>
              <a:ext uri="{FF2B5EF4-FFF2-40B4-BE49-F238E27FC236}">
                <a16:creationId xmlns:a16="http://schemas.microsoft.com/office/drawing/2014/main" xmlns="" id="{863B71E7-C2B5-484C-8549-EFF31F874083}"/>
              </a:ext>
            </a:extLst>
          </p:cNvPr>
          <p:cNvPicPr>
            <a:picLocks noChangeAspect="1"/>
          </p:cNvPicPr>
          <p:nvPr/>
        </p:nvPicPr>
        <p:blipFill>
          <a:blip r:embed="rId3"/>
          <a:stretch>
            <a:fillRect/>
          </a:stretch>
        </p:blipFill>
        <p:spPr>
          <a:xfrm>
            <a:off x="7092280" y="4045798"/>
            <a:ext cx="1830941" cy="1804957"/>
          </a:xfrm>
          <a:prstGeom prst="rect">
            <a:avLst/>
          </a:prstGeom>
        </p:spPr>
      </p:pic>
      <p:pic>
        <p:nvPicPr>
          <p:cNvPr id="8" name="Picture 8" descr="A picture containing indoor, table, sitting, flower&#10;&#10;Description automatically generated">
            <a:extLst>
              <a:ext uri="{FF2B5EF4-FFF2-40B4-BE49-F238E27FC236}">
                <a16:creationId xmlns:a16="http://schemas.microsoft.com/office/drawing/2014/main" xmlns="" id="{C941F676-6F46-4D47-8313-D453B440E472}"/>
              </a:ext>
            </a:extLst>
          </p:cNvPr>
          <p:cNvPicPr>
            <a:picLocks noChangeAspect="1"/>
          </p:cNvPicPr>
          <p:nvPr/>
        </p:nvPicPr>
        <p:blipFill>
          <a:blip r:embed="rId4"/>
          <a:stretch>
            <a:fillRect/>
          </a:stretch>
        </p:blipFill>
        <p:spPr>
          <a:xfrm>
            <a:off x="179512" y="2102468"/>
            <a:ext cx="1764822" cy="1706577"/>
          </a:xfrm>
          <a:prstGeom prst="rect">
            <a:avLst/>
          </a:prstGeom>
        </p:spPr>
      </p:pic>
      <p:sp>
        <p:nvSpPr>
          <p:cNvPr id="9" name="TextBox 8">
            <a:extLst>
              <a:ext uri="{FF2B5EF4-FFF2-40B4-BE49-F238E27FC236}">
                <a16:creationId xmlns:a16="http://schemas.microsoft.com/office/drawing/2014/main" xmlns="" id="{0A6C265A-4944-4424-873C-2F9FA327D5F4}"/>
              </a:ext>
            </a:extLst>
          </p:cNvPr>
          <p:cNvSpPr txBox="1"/>
          <p:nvPr/>
        </p:nvSpPr>
        <p:spPr>
          <a:xfrm>
            <a:off x="6583" y="6050087"/>
            <a:ext cx="9144000" cy="438582"/>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smtClean="0">
                <a:solidFill>
                  <a:schemeClr val="bg1"/>
                </a:solidFill>
              </a:rPr>
              <a:t> </a:t>
            </a:r>
            <a:endParaRPr lang="en-US" sz="2400" b="1" dirty="0">
              <a:solidFill>
                <a:schemeClr val="bg1"/>
              </a:solidFill>
              <a:cs typeface="Calibri"/>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7279"/>
          <a:stretch/>
        </p:blipFill>
        <p:spPr bwMode="auto">
          <a:xfrm>
            <a:off x="4785789" y="2117864"/>
            <a:ext cx="1960928" cy="167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113" t="4833" r="9028" b="19652"/>
          <a:stretch/>
        </p:blipFill>
        <p:spPr bwMode="auto">
          <a:xfrm>
            <a:off x="179512" y="3916343"/>
            <a:ext cx="2268188" cy="20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097" y="2136484"/>
            <a:ext cx="2077486" cy="18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4085"/>
          <a:stretch/>
        </p:blipFill>
        <p:spPr bwMode="auto">
          <a:xfrm>
            <a:off x="4860032" y="3941141"/>
            <a:ext cx="1886685" cy="19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35071"/>
          <a:stretch/>
        </p:blipFill>
        <p:spPr bwMode="auto">
          <a:xfrm>
            <a:off x="2553486" y="4152997"/>
            <a:ext cx="2022277" cy="17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03925" y="6308342"/>
            <a:ext cx="3600400" cy="369332"/>
          </a:xfrm>
          <a:prstGeom prst="rect">
            <a:avLst/>
          </a:prstGeom>
          <a:solidFill>
            <a:srgbClr val="FFFF00"/>
          </a:solidFill>
        </p:spPr>
        <p:txBody>
          <a:bodyPr wrap="square" rtlCol="0">
            <a:spAutoFit/>
          </a:bodyPr>
          <a:lstStyle/>
          <a:p>
            <a:r>
              <a:rPr lang="en-GB" dirty="0" smtClean="0"/>
              <a:t>This artwork should take 2 hours</a:t>
            </a:r>
            <a:endParaRPr lang="en-GB" dirty="0"/>
          </a:p>
        </p:txBody>
      </p:sp>
    </p:spTree>
    <p:extLst>
      <p:ext uri="{BB962C8B-B14F-4D97-AF65-F5344CB8AC3E}">
        <p14:creationId xmlns:p14="http://schemas.microsoft.com/office/powerpoint/2010/main" val="2415716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241</Words>
  <Application>Microsoft Office PowerPoint</Application>
  <PresentationFormat>On-screen Show (4:3)</PresentationFormat>
  <Paragraphs>21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Year 11  GCSE Art  Home Learning </vt:lpstr>
      <vt:lpstr>Task one - Close up observation drawings of images linked to your chosen theme. Select three images from the images on this slide. Its up to you to convince us that your chosen image links!    If needed to …. print out images </vt:lpstr>
      <vt:lpstr>Task two- select a different image (you can choose your own from the internet if you like) use mark making to create a finished drawing. </vt:lpstr>
      <vt:lpstr>PowerPoint Presentation</vt:lpstr>
      <vt:lpstr>Task three - select an image (you can choose your own from the internet if you like) use acrylic paint to create a finished art work.  Your finished piece should be at least half the size of your page.  </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GCSE Art  Home Learning </dc:title>
  <dc:creator>Tara Parker-Woolway</dc:creator>
  <cp:lastModifiedBy>Tara Parker-Woolway</cp:lastModifiedBy>
  <cp:revision>2</cp:revision>
  <dcterms:created xsi:type="dcterms:W3CDTF">2020-10-01T15:59:04Z</dcterms:created>
  <dcterms:modified xsi:type="dcterms:W3CDTF">2020-10-01T16:01:21Z</dcterms:modified>
</cp:coreProperties>
</file>